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customXml/itemProps11.xml" ContentType="application/vnd.openxmlformats-officedocument.customXmlProperties+xml"/>
  <Override PartName="/customXml/itemProps12.xml" ContentType="application/vnd.openxmlformats-officedocument.customXmlProperties+xml"/>
  <Override PartName="/customXml/itemProps13.xml" ContentType="application/vnd.openxmlformats-officedocument.customXmlProperties+xml"/>
  <Override PartName="/customXml/itemProps14.xml" ContentType="application/vnd.openxmlformats-officedocument.customXmlProperties+xml"/>
  <Override PartName="/customXml/itemProps15.xml" ContentType="application/vnd.openxmlformats-officedocument.customXmlProperties+xml"/>
  <Override PartName="/customXml/itemProps16.xml" ContentType="application/vnd.openxmlformats-officedocument.customXmlProperties+xml"/>
  <Override PartName="/customXml/itemProps17.xml" ContentType="application/vnd.openxmlformats-officedocument.customXmlProperties+xml"/>
  <Override PartName="/customXml/itemProps18.xml" ContentType="application/vnd.openxmlformats-officedocument.customXmlProperties+xml"/>
  <Override PartName="/customXml/itemProps19.xml" ContentType="application/vnd.openxmlformats-officedocument.customXmlProperties+xml"/>
  <Override PartName="/customXml/itemProps20.xml" ContentType="application/vnd.openxmlformats-officedocument.customXmlProperties+xml"/>
  <Override PartName="/customXml/itemProps21.xml" ContentType="application/vnd.openxmlformats-officedocument.customXmlProperties+xml"/>
  <Override PartName="/customXml/itemProps22.xml" ContentType="application/vnd.openxmlformats-officedocument.customXmlProperties+xml"/>
  <Override PartName="/customXml/itemProps23.xml" ContentType="application/vnd.openxmlformats-officedocument.customXmlProperties+xml"/>
  <Override PartName="/customXml/itemProps24.xml" ContentType="application/vnd.openxmlformats-officedocument.customXmlProperties+xml"/>
  <Override PartName="/customXml/itemProps25.xml" ContentType="application/vnd.openxmlformats-officedocument.customXmlProperties+xml"/>
  <Override PartName="/customXml/itemProps26.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27"/>
  </p:sldMasterIdLst>
  <p:notesMasterIdLst>
    <p:notesMasterId r:id="rId166"/>
  </p:notesMasterIdLst>
  <p:sldIdLst>
    <p:sldId id="256" r:id="rId28"/>
    <p:sldId id="549" r:id="rId29"/>
    <p:sldId id="257" r:id="rId30"/>
    <p:sldId id="353" r:id="rId31"/>
    <p:sldId id="258" r:id="rId32"/>
    <p:sldId id="262" r:id="rId33"/>
    <p:sldId id="264" r:id="rId34"/>
    <p:sldId id="550" r:id="rId35"/>
    <p:sldId id="362" r:id="rId36"/>
    <p:sldId id="551" r:id="rId37"/>
    <p:sldId id="346" r:id="rId38"/>
    <p:sldId id="366" r:id="rId39"/>
    <p:sldId id="548" r:id="rId40"/>
    <p:sldId id="367" r:id="rId41"/>
    <p:sldId id="368" r:id="rId42"/>
    <p:sldId id="552" r:id="rId43"/>
    <p:sldId id="393" r:id="rId44"/>
    <p:sldId id="260" r:id="rId45"/>
    <p:sldId id="261" r:id="rId46"/>
    <p:sldId id="327" r:id="rId47"/>
    <p:sldId id="394" r:id="rId48"/>
    <p:sldId id="395" r:id="rId49"/>
    <p:sldId id="396" r:id="rId50"/>
    <p:sldId id="397" r:id="rId51"/>
    <p:sldId id="398" r:id="rId52"/>
    <p:sldId id="400" r:id="rId53"/>
    <p:sldId id="401" r:id="rId54"/>
    <p:sldId id="402" r:id="rId55"/>
    <p:sldId id="403" r:id="rId56"/>
    <p:sldId id="405" r:id="rId57"/>
    <p:sldId id="406" r:id="rId58"/>
    <p:sldId id="407" r:id="rId59"/>
    <p:sldId id="408" r:id="rId60"/>
    <p:sldId id="409" r:id="rId61"/>
    <p:sldId id="410" r:id="rId62"/>
    <p:sldId id="412" r:id="rId63"/>
    <p:sldId id="413" r:id="rId64"/>
    <p:sldId id="414" r:id="rId65"/>
    <p:sldId id="415" r:id="rId66"/>
    <p:sldId id="416" r:id="rId67"/>
    <p:sldId id="417" r:id="rId68"/>
    <p:sldId id="418" r:id="rId69"/>
    <p:sldId id="267" r:id="rId70"/>
    <p:sldId id="442" r:id="rId71"/>
    <p:sldId id="337" r:id="rId72"/>
    <p:sldId id="428" r:id="rId73"/>
    <p:sldId id="429" r:id="rId74"/>
    <p:sldId id="340" r:id="rId75"/>
    <p:sldId id="305" r:id="rId76"/>
    <p:sldId id="553" r:id="rId77"/>
    <p:sldId id="554" r:id="rId78"/>
    <p:sldId id="555" r:id="rId79"/>
    <p:sldId id="556" r:id="rId80"/>
    <p:sldId id="445" r:id="rId81"/>
    <p:sldId id="389" r:id="rId82"/>
    <p:sldId id="266" r:id="rId83"/>
    <p:sldId id="300" r:id="rId84"/>
    <p:sldId id="301" r:id="rId85"/>
    <p:sldId id="448" r:id="rId86"/>
    <p:sldId id="302" r:id="rId87"/>
    <p:sldId id="391" r:id="rId88"/>
    <p:sldId id="558" r:id="rId89"/>
    <p:sldId id="390" r:id="rId90"/>
    <p:sldId id="364" r:id="rId91"/>
    <p:sldId id="452" r:id="rId92"/>
    <p:sldId id="453" r:id="rId93"/>
    <p:sldId id="447" r:id="rId94"/>
    <p:sldId id="363" r:id="rId95"/>
    <p:sldId id="449" r:id="rId96"/>
    <p:sldId id="450" r:id="rId97"/>
    <p:sldId id="451" r:id="rId98"/>
    <p:sldId id="454" r:id="rId99"/>
    <p:sldId id="455" r:id="rId100"/>
    <p:sldId id="456" r:id="rId101"/>
    <p:sldId id="457" r:id="rId102"/>
    <p:sldId id="538" r:id="rId103"/>
    <p:sldId id="458" r:id="rId104"/>
    <p:sldId id="459" r:id="rId105"/>
    <p:sldId id="460" r:id="rId106"/>
    <p:sldId id="431" r:id="rId107"/>
    <p:sldId id="432" r:id="rId108"/>
    <p:sldId id="463" r:id="rId109"/>
    <p:sldId id="464" r:id="rId110"/>
    <p:sldId id="468" r:id="rId111"/>
    <p:sldId id="465" r:id="rId112"/>
    <p:sldId id="469" r:id="rId113"/>
    <p:sldId id="467" r:id="rId114"/>
    <p:sldId id="471" r:id="rId115"/>
    <p:sldId id="472" r:id="rId116"/>
    <p:sldId id="473" r:id="rId117"/>
    <p:sldId id="474" r:id="rId118"/>
    <p:sldId id="306" r:id="rId119"/>
    <p:sldId id="311" r:id="rId120"/>
    <p:sldId id="483" r:id="rId121"/>
    <p:sldId id="478" r:id="rId122"/>
    <p:sldId id="479" r:id="rId123"/>
    <p:sldId id="484" r:id="rId124"/>
    <p:sldId id="489" r:id="rId125"/>
    <p:sldId id="490" r:id="rId126"/>
    <p:sldId id="491" r:id="rId127"/>
    <p:sldId id="492" r:id="rId128"/>
    <p:sldId id="493" r:id="rId129"/>
    <p:sldId id="494" r:id="rId130"/>
    <p:sldId id="496" r:id="rId131"/>
    <p:sldId id="499" r:id="rId132"/>
    <p:sldId id="498" r:id="rId133"/>
    <p:sldId id="500" r:id="rId134"/>
    <p:sldId id="501" r:id="rId135"/>
    <p:sldId id="503" r:id="rId136"/>
    <p:sldId id="504" r:id="rId137"/>
    <p:sldId id="505" r:id="rId138"/>
    <p:sldId id="506" r:id="rId139"/>
    <p:sldId id="507" r:id="rId140"/>
    <p:sldId id="508" r:id="rId141"/>
    <p:sldId id="509" r:id="rId142"/>
    <p:sldId id="510" r:id="rId143"/>
    <p:sldId id="511" r:id="rId144"/>
    <p:sldId id="512" r:id="rId145"/>
    <p:sldId id="513" r:id="rId146"/>
    <p:sldId id="525" r:id="rId147"/>
    <p:sldId id="527" r:id="rId148"/>
    <p:sldId id="528" r:id="rId149"/>
    <p:sldId id="529" r:id="rId150"/>
    <p:sldId id="533" r:id="rId151"/>
    <p:sldId id="534" r:id="rId152"/>
    <p:sldId id="541" r:id="rId153"/>
    <p:sldId id="278" r:id="rId154"/>
    <p:sldId id="371" r:id="rId155"/>
    <p:sldId id="344" r:id="rId156"/>
    <p:sldId id="345" r:id="rId157"/>
    <p:sldId id="544" r:id="rId158"/>
    <p:sldId id="545" r:id="rId159"/>
    <p:sldId id="328" r:id="rId160"/>
    <p:sldId id="329" r:id="rId161"/>
    <p:sldId id="330" r:id="rId162"/>
    <p:sldId id="331" r:id="rId163"/>
    <p:sldId id="332" r:id="rId164"/>
    <p:sldId id="333" r:id="rId165"/>
  </p:sldIdLst>
  <p:sldSz cx="10693400" cy="7556500"/>
  <p:notesSz cx="10693400" cy="75565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guide id="3" pos="2159">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harani, Tarun (T.)" initials="BT(" lastIdx="1" clrIdx="0">
    <p:extLst>
      <p:ext uri="{19B8F6BF-5375-455C-9EA6-DF929625EA0E}">
        <p15:presenceInfo xmlns:p15="http://schemas.microsoft.com/office/powerpoint/2012/main" userId="S-1-5-21-1558128742-133389963-928725530-38024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384" autoAdjust="0"/>
    <p:restoredTop sz="94660"/>
  </p:normalViewPr>
  <p:slideViewPr>
    <p:cSldViewPr>
      <p:cViewPr varScale="1">
        <p:scale>
          <a:sx n="78" d="100"/>
          <a:sy n="78" d="100"/>
        </p:scale>
        <p:origin x="1272" y="110"/>
      </p:cViewPr>
      <p:guideLst>
        <p:guide orient="horz" pos="2880"/>
        <p:guide pos="2160"/>
        <p:guide pos="2159"/>
      </p:guideLst>
    </p:cSldViewPr>
  </p:slid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90.xml"/><Relationship Id="rId21" Type="http://schemas.openxmlformats.org/officeDocument/2006/relationships/customXml" Target="../customXml/item21.xml"/><Relationship Id="rId42" Type="http://schemas.openxmlformats.org/officeDocument/2006/relationships/slide" Target="slides/slide15.xml"/><Relationship Id="rId63" Type="http://schemas.openxmlformats.org/officeDocument/2006/relationships/slide" Target="slides/slide36.xml"/><Relationship Id="rId84" Type="http://schemas.openxmlformats.org/officeDocument/2006/relationships/slide" Target="slides/slide57.xml"/><Relationship Id="rId138" Type="http://schemas.openxmlformats.org/officeDocument/2006/relationships/slide" Target="slides/slide111.xml"/><Relationship Id="rId159" Type="http://schemas.openxmlformats.org/officeDocument/2006/relationships/slide" Target="slides/slide132.xml"/><Relationship Id="rId170" Type="http://schemas.openxmlformats.org/officeDocument/2006/relationships/theme" Target="theme/theme1.xml"/><Relationship Id="rId107" Type="http://schemas.openxmlformats.org/officeDocument/2006/relationships/slide" Target="slides/slide80.xml"/><Relationship Id="rId11" Type="http://schemas.openxmlformats.org/officeDocument/2006/relationships/customXml" Target="../customXml/item11.xml"/><Relationship Id="rId32" Type="http://schemas.openxmlformats.org/officeDocument/2006/relationships/slide" Target="slides/slide5.xml"/><Relationship Id="rId53" Type="http://schemas.openxmlformats.org/officeDocument/2006/relationships/slide" Target="slides/slide26.xml"/><Relationship Id="rId74" Type="http://schemas.openxmlformats.org/officeDocument/2006/relationships/slide" Target="slides/slide47.xml"/><Relationship Id="rId128" Type="http://schemas.openxmlformats.org/officeDocument/2006/relationships/slide" Target="slides/slide101.xml"/><Relationship Id="rId149" Type="http://schemas.openxmlformats.org/officeDocument/2006/relationships/slide" Target="slides/slide122.xml"/><Relationship Id="rId5" Type="http://schemas.openxmlformats.org/officeDocument/2006/relationships/customXml" Target="../customXml/item5.xml"/><Relationship Id="rId95" Type="http://schemas.openxmlformats.org/officeDocument/2006/relationships/slide" Target="slides/slide68.xml"/><Relationship Id="rId160" Type="http://schemas.openxmlformats.org/officeDocument/2006/relationships/slide" Target="slides/slide133.xml"/><Relationship Id="rId22" Type="http://schemas.openxmlformats.org/officeDocument/2006/relationships/customXml" Target="../customXml/item22.xml"/><Relationship Id="rId43" Type="http://schemas.openxmlformats.org/officeDocument/2006/relationships/slide" Target="slides/slide16.xml"/><Relationship Id="rId64" Type="http://schemas.openxmlformats.org/officeDocument/2006/relationships/slide" Target="slides/slide37.xml"/><Relationship Id="rId118" Type="http://schemas.openxmlformats.org/officeDocument/2006/relationships/slide" Target="slides/slide91.xml"/><Relationship Id="rId139" Type="http://schemas.openxmlformats.org/officeDocument/2006/relationships/slide" Target="slides/slide112.xml"/><Relationship Id="rId85" Type="http://schemas.openxmlformats.org/officeDocument/2006/relationships/slide" Target="slides/slide58.xml"/><Relationship Id="rId150" Type="http://schemas.openxmlformats.org/officeDocument/2006/relationships/slide" Target="slides/slide123.xml"/><Relationship Id="rId171" Type="http://schemas.openxmlformats.org/officeDocument/2006/relationships/tableStyles" Target="tableStyles.xml"/><Relationship Id="rId12" Type="http://schemas.openxmlformats.org/officeDocument/2006/relationships/customXml" Target="../customXml/item12.xml"/><Relationship Id="rId33" Type="http://schemas.openxmlformats.org/officeDocument/2006/relationships/slide" Target="slides/slide6.xml"/><Relationship Id="rId108" Type="http://schemas.openxmlformats.org/officeDocument/2006/relationships/slide" Target="slides/slide81.xml"/><Relationship Id="rId129" Type="http://schemas.openxmlformats.org/officeDocument/2006/relationships/slide" Target="slides/slide102.xml"/><Relationship Id="rId54" Type="http://schemas.openxmlformats.org/officeDocument/2006/relationships/slide" Target="slides/slide27.xml"/><Relationship Id="rId70" Type="http://schemas.openxmlformats.org/officeDocument/2006/relationships/slide" Target="slides/slide43.xml"/><Relationship Id="rId75" Type="http://schemas.openxmlformats.org/officeDocument/2006/relationships/slide" Target="slides/slide48.xml"/><Relationship Id="rId91" Type="http://schemas.openxmlformats.org/officeDocument/2006/relationships/slide" Target="slides/slide64.xml"/><Relationship Id="rId96" Type="http://schemas.openxmlformats.org/officeDocument/2006/relationships/slide" Target="slides/slide69.xml"/><Relationship Id="rId140" Type="http://schemas.openxmlformats.org/officeDocument/2006/relationships/slide" Target="slides/slide113.xml"/><Relationship Id="rId145" Type="http://schemas.openxmlformats.org/officeDocument/2006/relationships/slide" Target="slides/slide118.xml"/><Relationship Id="rId161" Type="http://schemas.openxmlformats.org/officeDocument/2006/relationships/slide" Target="slides/slide134.xml"/><Relationship Id="rId166"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customXml" Target="../customXml/item6.xml"/><Relationship Id="rId23" Type="http://schemas.openxmlformats.org/officeDocument/2006/relationships/customXml" Target="../customXml/item23.xml"/><Relationship Id="rId28" Type="http://schemas.openxmlformats.org/officeDocument/2006/relationships/slide" Target="slides/slide1.xml"/><Relationship Id="rId49" Type="http://schemas.openxmlformats.org/officeDocument/2006/relationships/slide" Target="slides/slide22.xml"/><Relationship Id="rId114" Type="http://schemas.openxmlformats.org/officeDocument/2006/relationships/slide" Target="slides/slide87.xml"/><Relationship Id="rId119" Type="http://schemas.openxmlformats.org/officeDocument/2006/relationships/slide" Target="slides/slide92.xml"/><Relationship Id="rId44" Type="http://schemas.openxmlformats.org/officeDocument/2006/relationships/slide" Target="slides/slide17.xml"/><Relationship Id="rId60" Type="http://schemas.openxmlformats.org/officeDocument/2006/relationships/slide" Target="slides/slide33.xml"/><Relationship Id="rId65" Type="http://schemas.openxmlformats.org/officeDocument/2006/relationships/slide" Target="slides/slide38.xml"/><Relationship Id="rId81" Type="http://schemas.openxmlformats.org/officeDocument/2006/relationships/slide" Target="slides/slide54.xml"/><Relationship Id="rId86" Type="http://schemas.openxmlformats.org/officeDocument/2006/relationships/slide" Target="slides/slide59.xml"/><Relationship Id="rId130" Type="http://schemas.openxmlformats.org/officeDocument/2006/relationships/slide" Target="slides/slide103.xml"/><Relationship Id="rId135" Type="http://schemas.openxmlformats.org/officeDocument/2006/relationships/slide" Target="slides/slide108.xml"/><Relationship Id="rId151" Type="http://schemas.openxmlformats.org/officeDocument/2006/relationships/slide" Target="slides/slide124.xml"/><Relationship Id="rId156" Type="http://schemas.openxmlformats.org/officeDocument/2006/relationships/slide" Target="slides/slide129.xml"/><Relationship Id="rId13" Type="http://schemas.openxmlformats.org/officeDocument/2006/relationships/customXml" Target="../customXml/item13.xml"/><Relationship Id="rId18" Type="http://schemas.openxmlformats.org/officeDocument/2006/relationships/customXml" Target="../customXml/item18.xml"/><Relationship Id="rId39" Type="http://schemas.openxmlformats.org/officeDocument/2006/relationships/slide" Target="slides/slide12.xml"/><Relationship Id="rId109" Type="http://schemas.openxmlformats.org/officeDocument/2006/relationships/slide" Target="slides/slide82.xml"/><Relationship Id="rId34" Type="http://schemas.openxmlformats.org/officeDocument/2006/relationships/slide" Target="slides/slide7.xml"/><Relationship Id="rId50" Type="http://schemas.openxmlformats.org/officeDocument/2006/relationships/slide" Target="slides/slide23.xml"/><Relationship Id="rId55" Type="http://schemas.openxmlformats.org/officeDocument/2006/relationships/slide" Target="slides/slide28.xml"/><Relationship Id="rId76" Type="http://schemas.openxmlformats.org/officeDocument/2006/relationships/slide" Target="slides/slide49.xml"/><Relationship Id="rId97" Type="http://schemas.openxmlformats.org/officeDocument/2006/relationships/slide" Target="slides/slide70.xml"/><Relationship Id="rId104" Type="http://schemas.openxmlformats.org/officeDocument/2006/relationships/slide" Target="slides/slide77.xml"/><Relationship Id="rId120" Type="http://schemas.openxmlformats.org/officeDocument/2006/relationships/slide" Target="slides/slide93.xml"/><Relationship Id="rId125" Type="http://schemas.openxmlformats.org/officeDocument/2006/relationships/slide" Target="slides/slide98.xml"/><Relationship Id="rId141" Type="http://schemas.openxmlformats.org/officeDocument/2006/relationships/slide" Target="slides/slide114.xml"/><Relationship Id="rId146" Type="http://schemas.openxmlformats.org/officeDocument/2006/relationships/slide" Target="slides/slide119.xml"/><Relationship Id="rId167" Type="http://schemas.openxmlformats.org/officeDocument/2006/relationships/commentAuthors" Target="commentAuthors.xml"/><Relationship Id="rId7" Type="http://schemas.openxmlformats.org/officeDocument/2006/relationships/customXml" Target="../customXml/item7.xml"/><Relationship Id="rId71" Type="http://schemas.openxmlformats.org/officeDocument/2006/relationships/slide" Target="slides/slide44.xml"/><Relationship Id="rId92" Type="http://schemas.openxmlformats.org/officeDocument/2006/relationships/slide" Target="slides/slide65.xml"/><Relationship Id="rId162" Type="http://schemas.openxmlformats.org/officeDocument/2006/relationships/slide" Target="slides/slide135.xml"/><Relationship Id="rId2" Type="http://schemas.openxmlformats.org/officeDocument/2006/relationships/customXml" Target="../customXml/item2.xml"/><Relationship Id="rId29" Type="http://schemas.openxmlformats.org/officeDocument/2006/relationships/slide" Target="slides/slide2.xml"/><Relationship Id="rId24" Type="http://schemas.openxmlformats.org/officeDocument/2006/relationships/customXml" Target="../customXml/item24.xml"/><Relationship Id="rId40" Type="http://schemas.openxmlformats.org/officeDocument/2006/relationships/slide" Target="slides/slide13.xml"/><Relationship Id="rId45" Type="http://schemas.openxmlformats.org/officeDocument/2006/relationships/slide" Target="slides/slide18.xml"/><Relationship Id="rId66" Type="http://schemas.openxmlformats.org/officeDocument/2006/relationships/slide" Target="slides/slide39.xml"/><Relationship Id="rId87" Type="http://schemas.openxmlformats.org/officeDocument/2006/relationships/slide" Target="slides/slide60.xml"/><Relationship Id="rId110" Type="http://schemas.openxmlformats.org/officeDocument/2006/relationships/slide" Target="slides/slide83.xml"/><Relationship Id="rId115" Type="http://schemas.openxmlformats.org/officeDocument/2006/relationships/slide" Target="slides/slide88.xml"/><Relationship Id="rId131" Type="http://schemas.openxmlformats.org/officeDocument/2006/relationships/slide" Target="slides/slide104.xml"/><Relationship Id="rId136" Type="http://schemas.openxmlformats.org/officeDocument/2006/relationships/slide" Target="slides/slide109.xml"/><Relationship Id="rId157" Type="http://schemas.openxmlformats.org/officeDocument/2006/relationships/slide" Target="slides/slide130.xml"/><Relationship Id="rId61" Type="http://schemas.openxmlformats.org/officeDocument/2006/relationships/slide" Target="slides/slide34.xml"/><Relationship Id="rId82" Type="http://schemas.openxmlformats.org/officeDocument/2006/relationships/slide" Target="slides/slide55.xml"/><Relationship Id="rId152" Type="http://schemas.openxmlformats.org/officeDocument/2006/relationships/slide" Target="slides/slide125.xml"/><Relationship Id="rId19" Type="http://schemas.openxmlformats.org/officeDocument/2006/relationships/customXml" Target="../customXml/item19.xml"/><Relationship Id="rId14" Type="http://schemas.openxmlformats.org/officeDocument/2006/relationships/customXml" Target="../customXml/item14.xml"/><Relationship Id="rId30" Type="http://schemas.openxmlformats.org/officeDocument/2006/relationships/slide" Target="slides/slide3.xml"/><Relationship Id="rId35" Type="http://schemas.openxmlformats.org/officeDocument/2006/relationships/slide" Target="slides/slide8.xml"/><Relationship Id="rId56" Type="http://schemas.openxmlformats.org/officeDocument/2006/relationships/slide" Target="slides/slide29.xml"/><Relationship Id="rId77" Type="http://schemas.openxmlformats.org/officeDocument/2006/relationships/slide" Target="slides/slide50.xml"/><Relationship Id="rId100" Type="http://schemas.openxmlformats.org/officeDocument/2006/relationships/slide" Target="slides/slide73.xml"/><Relationship Id="rId105" Type="http://schemas.openxmlformats.org/officeDocument/2006/relationships/slide" Target="slides/slide78.xml"/><Relationship Id="rId126" Type="http://schemas.openxmlformats.org/officeDocument/2006/relationships/slide" Target="slides/slide99.xml"/><Relationship Id="rId147" Type="http://schemas.openxmlformats.org/officeDocument/2006/relationships/slide" Target="slides/slide120.xml"/><Relationship Id="rId168" Type="http://schemas.openxmlformats.org/officeDocument/2006/relationships/presProps" Target="presProps.xml"/><Relationship Id="rId8" Type="http://schemas.openxmlformats.org/officeDocument/2006/relationships/customXml" Target="../customXml/item8.xml"/><Relationship Id="rId51" Type="http://schemas.openxmlformats.org/officeDocument/2006/relationships/slide" Target="slides/slide24.xml"/><Relationship Id="rId72" Type="http://schemas.openxmlformats.org/officeDocument/2006/relationships/slide" Target="slides/slide45.xml"/><Relationship Id="rId93" Type="http://schemas.openxmlformats.org/officeDocument/2006/relationships/slide" Target="slides/slide66.xml"/><Relationship Id="rId98" Type="http://schemas.openxmlformats.org/officeDocument/2006/relationships/slide" Target="slides/slide71.xml"/><Relationship Id="rId121" Type="http://schemas.openxmlformats.org/officeDocument/2006/relationships/slide" Target="slides/slide94.xml"/><Relationship Id="rId142" Type="http://schemas.openxmlformats.org/officeDocument/2006/relationships/slide" Target="slides/slide115.xml"/><Relationship Id="rId163" Type="http://schemas.openxmlformats.org/officeDocument/2006/relationships/slide" Target="slides/slide136.xml"/><Relationship Id="rId3" Type="http://schemas.openxmlformats.org/officeDocument/2006/relationships/customXml" Target="../customXml/item3.xml"/><Relationship Id="rId25" Type="http://schemas.openxmlformats.org/officeDocument/2006/relationships/customXml" Target="../customXml/item25.xml"/><Relationship Id="rId46" Type="http://schemas.openxmlformats.org/officeDocument/2006/relationships/slide" Target="slides/slide19.xml"/><Relationship Id="rId67" Type="http://schemas.openxmlformats.org/officeDocument/2006/relationships/slide" Target="slides/slide40.xml"/><Relationship Id="rId116" Type="http://schemas.openxmlformats.org/officeDocument/2006/relationships/slide" Target="slides/slide89.xml"/><Relationship Id="rId137" Type="http://schemas.openxmlformats.org/officeDocument/2006/relationships/slide" Target="slides/slide110.xml"/><Relationship Id="rId158" Type="http://schemas.openxmlformats.org/officeDocument/2006/relationships/slide" Target="slides/slide131.xml"/><Relationship Id="rId20" Type="http://schemas.openxmlformats.org/officeDocument/2006/relationships/customXml" Target="../customXml/item20.xml"/><Relationship Id="rId41" Type="http://schemas.openxmlformats.org/officeDocument/2006/relationships/slide" Target="slides/slide14.xml"/><Relationship Id="rId62" Type="http://schemas.openxmlformats.org/officeDocument/2006/relationships/slide" Target="slides/slide35.xml"/><Relationship Id="rId83" Type="http://schemas.openxmlformats.org/officeDocument/2006/relationships/slide" Target="slides/slide56.xml"/><Relationship Id="rId88" Type="http://schemas.openxmlformats.org/officeDocument/2006/relationships/slide" Target="slides/slide61.xml"/><Relationship Id="rId111" Type="http://schemas.openxmlformats.org/officeDocument/2006/relationships/slide" Target="slides/slide84.xml"/><Relationship Id="rId132" Type="http://schemas.openxmlformats.org/officeDocument/2006/relationships/slide" Target="slides/slide105.xml"/><Relationship Id="rId153" Type="http://schemas.openxmlformats.org/officeDocument/2006/relationships/slide" Target="slides/slide126.xml"/><Relationship Id="rId15" Type="http://schemas.openxmlformats.org/officeDocument/2006/relationships/customXml" Target="../customXml/item15.xml"/><Relationship Id="rId36" Type="http://schemas.openxmlformats.org/officeDocument/2006/relationships/slide" Target="slides/slide9.xml"/><Relationship Id="rId57" Type="http://schemas.openxmlformats.org/officeDocument/2006/relationships/slide" Target="slides/slide30.xml"/><Relationship Id="rId106" Type="http://schemas.openxmlformats.org/officeDocument/2006/relationships/slide" Target="slides/slide79.xml"/><Relationship Id="rId127" Type="http://schemas.openxmlformats.org/officeDocument/2006/relationships/slide" Target="slides/slide100.xml"/><Relationship Id="rId10" Type="http://schemas.openxmlformats.org/officeDocument/2006/relationships/customXml" Target="../customXml/item10.xml"/><Relationship Id="rId31" Type="http://schemas.openxmlformats.org/officeDocument/2006/relationships/slide" Target="slides/slide4.xml"/><Relationship Id="rId52" Type="http://schemas.openxmlformats.org/officeDocument/2006/relationships/slide" Target="slides/slide25.xml"/><Relationship Id="rId73" Type="http://schemas.openxmlformats.org/officeDocument/2006/relationships/slide" Target="slides/slide46.xml"/><Relationship Id="rId78" Type="http://schemas.openxmlformats.org/officeDocument/2006/relationships/slide" Target="slides/slide51.xml"/><Relationship Id="rId94" Type="http://schemas.openxmlformats.org/officeDocument/2006/relationships/slide" Target="slides/slide67.xml"/><Relationship Id="rId99" Type="http://schemas.openxmlformats.org/officeDocument/2006/relationships/slide" Target="slides/slide72.xml"/><Relationship Id="rId101" Type="http://schemas.openxmlformats.org/officeDocument/2006/relationships/slide" Target="slides/slide74.xml"/><Relationship Id="rId122" Type="http://schemas.openxmlformats.org/officeDocument/2006/relationships/slide" Target="slides/slide95.xml"/><Relationship Id="rId143" Type="http://schemas.openxmlformats.org/officeDocument/2006/relationships/slide" Target="slides/slide116.xml"/><Relationship Id="rId148" Type="http://schemas.openxmlformats.org/officeDocument/2006/relationships/slide" Target="slides/slide121.xml"/><Relationship Id="rId164" Type="http://schemas.openxmlformats.org/officeDocument/2006/relationships/slide" Target="slides/slide137.xml"/><Relationship Id="rId169" Type="http://schemas.openxmlformats.org/officeDocument/2006/relationships/viewProps" Target="viewProps.xml"/><Relationship Id="rId4" Type="http://schemas.openxmlformats.org/officeDocument/2006/relationships/customXml" Target="../customXml/item4.xml"/><Relationship Id="rId9" Type="http://schemas.openxmlformats.org/officeDocument/2006/relationships/customXml" Target="../customXml/item9.xml"/><Relationship Id="rId26" Type="http://schemas.openxmlformats.org/officeDocument/2006/relationships/customXml" Target="../customXml/item26.xml"/><Relationship Id="rId47" Type="http://schemas.openxmlformats.org/officeDocument/2006/relationships/slide" Target="slides/slide20.xml"/><Relationship Id="rId68" Type="http://schemas.openxmlformats.org/officeDocument/2006/relationships/slide" Target="slides/slide41.xml"/><Relationship Id="rId89" Type="http://schemas.openxmlformats.org/officeDocument/2006/relationships/slide" Target="slides/slide62.xml"/><Relationship Id="rId112" Type="http://schemas.openxmlformats.org/officeDocument/2006/relationships/slide" Target="slides/slide85.xml"/><Relationship Id="rId133" Type="http://schemas.openxmlformats.org/officeDocument/2006/relationships/slide" Target="slides/slide106.xml"/><Relationship Id="rId154" Type="http://schemas.openxmlformats.org/officeDocument/2006/relationships/slide" Target="slides/slide127.xml"/><Relationship Id="rId16" Type="http://schemas.openxmlformats.org/officeDocument/2006/relationships/customXml" Target="../customXml/item16.xml"/><Relationship Id="rId37" Type="http://schemas.openxmlformats.org/officeDocument/2006/relationships/slide" Target="slides/slide10.xml"/><Relationship Id="rId58" Type="http://schemas.openxmlformats.org/officeDocument/2006/relationships/slide" Target="slides/slide31.xml"/><Relationship Id="rId79" Type="http://schemas.openxmlformats.org/officeDocument/2006/relationships/slide" Target="slides/slide52.xml"/><Relationship Id="rId102" Type="http://schemas.openxmlformats.org/officeDocument/2006/relationships/slide" Target="slides/slide75.xml"/><Relationship Id="rId123" Type="http://schemas.openxmlformats.org/officeDocument/2006/relationships/slide" Target="slides/slide96.xml"/><Relationship Id="rId144" Type="http://schemas.openxmlformats.org/officeDocument/2006/relationships/slide" Target="slides/slide117.xml"/><Relationship Id="rId90" Type="http://schemas.openxmlformats.org/officeDocument/2006/relationships/slide" Target="slides/slide63.xml"/><Relationship Id="rId165" Type="http://schemas.openxmlformats.org/officeDocument/2006/relationships/slide" Target="slides/slide138.xml"/><Relationship Id="rId27" Type="http://schemas.openxmlformats.org/officeDocument/2006/relationships/slideMaster" Target="slideMasters/slideMaster1.xml"/><Relationship Id="rId48" Type="http://schemas.openxmlformats.org/officeDocument/2006/relationships/slide" Target="slides/slide21.xml"/><Relationship Id="rId69" Type="http://schemas.openxmlformats.org/officeDocument/2006/relationships/slide" Target="slides/slide42.xml"/><Relationship Id="rId113" Type="http://schemas.openxmlformats.org/officeDocument/2006/relationships/slide" Target="slides/slide86.xml"/><Relationship Id="rId134" Type="http://schemas.openxmlformats.org/officeDocument/2006/relationships/slide" Target="slides/slide107.xml"/><Relationship Id="rId80" Type="http://schemas.openxmlformats.org/officeDocument/2006/relationships/slide" Target="slides/slide53.xml"/><Relationship Id="rId155" Type="http://schemas.openxmlformats.org/officeDocument/2006/relationships/slide" Target="slides/slide128.xml"/><Relationship Id="rId17" Type="http://schemas.openxmlformats.org/officeDocument/2006/relationships/customXml" Target="../customXml/item17.xml"/><Relationship Id="rId38" Type="http://schemas.openxmlformats.org/officeDocument/2006/relationships/slide" Target="slides/slide11.xml"/><Relationship Id="rId59" Type="http://schemas.openxmlformats.org/officeDocument/2006/relationships/slide" Target="slides/slide32.xml"/><Relationship Id="rId103" Type="http://schemas.openxmlformats.org/officeDocument/2006/relationships/slide" Target="slides/slide76.xml"/><Relationship Id="rId124" Type="http://schemas.openxmlformats.org/officeDocument/2006/relationships/slide" Target="slides/slide9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633913" cy="37941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6057900" y="0"/>
            <a:ext cx="4632325" cy="379413"/>
          </a:xfrm>
          <a:prstGeom prst="rect">
            <a:avLst/>
          </a:prstGeom>
        </p:spPr>
        <p:txBody>
          <a:bodyPr vert="horz" lIns="91440" tIns="45720" rIns="91440" bIns="45720" rtlCol="0"/>
          <a:lstStyle>
            <a:lvl1pPr algn="r">
              <a:defRPr sz="1200"/>
            </a:lvl1pPr>
          </a:lstStyle>
          <a:p>
            <a:fld id="{EB49F91A-789C-4C5C-ADC0-23040A7D4434}" type="datetimeFigureOut">
              <a:rPr lang="en-US" smtClean="0"/>
              <a:pPr/>
              <a:t>11/24/2022</a:t>
            </a:fld>
            <a:endParaRPr lang="en-US"/>
          </a:p>
        </p:txBody>
      </p:sp>
      <p:sp>
        <p:nvSpPr>
          <p:cNvPr id="4" name="Slide Image Placeholder 3"/>
          <p:cNvSpPr>
            <a:spLocks noGrp="1" noRot="1" noChangeAspect="1"/>
          </p:cNvSpPr>
          <p:nvPr>
            <p:ph type="sldImg" idx="2"/>
          </p:nvPr>
        </p:nvSpPr>
        <p:spPr>
          <a:xfrm>
            <a:off x="3541713" y="944563"/>
            <a:ext cx="3609975" cy="2551112"/>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1069975" y="3636963"/>
            <a:ext cx="8553450" cy="2974975"/>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7177088"/>
            <a:ext cx="4633913" cy="379412"/>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6057900" y="7177088"/>
            <a:ext cx="4632325" cy="379412"/>
          </a:xfrm>
          <a:prstGeom prst="rect">
            <a:avLst/>
          </a:prstGeom>
        </p:spPr>
        <p:txBody>
          <a:bodyPr vert="horz" lIns="91440" tIns="45720" rIns="91440" bIns="45720" rtlCol="0" anchor="b"/>
          <a:lstStyle>
            <a:lvl1pPr algn="r">
              <a:defRPr sz="1200"/>
            </a:lvl1pPr>
          </a:lstStyle>
          <a:p>
            <a:fld id="{03BC3571-DD16-4FE1-ACC4-63D0CCD1E1F5}" type="slidenum">
              <a:rPr lang="en-US" smtClean="0"/>
              <a:pPr/>
              <a:t>‹#›</a:t>
            </a:fld>
            <a:endParaRPr lang="en-US"/>
          </a:p>
        </p:txBody>
      </p:sp>
    </p:spTree>
    <p:extLst>
      <p:ext uri="{BB962C8B-B14F-4D97-AF65-F5344CB8AC3E}">
        <p14:creationId xmlns:p14="http://schemas.microsoft.com/office/powerpoint/2010/main" val="39215911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541713" y="944563"/>
            <a:ext cx="3609975" cy="2551112"/>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1</a:t>
            </a:fld>
            <a:endParaRPr lang="en-US"/>
          </a:p>
        </p:txBody>
      </p:sp>
    </p:spTree>
    <p:extLst>
      <p:ext uri="{BB962C8B-B14F-4D97-AF65-F5344CB8AC3E}">
        <p14:creationId xmlns:p14="http://schemas.microsoft.com/office/powerpoint/2010/main" val="14191062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541713" y="944563"/>
            <a:ext cx="3609975" cy="2551112"/>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104</a:t>
            </a:fld>
            <a:endParaRPr lang="en-US"/>
          </a:p>
        </p:txBody>
      </p:sp>
    </p:spTree>
    <p:extLst>
      <p:ext uri="{BB962C8B-B14F-4D97-AF65-F5344CB8AC3E}">
        <p14:creationId xmlns:p14="http://schemas.microsoft.com/office/powerpoint/2010/main" val="24913505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541713" y="944563"/>
            <a:ext cx="3609975" cy="2551112"/>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120</a:t>
            </a:fld>
            <a:endParaRPr lang="en-US"/>
          </a:p>
        </p:txBody>
      </p:sp>
    </p:spTree>
    <p:extLst>
      <p:ext uri="{BB962C8B-B14F-4D97-AF65-F5344CB8AC3E}">
        <p14:creationId xmlns:p14="http://schemas.microsoft.com/office/powerpoint/2010/main" val="36665048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541713" y="944563"/>
            <a:ext cx="3609975" cy="2551112"/>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126</a:t>
            </a:fld>
            <a:endParaRPr lang="en-US"/>
          </a:p>
        </p:txBody>
      </p:sp>
    </p:spTree>
    <p:extLst>
      <p:ext uri="{BB962C8B-B14F-4D97-AF65-F5344CB8AC3E}">
        <p14:creationId xmlns:p14="http://schemas.microsoft.com/office/powerpoint/2010/main" val="37999408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541713" y="944563"/>
            <a:ext cx="3609975" cy="2551112"/>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BC3571-DD16-4FE1-ACC4-63D0CCD1E1F5}" type="slidenum">
              <a:rPr lang="en-US" smtClean="0"/>
              <a:pPr/>
              <a:t>134</a:t>
            </a:fld>
            <a:endParaRPr lang="en-US"/>
          </a:p>
        </p:txBody>
      </p:sp>
    </p:spTree>
    <p:extLst>
      <p:ext uri="{BB962C8B-B14F-4D97-AF65-F5344CB8AC3E}">
        <p14:creationId xmlns:p14="http://schemas.microsoft.com/office/powerpoint/2010/main" val="42714759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7">
            <a:extLst>
              <a:ext uri="{FF2B5EF4-FFF2-40B4-BE49-F238E27FC236}">
                <a16:creationId xmlns:a16="http://schemas.microsoft.com/office/drawing/2014/main" id="{4C71EB36-25AC-4364-9BD4-176CEBF794AB}"/>
              </a:ext>
            </a:extLst>
          </p:cNvPr>
          <p:cNvSpPr>
            <a:spLocks noGrp="1" noChangeArrowheads="1"/>
          </p:cNvSpPr>
          <p:nvPr>
            <p:ph type="sldNum" sz="quarter" idx="5"/>
          </p:nvPr>
        </p:nvSpPr>
        <p:spPr>
          <a:noFill/>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8BA4513C-71C8-4F8B-A8EB-A0BB27609073}" type="slidenum">
              <a:rPr lang="en-US" altLang="en-US" smtClean="0"/>
              <a:pPr>
                <a:spcBef>
                  <a:spcPct val="0"/>
                </a:spcBef>
              </a:pPr>
              <a:t>7</a:t>
            </a:fld>
            <a:endParaRPr lang="en-US" altLang="en-US"/>
          </a:p>
        </p:txBody>
      </p:sp>
      <p:sp>
        <p:nvSpPr>
          <p:cNvPr id="14339" name="Rectangle 2">
            <a:extLst>
              <a:ext uri="{FF2B5EF4-FFF2-40B4-BE49-F238E27FC236}">
                <a16:creationId xmlns:a16="http://schemas.microsoft.com/office/drawing/2014/main" id="{BA60807A-4B38-4B1F-9A02-4A5F3E00F462}"/>
              </a:ext>
            </a:extLst>
          </p:cNvPr>
          <p:cNvSpPr>
            <a:spLocks noGrp="1" noRot="1" noChangeAspect="1" noChangeArrowheads="1" noTextEdit="1"/>
          </p:cNvSpPr>
          <p:nvPr>
            <p:ph type="sldImg"/>
          </p:nvPr>
        </p:nvSpPr>
        <p:spPr>
          <a:ln/>
        </p:spPr>
      </p:sp>
      <p:sp>
        <p:nvSpPr>
          <p:cNvPr id="14340" name="Rectangle 3">
            <a:extLst>
              <a:ext uri="{FF2B5EF4-FFF2-40B4-BE49-F238E27FC236}">
                <a16:creationId xmlns:a16="http://schemas.microsoft.com/office/drawing/2014/main" id="{09477708-2241-4379-91EB-3A74CF1B3AAF}"/>
              </a:ext>
            </a:extLst>
          </p:cNvPr>
          <p:cNvSpPr>
            <a:spLocks noGrp="1" noChangeArrowheads="1"/>
          </p:cNvSpPr>
          <p:nvPr>
            <p:ph type="body" idx="1"/>
          </p:nvPr>
        </p:nvSpPr>
        <p:spPr>
          <a:noFill/>
        </p:spPr>
        <p:txBody>
          <a:bodyPr/>
          <a:lstStyle/>
          <a:p>
            <a:pPr eaLnBrk="1" hangingPunct="1"/>
            <a:r>
              <a:rPr lang="en-US" altLang="en-US"/>
              <a:t>ARM is one of the leading processor in the industry among many 32 bit embedded systems.It has been widely used in mobile phones, handheld organizers, portable consumer devices etc.</a:t>
            </a:r>
          </a:p>
          <a:p>
            <a:pPr eaLnBrk="1" hangingPunct="1"/>
            <a:endParaRPr lang="en-US" altLang="en-US"/>
          </a:p>
          <a:p>
            <a:pPr eaLnBrk="1" hangingPunct="1"/>
            <a:r>
              <a:rPr lang="en-US" altLang="en-US"/>
              <a:t>ARM designers introduced the first prototype(ARM1) in the year 1985. ARM is originally developed at Acorn Computers Limited, Cambridge England. During this time it has been referred as Acorn RISC Machine. The ARM project was led by Roger Wilson and Steve Furber. Steve Furber is known as Father of ARM.Later in the year 1990 Acorn RISC Machine has been reformed as ARM Limited. So ARM refers to Advanced RISC Machine.</a:t>
            </a:r>
          </a:p>
          <a:p>
            <a:pPr eaLnBrk="1" hangingPunct="1"/>
            <a:endParaRPr lang="en-US" altLang="en-US"/>
          </a:p>
          <a:p>
            <a:pPr eaLnBrk="1" hangingPunct="1"/>
            <a:r>
              <a:rPr lang="en-US" altLang="en-US"/>
              <a:t>ARM is just giving out the cores. Other companies make processors based on its cores. One of the most successful core is ARM7TDMI. This is the first core introduced with Thumb 16 bit decoder which provides high code density and low power consumption.</a:t>
            </a:r>
          </a:p>
          <a:p>
            <a:pPr eaLnBrk="1" hangingPunct="1"/>
            <a:endParaRPr lang="en-US"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a:extLst>
              <a:ext uri="{FF2B5EF4-FFF2-40B4-BE49-F238E27FC236}">
                <a16:creationId xmlns:a16="http://schemas.microsoft.com/office/drawing/2014/main" id="{883B0EFC-2653-4335-B2B0-7B859C954436}"/>
              </a:ext>
            </a:extLst>
          </p:cNvPr>
          <p:cNvSpPr>
            <a:spLocks noGrp="1" noChangeArrowheads="1"/>
          </p:cNvSpPr>
          <p:nvPr>
            <p:ph type="sldNum" sz="quarter" idx="5"/>
          </p:nvPr>
        </p:nvSpPr>
        <p:spPr>
          <a:noFill/>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7CEA28DC-9A69-447B-86D1-D1DFA3674E17}" type="slidenum">
              <a:rPr lang="en-US" altLang="en-US" smtClean="0"/>
              <a:pPr>
                <a:spcBef>
                  <a:spcPct val="0"/>
                </a:spcBef>
              </a:pPr>
              <a:t>8</a:t>
            </a:fld>
            <a:endParaRPr lang="en-US" altLang="en-US"/>
          </a:p>
        </p:txBody>
      </p:sp>
      <p:sp>
        <p:nvSpPr>
          <p:cNvPr id="16387" name="Rectangle 1026">
            <a:extLst>
              <a:ext uri="{FF2B5EF4-FFF2-40B4-BE49-F238E27FC236}">
                <a16:creationId xmlns:a16="http://schemas.microsoft.com/office/drawing/2014/main" id="{4E74ACBC-4B34-4689-B897-338E8DE98864}"/>
              </a:ext>
            </a:extLst>
          </p:cNvPr>
          <p:cNvSpPr>
            <a:spLocks noGrp="1" noRot="1" noChangeAspect="1" noChangeArrowheads="1" noTextEdit="1"/>
          </p:cNvSpPr>
          <p:nvPr>
            <p:ph type="sldImg"/>
          </p:nvPr>
        </p:nvSpPr>
        <p:spPr>
          <a:ln/>
        </p:spPr>
      </p:sp>
      <p:sp>
        <p:nvSpPr>
          <p:cNvPr id="16388" name="Rectangle 1027">
            <a:extLst>
              <a:ext uri="{FF2B5EF4-FFF2-40B4-BE49-F238E27FC236}">
                <a16:creationId xmlns:a16="http://schemas.microsoft.com/office/drawing/2014/main" id="{9CC944BD-F1EF-46DB-8A36-90317C2C4480}"/>
              </a:ext>
            </a:extLst>
          </p:cNvPr>
          <p:cNvSpPr>
            <a:spLocks noGrp="1" noChangeArrowheads="1"/>
          </p:cNvSpPr>
          <p:nvPr>
            <p:ph type="body" idx="1"/>
          </p:nvPr>
        </p:nvSpPr>
        <p:spPr>
          <a:noFill/>
        </p:spPr>
        <p:txBody>
          <a:bodyPr/>
          <a:lstStyle/>
          <a:p>
            <a:pPr eaLnBrk="1" hangingPunct="1"/>
            <a:r>
              <a:rPr lang="en-US" altLang="en-US"/>
              <a:t>As the name tells ARM makes use of RISC architecture. ARM is Intellectual Property Company. Other partners of ARM make use of ARM’s IP core and make processors based on these cores.</a:t>
            </a:r>
          </a:p>
          <a:p>
            <a:pPr eaLnBrk="1" hangingPunct="1"/>
            <a:endParaRPr lang="en-US" altLang="en-US"/>
          </a:p>
          <a:p>
            <a:pPr eaLnBrk="1" hangingPunct="1"/>
            <a:r>
              <a:rPr lang="en-US" altLang="en-US">
                <a:latin typeface="Minion-Regular" charset="0"/>
              </a:rPr>
              <a:t>Many of the top semiconductor companies around the world produce products based around the ARM processor</a:t>
            </a:r>
          </a:p>
          <a:p>
            <a:pPr eaLnBrk="1" hangingPunct="1"/>
            <a:endParaRPr lang="en-US"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a:extLst>
              <a:ext uri="{FF2B5EF4-FFF2-40B4-BE49-F238E27FC236}">
                <a16:creationId xmlns:a16="http://schemas.microsoft.com/office/drawing/2014/main" id="{CC7E6E5B-4E22-43D3-A589-656E5BE73DC7}"/>
              </a:ext>
            </a:extLst>
          </p:cNvPr>
          <p:cNvSpPr>
            <a:spLocks noGrp="1" noChangeArrowheads="1"/>
          </p:cNvSpPr>
          <p:nvPr>
            <p:ph type="sldNum" sz="quarter" idx="5"/>
          </p:nvPr>
        </p:nvSpPr>
        <p:spPr>
          <a:noFill/>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335066F5-8FF4-4E64-B4F8-946C37A3ABA1}" type="slidenum">
              <a:rPr lang="en-US" altLang="en-US" smtClean="0"/>
              <a:pPr>
                <a:spcBef>
                  <a:spcPct val="0"/>
                </a:spcBef>
              </a:pPr>
              <a:t>11</a:t>
            </a:fld>
            <a:endParaRPr lang="en-US" altLang="en-US"/>
          </a:p>
        </p:txBody>
      </p:sp>
      <p:sp>
        <p:nvSpPr>
          <p:cNvPr id="20483" name="Rectangle 2">
            <a:extLst>
              <a:ext uri="{FF2B5EF4-FFF2-40B4-BE49-F238E27FC236}">
                <a16:creationId xmlns:a16="http://schemas.microsoft.com/office/drawing/2014/main" id="{652D37CA-6B8F-4F10-AC9E-3522A24201E6}"/>
              </a:ext>
            </a:extLst>
          </p:cNvPr>
          <p:cNvSpPr>
            <a:spLocks noGrp="1" noRot="1" noChangeAspect="1" noChangeArrowheads="1" noTextEdit="1"/>
          </p:cNvSpPr>
          <p:nvPr>
            <p:ph type="sldImg"/>
          </p:nvPr>
        </p:nvSpPr>
        <p:spPr>
          <a:xfrm>
            <a:off x="1257300" y="720725"/>
            <a:ext cx="4800600" cy="3600450"/>
          </a:xfrm>
          <a:ln/>
        </p:spPr>
      </p:sp>
      <p:sp>
        <p:nvSpPr>
          <p:cNvPr id="20484" name="Rectangle 3">
            <a:extLst>
              <a:ext uri="{FF2B5EF4-FFF2-40B4-BE49-F238E27FC236}">
                <a16:creationId xmlns:a16="http://schemas.microsoft.com/office/drawing/2014/main" id="{20ADDAB2-1036-4BD7-9D6A-56BDB8765981}"/>
              </a:ext>
            </a:extLst>
          </p:cNvPr>
          <p:cNvSpPr>
            <a:spLocks noGrp="1" noChangeArrowheads="1"/>
          </p:cNvSpPr>
          <p:nvPr>
            <p:ph type="body" idx="1"/>
          </p:nvPr>
        </p:nvSpPr>
        <p:spPr>
          <a:xfrm>
            <a:off x="974725" y="4560888"/>
            <a:ext cx="5365750" cy="4319587"/>
          </a:xfrm>
          <a:noFill/>
        </p:spPr>
        <p:txBody>
          <a:bodyPr/>
          <a:lstStyle/>
          <a:p>
            <a:pPr eaLnBrk="1" hangingPunct="1"/>
            <a:endParaRPr lang="en-US" altLang="en-US"/>
          </a:p>
          <a:p>
            <a:pPr eaLnBrk="1" hangingPunct="1"/>
            <a:r>
              <a:rPr lang="en-US" altLang="en-US"/>
              <a:t>As mentioned, In RISC there is a greater complexity in the compiler but processor architecture is simpler.</a:t>
            </a:r>
          </a:p>
          <a:p>
            <a:pPr eaLnBrk="1" hangingPunct="1"/>
            <a:r>
              <a:rPr lang="en-US" altLang="en-US"/>
              <a:t>In CISC there is greater complexity in processor Architecture.</a:t>
            </a:r>
          </a:p>
          <a:p>
            <a:pPr eaLnBrk="1" hangingPunct="1"/>
            <a:endParaRPr lang="en-US" altLang="en-US"/>
          </a:p>
          <a:p>
            <a:pPr eaLnBrk="1" hangingPunct="1"/>
            <a:r>
              <a:rPr lang="en-US" altLang="en-US"/>
              <a:t>RISC processors are simpler and core can operate at higher clock frequencies. CISC processors are complex and operate at lower clock frequencies.</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541713" y="944563"/>
            <a:ext cx="3609975" cy="2551112"/>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25</a:t>
            </a:fld>
            <a:endParaRPr lang="en-US"/>
          </a:p>
        </p:txBody>
      </p:sp>
    </p:spTree>
    <p:extLst>
      <p:ext uri="{BB962C8B-B14F-4D97-AF65-F5344CB8AC3E}">
        <p14:creationId xmlns:p14="http://schemas.microsoft.com/office/powerpoint/2010/main" val="20687017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541713" y="944563"/>
            <a:ext cx="3609975" cy="2551112"/>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35</a:t>
            </a:fld>
            <a:endParaRPr lang="en-US"/>
          </a:p>
        </p:txBody>
      </p:sp>
    </p:spTree>
    <p:extLst>
      <p:ext uri="{BB962C8B-B14F-4D97-AF65-F5344CB8AC3E}">
        <p14:creationId xmlns:p14="http://schemas.microsoft.com/office/powerpoint/2010/main" val="12106676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541713" y="944563"/>
            <a:ext cx="3609975" cy="2551112"/>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43</a:t>
            </a:fld>
            <a:endParaRPr lang="en-US"/>
          </a:p>
        </p:txBody>
      </p:sp>
    </p:spTree>
    <p:extLst>
      <p:ext uri="{BB962C8B-B14F-4D97-AF65-F5344CB8AC3E}">
        <p14:creationId xmlns:p14="http://schemas.microsoft.com/office/powerpoint/2010/main" val="42708238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541713" y="944563"/>
            <a:ext cx="3609975" cy="2551112"/>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46</a:t>
            </a:fld>
            <a:endParaRPr lang="en-US"/>
          </a:p>
        </p:txBody>
      </p:sp>
    </p:spTree>
    <p:extLst>
      <p:ext uri="{BB962C8B-B14F-4D97-AF65-F5344CB8AC3E}">
        <p14:creationId xmlns:p14="http://schemas.microsoft.com/office/powerpoint/2010/main" val="9952057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541713" y="944563"/>
            <a:ext cx="3609975" cy="2551112"/>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88</a:t>
            </a:fld>
            <a:endParaRPr lang="en-US"/>
          </a:p>
        </p:txBody>
      </p:sp>
    </p:spTree>
    <p:extLst>
      <p:ext uri="{BB962C8B-B14F-4D97-AF65-F5344CB8AC3E}">
        <p14:creationId xmlns:p14="http://schemas.microsoft.com/office/powerpoint/2010/main" val="2857426121"/>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2272284" y="5191633"/>
            <a:ext cx="4572" cy="0"/>
          </a:xfrm>
          <a:custGeom>
            <a:avLst/>
            <a:gdLst/>
            <a:ahLst/>
            <a:cxnLst/>
            <a:rect l="l" t="t" r="r" b="b"/>
            <a:pathLst>
              <a:path w="4572">
                <a:moveTo>
                  <a:pt x="0" y="0"/>
                </a:moveTo>
                <a:lnTo>
                  <a:pt x="4572" y="0"/>
                </a:lnTo>
              </a:path>
            </a:pathLst>
          </a:custGeom>
          <a:ln w="4572">
            <a:solidFill>
              <a:srgbClr val="F9FCFC"/>
            </a:solidFill>
          </a:ln>
        </p:spPr>
        <p:txBody>
          <a:bodyPr wrap="square" lIns="0" tIns="0" rIns="0" bIns="0" rtlCol="0">
            <a:noAutofit/>
          </a:bodyPr>
          <a:lstStyle/>
          <a:p>
            <a:endParaRPr/>
          </a:p>
        </p:txBody>
      </p:sp>
      <p:sp>
        <p:nvSpPr>
          <p:cNvPr id="17" name="bk object 17"/>
          <p:cNvSpPr/>
          <p:nvPr/>
        </p:nvSpPr>
        <p:spPr>
          <a:xfrm>
            <a:off x="2455165" y="5223636"/>
            <a:ext cx="4572" cy="0"/>
          </a:xfrm>
          <a:custGeom>
            <a:avLst/>
            <a:gdLst/>
            <a:ahLst/>
            <a:cxnLst/>
            <a:rect l="l" t="t" r="r" b="b"/>
            <a:pathLst>
              <a:path w="4572">
                <a:moveTo>
                  <a:pt x="0" y="0"/>
                </a:moveTo>
                <a:lnTo>
                  <a:pt x="4572" y="0"/>
                </a:lnTo>
              </a:path>
            </a:pathLst>
          </a:custGeom>
          <a:ln w="4572">
            <a:solidFill>
              <a:srgbClr val="F9FCFC"/>
            </a:solidFill>
          </a:ln>
        </p:spPr>
        <p:txBody>
          <a:bodyPr wrap="square" lIns="0" tIns="0" rIns="0" bIns="0" rtlCol="0">
            <a:noAutofit/>
          </a:bodyPr>
          <a:lstStyle/>
          <a:p>
            <a:endParaRPr/>
          </a:p>
        </p:txBody>
      </p:sp>
      <p:sp>
        <p:nvSpPr>
          <p:cNvPr id="18" name="bk object 18"/>
          <p:cNvSpPr/>
          <p:nvPr/>
        </p:nvSpPr>
        <p:spPr>
          <a:xfrm>
            <a:off x="2464307" y="5223636"/>
            <a:ext cx="4572" cy="0"/>
          </a:xfrm>
          <a:custGeom>
            <a:avLst/>
            <a:gdLst/>
            <a:ahLst/>
            <a:cxnLst/>
            <a:rect l="l" t="t" r="r" b="b"/>
            <a:pathLst>
              <a:path w="4572">
                <a:moveTo>
                  <a:pt x="0" y="0"/>
                </a:moveTo>
                <a:lnTo>
                  <a:pt x="4572" y="0"/>
                </a:lnTo>
              </a:path>
            </a:pathLst>
          </a:custGeom>
          <a:ln w="4572">
            <a:solidFill>
              <a:srgbClr val="FAFCFE"/>
            </a:solidFill>
          </a:ln>
        </p:spPr>
        <p:txBody>
          <a:bodyPr wrap="square" lIns="0" tIns="0" rIns="0" bIns="0" rtlCol="0">
            <a:noAutofit/>
          </a:bodyPr>
          <a:lstStyle/>
          <a:p>
            <a:endParaRPr/>
          </a:p>
        </p:txBody>
      </p:sp>
      <p:sp>
        <p:nvSpPr>
          <p:cNvPr id="19" name="bk object 19"/>
          <p:cNvSpPr/>
          <p:nvPr/>
        </p:nvSpPr>
        <p:spPr>
          <a:xfrm>
            <a:off x="2647189" y="5232780"/>
            <a:ext cx="4572" cy="0"/>
          </a:xfrm>
          <a:custGeom>
            <a:avLst/>
            <a:gdLst/>
            <a:ahLst/>
            <a:cxnLst/>
            <a:rect l="l" t="t" r="r" b="b"/>
            <a:pathLst>
              <a:path w="4572">
                <a:moveTo>
                  <a:pt x="0" y="0"/>
                </a:moveTo>
                <a:lnTo>
                  <a:pt x="4572" y="0"/>
                </a:lnTo>
              </a:path>
            </a:pathLst>
          </a:custGeom>
          <a:ln w="4572">
            <a:solidFill>
              <a:srgbClr val="FAFCFE"/>
            </a:solidFill>
          </a:ln>
        </p:spPr>
        <p:txBody>
          <a:bodyPr wrap="square" lIns="0" tIns="0" rIns="0" bIns="0" rtlCol="0">
            <a:noAutofit/>
          </a:bodyPr>
          <a:lstStyle/>
          <a:p>
            <a:endParaRPr/>
          </a:p>
        </p:txBody>
      </p:sp>
      <p:sp>
        <p:nvSpPr>
          <p:cNvPr id="20" name="bk object 20"/>
          <p:cNvSpPr/>
          <p:nvPr/>
        </p:nvSpPr>
        <p:spPr>
          <a:xfrm>
            <a:off x="1421893" y="5166487"/>
            <a:ext cx="1046988" cy="86868"/>
          </a:xfrm>
          <a:prstGeom prst="rect">
            <a:avLst/>
          </a:prstGeom>
          <a:blipFill>
            <a:blip r:embed="rId2" cstate="print"/>
            <a:stretch>
              <a:fillRect/>
            </a:stretch>
          </a:blipFill>
        </p:spPr>
        <p:txBody>
          <a:bodyPr wrap="square" lIns="0" tIns="0" rIns="0" bIns="0" rtlCol="0">
            <a:noAutofit/>
          </a:bodyPr>
          <a:lstStyle/>
          <a:p>
            <a:endParaRPr/>
          </a:p>
        </p:txBody>
      </p:sp>
      <p:sp>
        <p:nvSpPr>
          <p:cNvPr id="21" name="bk object 21"/>
          <p:cNvSpPr/>
          <p:nvPr/>
        </p:nvSpPr>
        <p:spPr>
          <a:xfrm>
            <a:off x="2468881" y="5251069"/>
            <a:ext cx="4572" cy="0"/>
          </a:xfrm>
          <a:custGeom>
            <a:avLst/>
            <a:gdLst/>
            <a:ahLst/>
            <a:cxnLst/>
            <a:rect l="l" t="t" r="r" b="b"/>
            <a:pathLst>
              <a:path w="4572">
                <a:moveTo>
                  <a:pt x="0" y="0"/>
                </a:moveTo>
                <a:lnTo>
                  <a:pt x="4572" y="0"/>
                </a:lnTo>
              </a:path>
            </a:pathLst>
          </a:custGeom>
          <a:ln w="4572">
            <a:solidFill>
              <a:srgbClr val="F9FCFC"/>
            </a:solidFill>
          </a:ln>
        </p:spPr>
        <p:txBody>
          <a:bodyPr wrap="square" lIns="0" tIns="0" rIns="0" bIns="0" rtlCol="0">
            <a:noAutofit/>
          </a:bodyPr>
          <a:lstStyle/>
          <a:p>
            <a:endParaRPr/>
          </a:p>
        </p:txBody>
      </p:sp>
      <p:sp>
        <p:nvSpPr>
          <p:cNvPr id="22" name="bk object 22"/>
          <p:cNvSpPr/>
          <p:nvPr/>
        </p:nvSpPr>
        <p:spPr>
          <a:xfrm>
            <a:off x="2468881" y="5255514"/>
            <a:ext cx="4572" cy="0"/>
          </a:xfrm>
          <a:custGeom>
            <a:avLst/>
            <a:gdLst/>
            <a:ahLst/>
            <a:cxnLst/>
            <a:rect l="l" t="t" r="r" b="b"/>
            <a:pathLst>
              <a:path w="4572">
                <a:moveTo>
                  <a:pt x="0" y="0"/>
                </a:moveTo>
                <a:lnTo>
                  <a:pt x="4572" y="0"/>
                </a:lnTo>
              </a:path>
            </a:pathLst>
          </a:custGeom>
          <a:ln w="4572">
            <a:solidFill>
              <a:srgbClr val="FEFEFE"/>
            </a:solidFill>
          </a:ln>
        </p:spPr>
        <p:txBody>
          <a:bodyPr wrap="square" lIns="0" tIns="0" rIns="0" bIns="0" rtlCol="0">
            <a:noAutofit/>
          </a:bodyPr>
          <a:lstStyle/>
          <a:p>
            <a:endParaRPr/>
          </a:p>
        </p:txBody>
      </p:sp>
      <p:sp>
        <p:nvSpPr>
          <p:cNvPr id="23" name="bk object 23"/>
          <p:cNvSpPr/>
          <p:nvPr/>
        </p:nvSpPr>
        <p:spPr>
          <a:xfrm>
            <a:off x="1376174" y="5253230"/>
            <a:ext cx="1101853" cy="13843"/>
          </a:xfrm>
          <a:prstGeom prst="rect">
            <a:avLst/>
          </a:prstGeom>
          <a:blipFill>
            <a:blip r:embed="rId3" cstate="print"/>
            <a:stretch>
              <a:fillRect/>
            </a:stretch>
          </a:blipFill>
        </p:spPr>
        <p:txBody>
          <a:bodyPr wrap="square" lIns="0" tIns="0" rIns="0" bIns="0" rtlCol="0">
            <a:noAutofit/>
          </a:bodyPr>
          <a:lstStyle/>
          <a:p>
            <a:endParaRPr/>
          </a:p>
        </p:txBody>
      </p:sp>
      <p:sp>
        <p:nvSpPr>
          <p:cNvPr id="24" name="bk object 24"/>
          <p:cNvSpPr/>
          <p:nvPr/>
        </p:nvSpPr>
        <p:spPr>
          <a:xfrm>
            <a:off x="2473452" y="5264784"/>
            <a:ext cx="4572" cy="0"/>
          </a:xfrm>
          <a:custGeom>
            <a:avLst/>
            <a:gdLst/>
            <a:ahLst/>
            <a:cxnLst/>
            <a:rect l="l" t="t" r="r" b="b"/>
            <a:pathLst>
              <a:path w="4572">
                <a:moveTo>
                  <a:pt x="0" y="0"/>
                </a:moveTo>
                <a:lnTo>
                  <a:pt x="4572" y="0"/>
                </a:lnTo>
              </a:path>
            </a:pathLst>
          </a:custGeom>
          <a:ln w="4572">
            <a:solidFill>
              <a:srgbClr val="FAFCFE"/>
            </a:solidFill>
          </a:ln>
        </p:spPr>
        <p:txBody>
          <a:bodyPr wrap="square" lIns="0" tIns="0" rIns="0" bIns="0" rtlCol="0">
            <a:noAutofit/>
          </a:bodyPr>
          <a:lstStyle/>
          <a:p>
            <a:endParaRPr/>
          </a:p>
        </p:txBody>
      </p:sp>
      <p:sp>
        <p:nvSpPr>
          <p:cNvPr id="25" name="bk object 25"/>
          <p:cNvSpPr/>
          <p:nvPr/>
        </p:nvSpPr>
        <p:spPr>
          <a:xfrm>
            <a:off x="2537461" y="5269357"/>
            <a:ext cx="4572" cy="0"/>
          </a:xfrm>
          <a:custGeom>
            <a:avLst/>
            <a:gdLst/>
            <a:ahLst/>
            <a:cxnLst/>
            <a:rect l="l" t="t" r="r" b="b"/>
            <a:pathLst>
              <a:path w="4572">
                <a:moveTo>
                  <a:pt x="0" y="0"/>
                </a:moveTo>
                <a:lnTo>
                  <a:pt x="4572" y="0"/>
                </a:lnTo>
              </a:path>
            </a:pathLst>
          </a:custGeom>
          <a:ln w="4572">
            <a:solidFill>
              <a:srgbClr val="F7FAFC"/>
            </a:solidFill>
          </a:ln>
        </p:spPr>
        <p:txBody>
          <a:bodyPr wrap="square" lIns="0" tIns="0" rIns="0" bIns="0" rtlCol="0">
            <a:noAutofit/>
          </a:bodyPr>
          <a:lstStyle/>
          <a:p>
            <a:endParaRPr/>
          </a:p>
        </p:txBody>
      </p:sp>
      <p:sp>
        <p:nvSpPr>
          <p:cNvPr id="26" name="bk object 26"/>
          <p:cNvSpPr/>
          <p:nvPr/>
        </p:nvSpPr>
        <p:spPr>
          <a:xfrm>
            <a:off x="2848355" y="5292216"/>
            <a:ext cx="4572" cy="0"/>
          </a:xfrm>
          <a:custGeom>
            <a:avLst/>
            <a:gdLst/>
            <a:ahLst/>
            <a:cxnLst/>
            <a:rect l="l" t="t" r="r" b="b"/>
            <a:pathLst>
              <a:path w="4572">
                <a:moveTo>
                  <a:pt x="0" y="0"/>
                </a:moveTo>
                <a:lnTo>
                  <a:pt x="4572" y="0"/>
                </a:lnTo>
              </a:path>
            </a:pathLst>
          </a:custGeom>
          <a:ln w="4572">
            <a:solidFill>
              <a:srgbClr val="F2F8FC"/>
            </a:solidFill>
          </a:ln>
        </p:spPr>
        <p:txBody>
          <a:bodyPr wrap="square" lIns="0" tIns="0" rIns="0" bIns="0" rtlCol="0">
            <a:noAutofit/>
          </a:bodyPr>
          <a:lstStyle/>
          <a:p>
            <a:endParaRPr/>
          </a:p>
        </p:txBody>
      </p:sp>
      <p:sp>
        <p:nvSpPr>
          <p:cNvPr id="27" name="bk object 27"/>
          <p:cNvSpPr/>
          <p:nvPr/>
        </p:nvSpPr>
        <p:spPr>
          <a:xfrm>
            <a:off x="3072384" y="5443092"/>
            <a:ext cx="4572" cy="0"/>
          </a:xfrm>
          <a:custGeom>
            <a:avLst/>
            <a:gdLst/>
            <a:ahLst/>
            <a:cxnLst/>
            <a:rect l="l" t="t" r="r" b="b"/>
            <a:pathLst>
              <a:path w="4572">
                <a:moveTo>
                  <a:pt x="0" y="0"/>
                </a:moveTo>
                <a:lnTo>
                  <a:pt x="4572" y="0"/>
                </a:lnTo>
              </a:path>
            </a:pathLst>
          </a:custGeom>
          <a:ln w="4572">
            <a:solidFill>
              <a:srgbClr val="F0F8FA"/>
            </a:solidFill>
          </a:ln>
        </p:spPr>
        <p:txBody>
          <a:bodyPr wrap="square" lIns="0" tIns="0" rIns="0" bIns="0" rtlCol="0">
            <a:noAutofit/>
          </a:bodyPr>
          <a:lstStyle/>
          <a:p>
            <a:endParaRPr/>
          </a:p>
        </p:txBody>
      </p:sp>
      <p:sp>
        <p:nvSpPr>
          <p:cNvPr id="28" name="bk object 28"/>
          <p:cNvSpPr/>
          <p:nvPr/>
        </p:nvSpPr>
        <p:spPr>
          <a:xfrm>
            <a:off x="3108961" y="5461380"/>
            <a:ext cx="4572" cy="0"/>
          </a:xfrm>
          <a:custGeom>
            <a:avLst/>
            <a:gdLst/>
            <a:ahLst/>
            <a:cxnLst/>
            <a:rect l="l" t="t" r="r" b="b"/>
            <a:pathLst>
              <a:path w="4572">
                <a:moveTo>
                  <a:pt x="0" y="0"/>
                </a:moveTo>
                <a:lnTo>
                  <a:pt x="4572" y="0"/>
                </a:lnTo>
              </a:path>
            </a:pathLst>
          </a:custGeom>
          <a:ln w="4572">
            <a:solidFill>
              <a:srgbClr val="FAFCFE"/>
            </a:solidFill>
          </a:ln>
        </p:spPr>
        <p:txBody>
          <a:bodyPr wrap="square" lIns="0" tIns="0" rIns="0" bIns="0" rtlCol="0">
            <a:noAutofit/>
          </a:bodyPr>
          <a:lstStyle/>
          <a:p>
            <a:endParaRPr/>
          </a:p>
        </p:txBody>
      </p:sp>
      <p:sp>
        <p:nvSpPr>
          <p:cNvPr id="29" name="bk object 29"/>
          <p:cNvSpPr/>
          <p:nvPr/>
        </p:nvSpPr>
        <p:spPr>
          <a:xfrm>
            <a:off x="2926080" y="5331078"/>
            <a:ext cx="164590" cy="137160"/>
          </a:xfrm>
          <a:prstGeom prst="rect">
            <a:avLst/>
          </a:prstGeom>
          <a:blipFill>
            <a:blip r:embed="rId4" cstate="print"/>
            <a:stretch>
              <a:fillRect/>
            </a:stretch>
          </a:blipFill>
        </p:spPr>
        <p:txBody>
          <a:bodyPr wrap="square" lIns="0" tIns="0" rIns="0" bIns="0" rtlCol="0">
            <a:noAutofit/>
          </a:bodyPr>
          <a:lstStyle/>
          <a:p>
            <a:endParaRPr/>
          </a:p>
        </p:txBody>
      </p:sp>
      <p:sp>
        <p:nvSpPr>
          <p:cNvPr id="30" name="bk object 30"/>
          <p:cNvSpPr/>
          <p:nvPr/>
        </p:nvSpPr>
        <p:spPr>
          <a:xfrm>
            <a:off x="3049524" y="5465953"/>
            <a:ext cx="4572" cy="0"/>
          </a:xfrm>
          <a:custGeom>
            <a:avLst/>
            <a:gdLst/>
            <a:ahLst/>
            <a:cxnLst/>
            <a:rect l="l" t="t" r="r" b="b"/>
            <a:pathLst>
              <a:path w="4572">
                <a:moveTo>
                  <a:pt x="0" y="0"/>
                </a:moveTo>
                <a:lnTo>
                  <a:pt x="4572" y="0"/>
                </a:lnTo>
              </a:path>
            </a:pathLst>
          </a:custGeom>
          <a:ln w="4572">
            <a:solidFill>
              <a:srgbClr val="EEF6FA"/>
            </a:solidFill>
          </a:ln>
        </p:spPr>
        <p:txBody>
          <a:bodyPr wrap="square" lIns="0" tIns="0" rIns="0" bIns="0" rtlCol="0">
            <a:noAutofit/>
          </a:bodyPr>
          <a:lstStyle/>
          <a:p>
            <a:endParaRPr/>
          </a:p>
        </p:txBody>
      </p:sp>
      <p:sp>
        <p:nvSpPr>
          <p:cNvPr id="31" name="bk object 31"/>
          <p:cNvSpPr/>
          <p:nvPr/>
        </p:nvSpPr>
        <p:spPr>
          <a:xfrm>
            <a:off x="891540" y="5235066"/>
            <a:ext cx="2272283" cy="324612"/>
          </a:xfrm>
          <a:prstGeom prst="rect">
            <a:avLst/>
          </a:prstGeom>
          <a:blipFill>
            <a:blip r:embed="rId5" cstate="print"/>
            <a:stretch>
              <a:fillRect/>
            </a:stretch>
          </a:blipFill>
        </p:spPr>
        <p:txBody>
          <a:bodyPr wrap="square" lIns="0" tIns="0" rIns="0" bIns="0" rtlCol="0">
            <a:noAutofit/>
          </a:bodyPr>
          <a:lstStyle/>
          <a:p>
            <a:endParaRPr/>
          </a:p>
        </p:txBody>
      </p:sp>
      <p:sp>
        <p:nvSpPr>
          <p:cNvPr id="32" name="bk object 32"/>
          <p:cNvSpPr/>
          <p:nvPr/>
        </p:nvSpPr>
        <p:spPr>
          <a:xfrm>
            <a:off x="3099817" y="5557392"/>
            <a:ext cx="4572" cy="0"/>
          </a:xfrm>
          <a:custGeom>
            <a:avLst/>
            <a:gdLst/>
            <a:ahLst/>
            <a:cxnLst/>
            <a:rect l="l" t="t" r="r" b="b"/>
            <a:pathLst>
              <a:path w="4572">
                <a:moveTo>
                  <a:pt x="0" y="0"/>
                </a:moveTo>
                <a:lnTo>
                  <a:pt x="4572" y="0"/>
                </a:lnTo>
              </a:path>
            </a:pathLst>
          </a:custGeom>
          <a:ln w="4572">
            <a:solidFill>
              <a:srgbClr val="E6F3F6"/>
            </a:solidFill>
          </a:ln>
        </p:spPr>
        <p:txBody>
          <a:bodyPr wrap="square" lIns="0" tIns="0" rIns="0" bIns="0" rtlCol="0">
            <a:noAutofit/>
          </a:bodyPr>
          <a:lstStyle/>
          <a:p>
            <a:endParaRPr/>
          </a:p>
        </p:txBody>
      </p:sp>
      <p:sp>
        <p:nvSpPr>
          <p:cNvPr id="33" name="bk object 33"/>
          <p:cNvSpPr/>
          <p:nvPr/>
        </p:nvSpPr>
        <p:spPr>
          <a:xfrm>
            <a:off x="3150108" y="5603113"/>
            <a:ext cx="4572" cy="0"/>
          </a:xfrm>
          <a:custGeom>
            <a:avLst/>
            <a:gdLst/>
            <a:ahLst/>
            <a:cxnLst/>
            <a:rect l="l" t="t" r="r" b="b"/>
            <a:pathLst>
              <a:path w="4572">
                <a:moveTo>
                  <a:pt x="0" y="0"/>
                </a:moveTo>
                <a:lnTo>
                  <a:pt x="4572" y="0"/>
                </a:lnTo>
              </a:path>
            </a:pathLst>
          </a:custGeom>
          <a:ln w="4572">
            <a:solidFill>
              <a:srgbClr val="F9FCFC"/>
            </a:solidFill>
          </a:ln>
        </p:spPr>
        <p:txBody>
          <a:bodyPr wrap="square" lIns="0" tIns="0" rIns="0" bIns="0" rtlCol="0">
            <a:noAutofit/>
          </a:bodyPr>
          <a:lstStyle/>
          <a:p>
            <a:endParaRPr/>
          </a:p>
        </p:txBody>
      </p:sp>
      <p:sp>
        <p:nvSpPr>
          <p:cNvPr id="34" name="bk object 34"/>
          <p:cNvSpPr/>
          <p:nvPr/>
        </p:nvSpPr>
        <p:spPr>
          <a:xfrm>
            <a:off x="3163824" y="5621401"/>
            <a:ext cx="4572" cy="0"/>
          </a:xfrm>
          <a:custGeom>
            <a:avLst/>
            <a:gdLst/>
            <a:ahLst/>
            <a:cxnLst/>
            <a:rect l="l" t="t" r="r" b="b"/>
            <a:pathLst>
              <a:path w="4572">
                <a:moveTo>
                  <a:pt x="0" y="0"/>
                </a:moveTo>
                <a:lnTo>
                  <a:pt x="4572" y="0"/>
                </a:lnTo>
              </a:path>
            </a:pathLst>
          </a:custGeom>
          <a:ln w="4572">
            <a:solidFill>
              <a:srgbClr val="E9F4F6"/>
            </a:solidFill>
          </a:ln>
        </p:spPr>
        <p:txBody>
          <a:bodyPr wrap="square" lIns="0" tIns="0" rIns="0" bIns="0" rtlCol="0">
            <a:noAutofit/>
          </a:bodyPr>
          <a:lstStyle/>
          <a:p>
            <a:endParaRPr/>
          </a:p>
        </p:txBody>
      </p:sp>
      <p:sp>
        <p:nvSpPr>
          <p:cNvPr id="35" name="bk object 35"/>
          <p:cNvSpPr/>
          <p:nvPr/>
        </p:nvSpPr>
        <p:spPr>
          <a:xfrm>
            <a:off x="3456432" y="5991733"/>
            <a:ext cx="4572" cy="0"/>
          </a:xfrm>
          <a:custGeom>
            <a:avLst/>
            <a:gdLst/>
            <a:ahLst/>
            <a:cxnLst/>
            <a:rect l="l" t="t" r="r" b="b"/>
            <a:pathLst>
              <a:path w="4572">
                <a:moveTo>
                  <a:pt x="0" y="0"/>
                </a:moveTo>
                <a:lnTo>
                  <a:pt x="4572" y="0"/>
                </a:lnTo>
              </a:path>
            </a:pathLst>
          </a:custGeom>
          <a:ln w="4571">
            <a:solidFill>
              <a:srgbClr val="ECF6F9"/>
            </a:solidFill>
          </a:ln>
        </p:spPr>
        <p:txBody>
          <a:bodyPr wrap="square" lIns="0" tIns="0" rIns="0" bIns="0" rtlCol="0">
            <a:noAutofit/>
          </a:bodyPr>
          <a:lstStyle/>
          <a:p>
            <a:endParaRPr/>
          </a:p>
        </p:txBody>
      </p:sp>
      <p:sp>
        <p:nvSpPr>
          <p:cNvPr id="36" name="bk object 36"/>
          <p:cNvSpPr/>
          <p:nvPr/>
        </p:nvSpPr>
        <p:spPr>
          <a:xfrm>
            <a:off x="3474721" y="6023736"/>
            <a:ext cx="4572" cy="0"/>
          </a:xfrm>
          <a:custGeom>
            <a:avLst/>
            <a:gdLst/>
            <a:ahLst/>
            <a:cxnLst/>
            <a:rect l="l" t="t" r="r" b="b"/>
            <a:pathLst>
              <a:path w="4572">
                <a:moveTo>
                  <a:pt x="0" y="0"/>
                </a:moveTo>
                <a:lnTo>
                  <a:pt x="4572" y="0"/>
                </a:lnTo>
              </a:path>
            </a:pathLst>
          </a:custGeom>
          <a:ln w="4571">
            <a:solidFill>
              <a:srgbClr val="E4F2F6"/>
            </a:solidFill>
          </a:ln>
        </p:spPr>
        <p:txBody>
          <a:bodyPr wrap="square" lIns="0" tIns="0" rIns="0" bIns="0" rtlCol="0">
            <a:noAutofit/>
          </a:bodyPr>
          <a:lstStyle/>
          <a:p>
            <a:endParaRPr/>
          </a:p>
        </p:txBody>
      </p:sp>
      <p:sp>
        <p:nvSpPr>
          <p:cNvPr id="37" name="bk object 37"/>
          <p:cNvSpPr/>
          <p:nvPr/>
        </p:nvSpPr>
        <p:spPr>
          <a:xfrm>
            <a:off x="772668" y="5555107"/>
            <a:ext cx="2724912" cy="589788"/>
          </a:xfrm>
          <a:prstGeom prst="rect">
            <a:avLst/>
          </a:prstGeom>
          <a:blipFill>
            <a:blip r:embed="rId6" cstate="print"/>
            <a:stretch>
              <a:fillRect/>
            </a:stretch>
          </a:blipFill>
        </p:spPr>
        <p:txBody>
          <a:bodyPr wrap="square" lIns="0" tIns="0" rIns="0" bIns="0" rtlCol="0">
            <a:noAutofit/>
          </a:bodyPr>
          <a:lstStyle/>
          <a:p>
            <a:endParaRPr/>
          </a:p>
        </p:txBody>
      </p:sp>
      <p:sp>
        <p:nvSpPr>
          <p:cNvPr id="38" name="bk object 38"/>
          <p:cNvSpPr/>
          <p:nvPr/>
        </p:nvSpPr>
        <p:spPr>
          <a:xfrm>
            <a:off x="3493007" y="6142609"/>
            <a:ext cx="4572" cy="0"/>
          </a:xfrm>
          <a:custGeom>
            <a:avLst/>
            <a:gdLst/>
            <a:ahLst/>
            <a:cxnLst/>
            <a:rect l="l" t="t" r="r" b="b"/>
            <a:pathLst>
              <a:path w="4572">
                <a:moveTo>
                  <a:pt x="0" y="0"/>
                </a:moveTo>
                <a:lnTo>
                  <a:pt x="4572" y="0"/>
                </a:lnTo>
              </a:path>
            </a:pathLst>
          </a:custGeom>
          <a:ln w="4571">
            <a:solidFill>
              <a:srgbClr val="D9EEF3"/>
            </a:solidFill>
          </a:ln>
        </p:spPr>
        <p:txBody>
          <a:bodyPr wrap="square" lIns="0" tIns="0" rIns="0" bIns="0" rtlCol="0">
            <a:noAutofit/>
          </a:bodyPr>
          <a:lstStyle/>
          <a:p>
            <a:endParaRPr/>
          </a:p>
        </p:txBody>
      </p:sp>
      <p:sp>
        <p:nvSpPr>
          <p:cNvPr id="39" name="bk object 39"/>
          <p:cNvSpPr/>
          <p:nvPr/>
        </p:nvSpPr>
        <p:spPr>
          <a:xfrm>
            <a:off x="3493007" y="6147180"/>
            <a:ext cx="4572" cy="0"/>
          </a:xfrm>
          <a:custGeom>
            <a:avLst/>
            <a:gdLst/>
            <a:ahLst/>
            <a:cxnLst/>
            <a:rect l="l" t="t" r="r" b="b"/>
            <a:pathLst>
              <a:path w="4572">
                <a:moveTo>
                  <a:pt x="0" y="0"/>
                </a:moveTo>
                <a:lnTo>
                  <a:pt x="4572" y="0"/>
                </a:lnTo>
              </a:path>
            </a:pathLst>
          </a:custGeom>
          <a:ln w="4571">
            <a:solidFill>
              <a:srgbClr val="C9E5ED"/>
            </a:solidFill>
          </a:ln>
        </p:spPr>
        <p:txBody>
          <a:bodyPr wrap="square" lIns="0" tIns="0" rIns="0" bIns="0" rtlCol="0">
            <a:noAutofit/>
          </a:bodyPr>
          <a:lstStyle/>
          <a:p>
            <a:endParaRPr/>
          </a:p>
        </p:txBody>
      </p:sp>
      <p:sp>
        <p:nvSpPr>
          <p:cNvPr id="40" name="bk object 40"/>
          <p:cNvSpPr/>
          <p:nvPr/>
        </p:nvSpPr>
        <p:spPr>
          <a:xfrm>
            <a:off x="3470147" y="6179184"/>
            <a:ext cx="4572" cy="0"/>
          </a:xfrm>
          <a:custGeom>
            <a:avLst/>
            <a:gdLst/>
            <a:ahLst/>
            <a:cxnLst/>
            <a:rect l="l" t="t" r="r" b="b"/>
            <a:pathLst>
              <a:path w="4572">
                <a:moveTo>
                  <a:pt x="0" y="0"/>
                </a:moveTo>
                <a:lnTo>
                  <a:pt x="4572" y="0"/>
                </a:lnTo>
              </a:path>
            </a:pathLst>
          </a:custGeom>
          <a:ln w="4571">
            <a:solidFill>
              <a:srgbClr val="9CD0DD"/>
            </a:solidFill>
          </a:ln>
        </p:spPr>
        <p:txBody>
          <a:bodyPr wrap="square" lIns="0" tIns="0" rIns="0" bIns="0" rtlCol="0">
            <a:noAutofit/>
          </a:bodyPr>
          <a:lstStyle/>
          <a:p>
            <a:endParaRPr/>
          </a:p>
        </p:txBody>
      </p:sp>
      <p:sp>
        <p:nvSpPr>
          <p:cNvPr id="41" name="bk object 41"/>
          <p:cNvSpPr/>
          <p:nvPr/>
        </p:nvSpPr>
        <p:spPr>
          <a:xfrm>
            <a:off x="3470147" y="6183757"/>
            <a:ext cx="4572" cy="0"/>
          </a:xfrm>
          <a:custGeom>
            <a:avLst/>
            <a:gdLst/>
            <a:ahLst/>
            <a:cxnLst/>
            <a:rect l="l" t="t" r="r" b="b"/>
            <a:pathLst>
              <a:path w="4572">
                <a:moveTo>
                  <a:pt x="0" y="0"/>
                </a:moveTo>
                <a:lnTo>
                  <a:pt x="4572" y="0"/>
                </a:lnTo>
              </a:path>
            </a:pathLst>
          </a:custGeom>
          <a:ln w="4571">
            <a:solidFill>
              <a:srgbClr val="D3EAF0"/>
            </a:solidFill>
          </a:ln>
        </p:spPr>
        <p:txBody>
          <a:bodyPr wrap="square" lIns="0" tIns="0" rIns="0" bIns="0" rtlCol="0">
            <a:noAutofit/>
          </a:bodyPr>
          <a:lstStyle/>
          <a:p>
            <a:endParaRPr/>
          </a:p>
        </p:txBody>
      </p:sp>
      <p:sp>
        <p:nvSpPr>
          <p:cNvPr id="42" name="bk object 42"/>
          <p:cNvSpPr/>
          <p:nvPr/>
        </p:nvSpPr>
        <p:spPr>
          <a:xfrm>
            <a:off x="3470147" y="6188328"/>
            <a:ext cx="4572" cy="0"/>
          </a:xfrm>
          <a:custGeom>
            <a:avLst/>
            <a:gdLst/>
            <a:ahLst/>
            <a:cxnLst/>
            <a:rect l="l" t="t" r="r" b="b"/>
            <a:pathLst>
              <a:path w="4572">
                <a:moveTo>
                  <a:pt x="0" y="0"/>
                </a:moveTo>
                <a:lnTo>
                  <a:pt x="4572" y="0"/>
                </a:lnTo>
              </a:path>
            </a:pathLst>
          </a:custGeom>
          <a:ln w="4571">
            <a:solidFill>
              <a:srgbClr val="F9FCFC"/>
            </a:solidFill>
          </a:ln>
        </p:spPr>
        <p:txBody>
          <a:bodyPr wrap="square" lIns="0" tIns="0" rIns="0" bIns="0" rtlCol="0">
            <a:noAutofit/>
          </a:bodyPr>
          <a:lstStyle/>
          <a:p>
            <a:endParaRPr/>
          </a:p>
        </p:txBody>
      </p:sp>
      <p:sp>
        <p:nvSpPr>
          <p:cNvPr id="43" name="bk object 43"/>
          <p:cNvSpPr/>
          <p:nvPr/>
        </p:nvSpPr>
        <p:spPr>
          <a:xfrm>
            <a:off x="3438147" y="6144895"/>
            <a:ext cx="68578" cy="100584"/>
          </a:xfrm>
          <a:prstGeom prst="rect">
            <a:avLst/>
          </a:prstGeom>
          <a:blipFill>
            <a:blip r:embed="rId7" cstate="print"/>
            <a:stretch>
              <a:fillRect/>
            </a:stretch>
          </a:blipFill>
        </p:spPr>
        <p:txBody>
          <a:bodyPr wrap="square" lIns="0" tIns="0" rIns="0" bIns="0" rtlCol="0">
            <a:noAutofit/>
          </a:bodyPr>
          <a:lstStyle/>
          <a:p>
            <a:endParaRPr/>
          </a:p>
        </p:txBody>
      </p:sp>
      <p:sp>
        <p:nvSpPr>
          <p:cNvPr id="44" name="bk object 44"/>
          <p:cNvSpPr/>
          <p:nvPr/>
        </p:nvSpPr>
        <p:spPr>
          <a:xfrm>
            <a:off x="3497580" y="6243192"/>
            <a:ext cx="4572" cy="0"/>
          </a:xfrm>
          <a:custGeom>
            <a:avLst/>
            <a:gdLst/>
            <a:ahLst/>
            <a:cxnLst/>
            <a:rect l="l" t="t" r="r" b="b"/>
            <a:pathLst>
              <a:path w="4572">
                <a:moveTo>
                  <a:pt x="0" y="0"/>
                </a:moveTo>
                <a:lnTo>
                  <a:pt x="4572" y="0"/>
                </a:lnTo>
              </a:path>
            </a:pathLst>
          </a:custGeom>
          <a:ln w="4571">
            <a:solidFill>
              <a:srgbClr val="C5E2EA"/>
            </a:solidFill>
          </a:ln>
        </p:spPr>
        <p:txBody>
          <a:bodyPr wrap="square" lIns="0" tIns="0" rIns="0" bIns="0" rtlCol="0">
            <a:noAutofit/>
          </a:bodyPr>
          <a:lstStyle/>
          <a:p>
            <a:endParaRPr/>
          </a:p>
        </p:txBody>
      </p:sp>
      <p:sp>
        <p:nvSpPr>
          <p:cNvPr id="45" name="bk object 45"/>
          <p:cNvSpPr/>
          <p:nvPr/>
        </p:nvSpPr>
        <p:spPr>
          <a:xfrm>
            <a:off x="772671" y="6144895"/>
            <a:ext cx="2702052" cy="118872"/>
          </a:xfrm>
          <a:prstGeom prst="rect">
            <a:avLst/>
          </a:prstGeom>
          <a:blipFill>
            <a:blip r:embed="rId8" cstate="print"/>
            <a:stretch>
              <a:fillRect/>
            </a:stretch>
          </a:blipFill>
        </p:spPr>
        <p:txBody>
          <a:bodyPr wrap="square" lIns="0" tIns="0" rIns="0" bIns="0" rtlCol="0">
            <a:noAutofit/>
          </a:bodyPr>
          <a:lstStyle/>
          <a:p>
            <a:endParaRPr/>
          </a:p>
        </p:txBody>
      </p:sp>
      <p:sp>
        <p:nvSpPr>
          <p:cNvPr id="46" name="bk object 46"/>
          <p:cNvSpPr/>
          <p:nvPr/>
        </p:nvSpPr>
        <p:spPr>
          <a:xfrm>
            <a:off x="3465578" y="6261480"/>
            <a:ext cx="4572" cy="0"/>
          </a:xfrm>
          <a:custGeom>
            <a:avLst/>
            <a:gdLst/>
            <a:ahLst/>
            <a:cxnLst/>
            <a:rect l="l" t="t" r="r" b="b"/>
            <a:pathLst>
              <a:path w="4572">
                <a:moveTo>
                  <a:pt x="0" y="0"/>
                </a:moveTo>
                <a:lnTo>
                  <a:pt x="4572" y="0"/>
                </a:lnTo>
              </a:path>
            </a:pathLst>
          </a:custGeom>
          <a:ln w="4571">
            <a:solidFill>
              <a:srgbClr val="43A4BD"/>
            </a:solidFill>
          </a:ln>
        </p:spPr>
        <p:txBody>
          <a:bodyPr wrap="square" lIns="0" tIns="0" rIns="0" bIns="0" rtlCol="0">
            <a:noAutofit/>
          </a:bodyPr>
          <a:lstStyle/>
          <a:p>
            <a:endParaRPr/>
          </a:p>
        </p:txBody>
      </p:sp>
      <p:sp>
        <p:nvSpPr>
          <p:cNvPr id="47" name="bk object 47"/>
          <p:cNvSpPr/>
          <p:nvPr/>
        </p:nvSpPr>
        <p:spPr>
          <a:xfrm>
            <a:off x="3451858" y="6266053"/>
            <a:ext cx="4572" cy="0"/>
          </a:xfrm>
          <a:custGeom>
            <a:avLst/>
            <a:gdLst/>
            <a:ahLst/>
            <a:cxnLst/>
            <a:rect l="l" t="t" r="r" b="b"/>
            <a:pathLst>
              <a:path w="4572">
                <a:moveTo>
                  <a:pt x="0" y="0"/>
                </a:moveTo>
                <a:lnTo>
                  <a:pt x="4572" y="0"/>
                </a:lnTo>
              </a:path>
            </a:pathLst>
          </a:custGeom>
          <a:ln w="4571">
            <a:solidFill>
              <a:srgbClr val="66B2C7"/>
            </a:solidFill>
          </a:ln>
        </p:spPr>
        <p:txBody>
          <a:bodyPr wrap="square" lIns="0" tIns="0" rIns="0" bIns="0" rtlCol="0">
            <a:noAutofit/>
          </a:bodyPr>
          <a:lstStyle/>
          <a:p>
            <a:endParaRPr/>
          </a:p>
        </p:txBody>
      </p:sp>
      <p:sp>
        <p:nvSpPr>
          <p:cNvPr id="48" name="bk object 48"/>
          <p:cNvSpPr/>
          <p:nvPr/>
        </p:nvSpPr>
        <p:spPr>
          <a:xfrm>
            <a:off x="772671" y="6263767"/>
            <a:ext cx="2702052" cy="64008"/>
          </a:xfrm>
          <a:prstGeom prst="rect">
            <a:avLst/>
          </a:prstGeom>
          <a:blipFill>
            <a:blip r:embed="rId9" cstate="print"/>
            <a:stretch>
              <a:fillRect/>
            </a:stretch>
          </a:blipFill>
        </p:spPr>
        <p:txBody>
          <a:bodyPr wrap="square" lIns="0" tIns="0" rIns="0" bIns="0" rtlCol="0">
            <a:noAutofit/>
          </a:bodyPr>
          <a:lstStyle/>
          <a:p>
            <a:endParaRPr/>
          </a:p>
        </p:txBody>
      </p:sp>
      <p:sp>
        <p:nvSpPr>
          <p:cNvPr id="49" name="bk object 49"/>
          <p:cNvSpPr/>
          <p:nvPr/>
        </p:nvSpPr>
        <p:spPr>
          <a:xfrm>
            <a:off x="3442715" y="6325489"/>
            <a:ext cx="4572" cy="0"/>
          </a:xfrm>
          <a:custGeom>
            <a:avLst/>
            <a:gdLst/>
            <a:ahLst/>
            <a:cxnLst/>
            <a:rect l="l" t="t" r="r" b="b"/>
            <a:pathLst>
              <a:path w="4572">
                <a:moveTo>
                  <a:pt x="0" y="0"/>
                </a:moveTo>
                <a:lnTo>
                  <a:pt x="4572" y="0"/>
                </a:lnTo>
              </a:path>
            </a:pathLst>
          </a:custGeom>
          <a:ln w="4571">
            <a:solidFill>
              <a:srgbClr val="E0F1F6"/>
            </a:solidFill>
          </a:ln>
        </p:spPr>
        <p:txBody>
          <a:bodyPr wrap="square" lIns="0" tIns="0" rIns="0" bIns="0" rtlCol="0">
            <a:noAutofit/>
          </a:bodyPr>
          <a:lstStyle/>
          <a:p>
            <a:endParaRPr/>
          </a:p>
        </p:txBody>
      </p:sp>
      <p:sp>
        <p:nvSpPr>
          <p:cNvPr id="50" name="bk object 50"/>
          <p:cNvSpPr/>
          <p:nvPr/>
        </p:nvSpPr>
        <p:spPr>
          <a:xfrm>
            <a:off x="772668" y="6323205"/>
            <a:ext cx="2688336" cy="425195"/>
          </a:xfrm>
          <a:prstGeom prst="rect">
            <a:avLst/>
          </a:prstGeom>
          <a:blipFill>
            <a:blip r:embed="rId10" cstate="print"/>
            <a:stretch>
              <a:fillRect/>
            </a:stretch>
          </a:blipFill>
        </p:spPr>
        <p:txBody>
          <a:bodyPr wrap="square" lIns="0" tIns="0" rIns="0" bIns="0" rtlCol="0">
            <a:noAutofit/>
          </a:bodyPr>
          <a:lstStyle/>
          <a:p>
            <a:endParaRPr/>
          </a:p>
        </p:txBody>
      </p:sp>
      <p:sp>
        <p:nvSpPr>
          <p:cNvPr id="51" name="bk object 51"/>
          <p:cNvSpPr/>
          <p:nvPr/>
        </p:nvSpPr>
        <p:spPr>
          <a:xfrm>
            <a:off x="3470147" y="6746113"/>
            <a:ext cx="13715" cy="0"/>
          </a:xfrm>
          <a:custGeom>
            <a:avLst/>
            <a:gdLst/>
            <a:ahLst/>
            <a:cxnLst/>
            <a:rect l="l" t="t" r="r" b="b"/>
            <a:pathLst>
              <a:path w="13715">
                <a:moveTo>
                  <a:pt x="0" y="0"/>
                </a:moveTo>
                <a:lnTo>
                  <a:pt x="13715" y="0"/>
                </a:lnTo>
              </a:path>
            </a:pathLst>
          </a:custGeom>
          <a:ln w="4571">
            <a:solidFill>
              <a:srgbClr val="FEFEFE"/>
            </a:solidFill>
          </a:ln>
        </p:spPr>
        <p:txBody>
          <a:bodyPr wrap="square" lIns="0" tIns="0" rIns="0" bIns="0" rtlCol="0">
            <a:noAutofit/>
          </a:bodyPr>
          <a:lstStyle/>
          <a:p>
            <a:endParaRPr/>
          </a:p>
        </p:txBody>
      </p:sp>
      <p:sp>
        <p:nvSpPr>
          <p:cNvPr id="52" name="bk object 52"/>
          <p:cNvSpPr/>
          <p:nvPr/>
        </p:nvSpPr>
        <p:spPr>
          <a:xfrm>
            <a:off x="772669" y="6748400"/>
            <a:ext cx="9144000" cy="460247"/>
          </a:xfrm>
          <a:prstGeom prst="rect">
            <a:avLst/>
          </a:prstGeom>
          <a:blipFill>
            <a:blip r:embed="rId11" cstate="print"/>
            <a:stretch>
              <a:fillRect/>
            </a:stretch>
          </a:blipFill>
        </p:spPr>
        <p:txBody>
          <a:bodyPr wrap="square" lIns="0" tIns="0" rIns="0" bIns="0" rtlCol="0">
            <a:noAutofit/>
          </a:bodyPr>
          <a:lstStyle/>
          <a:p>
            <a:endParaRPr/>
          </a:p>
        </p:txBody>
      </p:sp>
      <p:sp>
        <p:nvSpPr>
          <p:cNvPr id="2" name="Holder 2"/>
          <p:cNvSpPr>
            <a:spLocks noGrp="1"/>
          </p:cNvSpPr>
          <p:nvPr>
            <p:ph type="ctrTitle"/>
          </p:nvPr>
        </p:nvSpPr>
        <p:spPr>
          <a:xfrm>
            <a:off x="3325011" y="2439923"/>
            <a:ext cx="4043384" cy="1274658"/>
          </a:xfrm>
          <a:prstGeom prst="rect">
            <a:avLst/>
          </a:prstGeom>
        </p:spPr>
        <p:txBody>
          <a:bodyPr wrap="square" lIns="0" tIns="0" rIns="0" bIns="0">
            <a:noAutofit/>
          </a:bodyPr>
          <a:lstStyle/>
          <a:p>
            <a:endParaRPr/>
          </a:p>
        </p:txBody>
      </p:sp>
      <p:sp>
        <p:nvSpPr>
          <p:cNvPr id="3" name="Holder 3"/>
          <p:cNvSpPr>
            <a:spLocks noGrp="1"/>
          </p:cNvSpPr>
          <p:nvPr>
            <p:ph type="subTitle" idx="4"/>
          </p:nvPr>
        </p:nvSpPr>
        <p:spPr>
          <a:xfrm>
            <a:off x="1604013" y="4231641"/>
            <a:ext cx="7485379" cy="1889125"/>
          </a:xfrm>
          <a:prstGeom prst="rect">
            <a:avLst/>
          </a:prstGeom>
        </p:spPr>
        <p:txBody>
          <a:bodyPr wrap="square" lIns="0" tIns="0" rIns="0" bIns="0">
            <a:noAutofit/>
          </a:bodyPr>
          <a:lstStyle/>
          <a:p>
            <a:endParaRPr/>
          </a:p>
        </p:txBody>
      </p:sp>
      <p:sp>
        <p:nvSpPr>
          <p:cNvPr id="6" name="Holder 6"/>
          <p:cNvSpPr>
            <a:spLocks noGrp="1"/>
          </p:cNvSpPr>
          <p:nvPr>
            <p:ph type="sldNum" sz="quarter" idx="7"/>
          </p:nvPr>
        </p:nvSpPr>
        <p:spPr>
          <a:xfrm>
            <a:off x="1212089" y="6830695"/>
            <a:ext cx="534211" cy="332959"/>
          </a:xfrm>
        </p:spPr>
        <p:txBody>
          <a:bodyPr lIns="0" tIns="0" rIns="0" bIns="0"/>
          <a:lstStyle/>
          <a:p>
            <a:pPr marL="88900">
              <a:lnSpc>
                <a:spcPct val="100000"/>
              </a:lnSpc>
            </a:pPr>
            <a:fld id="{81D60167-4931-47E6-BA6A-407CBD079E47}" type="slidenum">
              <a:rPr sz="900" b="1" dirty="0" smtClean="0">
                <a:solidFill>
                  <a:srgbClr val="FFFFFF"/>
                </a:solidFill>
                <a:latin typeface="Arial"/>
                <a:cs typeface="Arial"/>
              </a:rPr>
              <a:pPr marL="88900">
                <a:lnSpc>
                  <a:spcPct val="100000"/>
                </a:lnSpc>
              </a:pPr>
              <a:t>‹#›</a:t>
            </a:fld>
            <a:endParaRPr sz="900">
              <a:latin typeface="Arial"/>
              <a:cs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p>
            <a:endParaRPr/>
          </a:p>
        </p:txBody>
      </p:sp>
      <p:sp>
        <p:nvSpPr>
          <p:cNvPr id="3" name="Holder 3"/>
          <p:cNvSpPr>
            <a:spLocks noGrp="1"/>
          </p:cNvSpPr>
          <p:nvPr>
            <p:ph type="body" idx="1"/>
          </p:nvPr>
        </p:nvSpPr>
        <p:spPr/>
        <p:txBody>
          <a:bodyPr lIns="0" tIns="0" rIns="0" bIns="0"/>
          <a:lstStyle/>
          <a:p>
            <a:endParaRPr/>
          </a:p>
        </p:txBody>
      </p:sp>
      <p:sp>
        <p:nvSpPr>
          <p:cNvPr id="6" name="Holder 6"/>
          <p:cNvSpPr>
            <a:spLocks noGrp="1"/>
          </p:cNvSpPr>
          <p:nvPr>
            <p:ph type="sldNum" sz="quarter" idx="7"/>
          </p:nvPr>
        </p:nvSpPr>
        <p:spPr>
          <a:xfrm>
            <a:off x="1212089" y="6946604"/>
            <a:ext cx="534211" cy="288031"/>
          </a:xfrm>
        </p:spPr>
        <p:txBody>
          <a:bodyPr lIns="0" tIns="0" rIns="0" bIns="0"/>
          <a:lstStyle/>
          <a:p>
            <a:pPr marL="88900">
              <a:lnSpc>
                <a:spcPct val="100000"/>
              </a:lnSpc>
            </a:pPr>
            <a:fld id="{81D60167-4931-47E6-BA6A-407CBD079E47}" type="slidenum">
              <a:rPr sz="900" b="1" dirty="0" smtClean="0">
                <a:solidFill>
                  <a:srgbClr val="FFFFFF"/>
                </a:solidFill>
                <a:latin typeface="Arial"/>
                <a:cs typeface="Arial"/>
              </a:rPr>
              <a:pPr marL="88900">
                <a:lnSpc>
                  <a:spcPct val="100000"/>
                </a:lnSpc>
              </a:pPr>
              <a:t>‹#›</a:t>
            </a:fld>
            <a:endParaRPr sz="900">
              <a:latin typeface="Arial"/>
              <a:cs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p>
            <a:endParaRPr/>
          </a:p>
        </p:txBody>
      </p:sp>
      <p:sp>
        <p:nvSpPr>
          <p:cNvPr id="3" name="Holder 3"/>
          <p:cNvSpPr>
            <a:spLocks noGrp="1"/>
          </p:cNvSpPr>
          <p:nvPr>
            <p:ph sz="half" idx="2"/>
          </p:nvPr>
        </p:nvSpPr>
        <p:spPr>
          <a:xfrm>
            <a:off x="534670" y="1737995"/>
            <a:ext cx="4651630" cy="4987290"/>
          </a:xfrm>
          <a:prstGeom prst="rect">
            <a:avLst/>
          </a:prstGeom>
        </p:spPr>
        <p:txBody>
          <a:bodyPr wrap="square" lIns="0" tIns="0" rIns="0" bIns="0">
            <a:noAutofit/>
          </a:bodyPr>
          <a:lstStyle/>
          <a:p>
            <a:endParaRPr/>
          </a:p>
        </p:txBody>
      </p:sp>
      <p:sp>
        <p:nvSpPr>
          <p:cNvPr id="4" name="Holder 4"/>
          <p:cNvSpPr>
            <a:spLocks noGrp="1"/>
          </p:cNvSpPr>
          <p:nvPr>
            <p:ph sz="half" idx="3"/>
          </p:nvPr>
        </p:nvSpPr>
        <p:spPr>
          <a:xfrm>
            <a:off x="5507102" y="1737995"/>
            <a:ext cx="4651630" cy="4987290"/>
          </a:xfrm>
          <a:prstGeom prst="rect">
            <a:avLst/>
          </a:prstGeom>
        </p:spPr>
        <p:txBody>
          <a:bodyPr wrap="square" lIns="0" tIns="0" rIns="0" bIns="0">
            <a:noAutofit/>
          </a:bodyPr>
          <a:lstStyle/>
          <a:p>
            <a:endParaRPr/>
          </a:p>
        </p:txBody>
      </p:sp>
      <p:sp>
        <p:nvSpPr>
          <p:cNvPr id="7" name="Holder 7"/>
          <p:cNvSpPr>
            <a:spLocks noGrp="1"/>
          </p:cNvSpPr>
          <p:nvPr>
            <p:ph type="sldNum" sz="quarter" idx="7"/>
          </p:nvPr>
        </p:nvSpPr>
        <p:spPr>
          <a:xfrm>
            <a:off x="1212089" y="6802587"/>
            <a:ext cx="534211" cy="361066"/>
          </a:xfrm>
        </p:spPr>
        <p:txBody>
          <a:bodyPr lIns="0" tIns="0" rIns="0" bIns="0"/>
          <a:lstStyle/>
          <a:p>
            <a:pPr marL="88900">
              <a:lnSpc>
                <a:spcPct val="100000"/>
              </a:lnSpc>
            </a:pPr>
            <a:fld id="{81D60167-4931-47E6-BA6A-407CBD079E47}" type="slidenum">
              <a:rPr sz="900" b="1" dirty="0" smtClean="0">
                <a:solidFill>
                  <a:srgbClr val="FFFFFF"/>
                </a:solidFill>
                <a:latin typeface="Arial"/>
                <a:cs typeface="Arial"/>
              </a:rPr>
              <a:pPr marL="88900">
                <a:lnSpc>
                  <a:spcPct val="100000"/>
                </a:lnSpc>
              </a:pPr>
              <a:t>‹#›</a:t>
            </a:fld>
            <a:endParaRPr sz="900">
              <a:latin typeface="Arial"/>
              <a:cs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p>
            <a:endParaRPr/>
          </a:p>
        </p:txBody>
      </p:sp>
      <p:sp>
        <p:nvSpPr>
          <p:cNvPr id="5" name="Holder 5"/>
          <p:cNvSpPr>
            <a:spLocks noGrp="1"/>
          </p:cNvSpPr>
          <p:nvPr>
            <p:ph type="sldNum" sz="quarter" idx="7"/>
          </p:nvPr>
        </p:nvSpPr>
        <p:spPr>
          <a:xfrm>
            <a:off x="1212089" y="6802587"/>
            <a:ext cx="534211" cy="361066"/>
          </a:xfrm>
        </p:spPr>
        <p:txBody>
          <a:bodyPr lIns="0" tIns="0" rIns="0" bIns="0"/>
          <a:lstStyle/>
          <a:p>
            <a:pPr marL="88900">
              <a:lnSpc>
                <a:spcPct val="100000"/>
              </a:lnSpc>
            </a:pPr>
            <a:fld id="{81D60167-4931-47E6-BA6A-407CBD079E47}" type="slidenum">
              <a:rPr sz="900" b="1" dirty="0" smtClean="0">
                <a:solidFill>
                  <a:srgbClr val="FFFFFF"/>
                </a:solidFill>
                <a:latin typeface="Arial"/>
                <a:cs typeface="Arial"/>
              </a:rPr>
              <a:pPr marL="88900">
                <a:lnSpc>
                  <a:spcPct val="100000"/>
                </a:lnSpc>
              </a:pPr>
              <a:t>‹#›</a:t>
            </a:fld>
            <a:endParaRPr sz="900">
              <a:latin typeface="Arial"/>
              <a:cs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772669" y="6748400"/>
            <a:ext cx="9144000" cy="460247"/>
          </a:xfrm>
          <a:prstGeom prst="rect">
            <a:avLst/>
          </a:prstGeom>
          <a:blipFill>
            <a:blip r:embed="rId2" cstate="print"/>
            <a:stretch>
              <a:fillRect/>
            </a:stretch>
          </a:blipFill>
        </p:spPr>
        <p:txBody>
          <a:bodyPr wrap="square" lIns="0" tIns="0" rIns="0" bIns="0" rtlCol="0">
            <a:noAutofit/>
          </a:bodyPr>
          <a:lstStyle/>
          <a:p>
            <a:endParaRPr/>
          </a:p>
        </p:txBody>
      </p:sp>
      <p:sp>
        <p:nvSpPr>
          <p:cNvPr id="4" name="Holder 4"/>
          <p:cNvSpPr>
            <a:spLocks noGrp="1"/>
          </p:cNvSpPr>
          <p:nvPr>
            <p:ph type="sldNum" sz="quarter" idx="7"/>
          </p:nvPr>
        </p:nvSpPr>
        <p:spPr>
          <a:xfrm>
            <a:off x="1212091" y="6802587"/>
            <a:ext cx="462203" cy="361066"/>
          </a:xfrm>
        </p:spPr>
        <p:txBody>
          <a:bodyPr lIns="0" tIns="0" rIns="0" bIns="0"/>
          <a:lstStyle/>
          <a:p>
            <a:pPr marL="88900">
              <a:lnSpc>
                <a:spcPct val="100000"/>
              </a:lnSpc>
            </a:pPr>
            <a:fld id="{81D60167-4931-47E6-BA6A-407CBD079E47}" type="slidenum">
              <a:rPr sz="900" b="1" dirty="0" smtClean="0">
                <a:solidFill>
                  <a:srgbClr val="FFFFFF"/>
                </a:solidFill>
                <a:latin typeface="Arial"/>
                <a:cs typeface="Arial"/>
              </a:rPr>
              <a:pPr marL="88900">
                <a:lnSpc>
                  <a:spcPct val="100000"/>
                </a:lnSpc>
              </a:pPr>
              <a:t>‹#›</a:t>
            </a:fld>
            <a:endParaRPr sz="900" dirty="0">
              <a:latin typeface="Arial"/>
              <a:cs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3479291" y="6746113"/>
            <a:ext cx="4572" cy="0"/>
          </a:xfrm>
          <a:custGeom>
            <a:avLst/>
            <a:gdLst/>
            <a:ahLst/>
            <a:cxnLst/>
            <a:rect l="l" t="t" r="r" b="b"/>
            <a:pathLst>
              <a:path w="4572">
                <a:moveTo>
                  <a:pt x="0" y="0"/>
                </a:moveTo>
                <a:lnTo>
                  <a:pt x="4572" y="0"/>
                </a:lnTo>
              </a:path>
            </a:pathLst>
          </a:custGeom>
          <a:ln w="4571">
            <a:solidFill>
              <a:srgbClr val="FEFEFE"/>
            </a:solidFill>
          </a:ln>
        </p:spPr>
        <p:txBody>
          <a:bodyPr wrap="square" lIns="0" tIns="0" rIns="0" bIns="0" rtlCol="0">
            <a:noAutofit/>
          </a:bodyPr>
          <a:lstStyle/>
          <a:p>
            <a:endParaRPr/>
          </a:p>
        </p:txBody>
      </p:sp>
      <p:sp>
        <p:nvSpPr>
          <p:cNvPr id="17" name="bk object 17"/>
          <p:cNvSpPr/>
          <p:nvPr/>
        </p:nvSpPr>
        <p:spPr>
          <a:xfrm>
            <a:off x="772669" y="6748400"/>
            <a:ext cx="9144000" cy="460247"/>
          </a:xfrm>
          <a:prstGeom prst="rect">
            <a:avLst/>
          </a:prstGeom>
          <a:blipFill>
            <a:blip r:embed="rId7" cstate="print"/>
            <a:stretch>
              <a:fillRect/>
            </a:stretch>
          </a:blipFill>
        </p:spPr>
        <p:txBody>
          <a:bodyPr wrap="square" lIns="0" tIns="0" rIns="0" bIns="0" rtlCol="0">
            <a:noAutofit/>
          </a:bodyPr>
          <a:lstStyle/>
          <a:p>
            <a:endParaRPr/>
          </a:p>
        </p:txBody>
      </p:sp>
      <p:sp>
        <p:nvSpPr>
          <p:cNvPr id="18" name="bk object 18"/>
          <p:cNvSpPr/>
          <p:nvPr/>
        </p:nvSpPr>
        <p:spPr>
          <a:xfrm>
            <a:off x="1115568" y="1138555"/>
            <a:ext cx="8801101" cy="0"/>
          </a:xfrm>
          <a:custGeom>
            <a:avLst/>
            <a:gdLst/>
            <a:ahLst/>
            <a:cxnLst/>
            <a:rect l="l" t="t" r="r" b="b"/>
            <a:pathLst>
              <a:path w="8801100">
                <a:moveTo>
                  <a:pt x="0" y="0"/>
                </a:moveTo>
                <a:lnTo>
                  <a:pt x="8801100" y="0"/>
                </a:lnTo>
              </a:path>
            </a:pathLst>
          </a:custGeom>
          <a:ln w="13461">
            <a:solidFill>
              <a:srgbClr val="99897A"/>
            </a:solidFill>
          </a:ln>
        </p:spPr>
        <p:txBody>
          <a:bodyPr wrap="square" lIns="0" tIns="0" rIns="0" bIns="0" rtlCol="0">
            <a:noAutofit/>
          </a:bodyPr>
          <a:lstStyle/>
          <a:p>
            <a:endParaRPr/>
          </a:p>
        </p:txBody>
      </p:sp>
      <p:sp>
        <p:nvSpPr>
          <p:cNvPr id="2" name="Holder 2"/>
          <p:cNvSpPr>
            <a:spLocks noGrp="1"/>
          </p:cNvSpPr>
          <p:nvPr>
            <p:ph type="title"/>
          </p:nvPr>
        </p:nvSpPr>
        <p:spPr>
          <a:xfrm>
            <a:off x="1057147" y="490730"/>
            <a:ext cx="8579104" cy="556623"/>
          </a:xfrm>
          <a:prstGeom prst="rect">
            <a:avLst/>
          </a:prstGeom>
        </p:spPr>
        <p:txBody>
          <a:bodyPr wrap="square" lIns="0" tIns="0" rIns="0" bIns="0">
            <a:noAutofit/>
          </a:bodyPr>
          <a:lstStyle/>
          <a:p>
            <a:endParaRPr/>
          </a:p>
        </p:txBody>
      </p:sp>
      <p:sp>
        <p:nvSpPr>
          <p:cNvPr id="3" name="Holder 3"/>
          <p:cNvSpPr>
            <a:spLocks noGrp="1"/>
          </p:cNvSpPr>
          <p:nvPr>
            <p:ph type="body" idx="1"/>
          </p:nvPr>
        </p:nvSpPr>
        <p:spPr>
          <a:xfrm>
            <a:off x="867632" y="1808862"/>
            <a:ext cx="8958138" cy="1667375"/>
          </a:xfrm>
          <a:prstGeom prst="rect">
            <a:avLst/>
          </a:prstGeom>
        </p:spPr>
        <p:txBody>
          <a:bodyPr wrap="square" lIns="0" tIns="0" rIns="0" bIns="0">
            <a:noAutofit/>
          </a:bodyPr>
          <a:lstStyle/>
          <a:p>
            <a:endParaRPr/>
          </a:p>
        </p:txBody>
      </p:sp>
      <p:sp>
        <p:nvSpPr>
          <p:cNvPr id="6" name="Holder 6"/>
          <p:cNvSpPr>
            <a:spLocks noGrp="1"/>
          </p:cNvSpPr>
          <p:nvPr>
            <p:ph type="sldNum" sz="quarter" idx="7"/>
          </p:nvPr>
        </p:nvSpPr>
        <p:spPr>
          <a:xfrm>
            <a:off x="1212090" y="7014973"/>
            <a:ext cx="178347" cy="148681"/>
          </a:xfrm>
          <a:prstGeom prst="rect">
            <a:avLst/>
          </a:prstGeom>
        </p:spPr>
        <p:txBody>
          <a:bodyPr wrap="square" lIns="0" tIns="0" rIns="0" bIns="0">
            <a:noAutofit/>
          </a:bodyPr>
          <a:lstStyle/>
          <a:p>
            <a:pPr marL="88900">
              <a:lnSpc>
                <a:spcPct val="100000"/>
              </a:lnSpc>
            </a:pPr>
            <a:fld id="{81D60167-4931-47E6-BA6A-407CBD079E47}" type="slidenum">
              <a:rPr sz="900" b="1" dirty="0" smtClean="0">
                <a:solidFill>
                  <a:srgbClr val="FFFFFF"/>
                </a:solidFill>
                <a:latin typeface="Arial"/>
                <a:cs typeface="Arial"/>
              </a:rPr>
              <a:pPr marL="88900">
                <a:lnSpc>
                  <a:spcPct val="100000"/>
                </a:lnSpc>
              </a:pPr>
              <a:t>‹#›</a:t>
            </a:fld>
            <a:endParaRPr sz="900">
              <a:latin typeface="Arial"/>
              <a:cs typeface="Arial"/>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hyperlink" Target="https://youtu.be/3brOzLJmeek" TargetMode="Externa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111.emf"/><Relationship Id="rId1" Type="http://schemas.openxmlformats.org/officeDocument/2006/relationships/slideLayout" Target="../slideLayouts/slideLayout5.xml"/></Relationships>
</file>

<file path=ppt/slides/_rels/slide102.xml.rels><?xml version="1.0" encoding="UTF-8" standalone="yes"?>
<Relationships xmlns="http://schemas.openxmlformats.org/package/2006/relationships"><Relationship Id="rId3" Type="http://schemas.openxmlformats.org/officeDocument/2006/relationships/image" Target="../media/image112.emf"/><Relationship Id="rId2" Type="http://schemas.openxmlformats.org/officeDocument/2006/relationships/hyperlink" Target="https://youtu.be/3brOzLJmeek" TargetMode="External"/><Relationship Id="rId1" Type="http://schemas.openxmlformats.org/officeDocument/2006/relationships/slideLayout" Target="../slideLayouts/slideLayout4.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2" Type="http://schemas.openxmlformats.org/officeDocument/2006/relationships/image" Target="../media/image113.emf"/><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114.emf"/><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115.emf"/><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116.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118.emf"/><Relationship Id="rId2" Type="http://schemas.openxmlformats.org/officeDocument/2006/relationships/image" Target="../media/image117.emf"/><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119.emf"/><Relationship Id="rId1" Type="http://schemas.openxmlformats.org/officeDocument/2006/relationships/slideLayout" Target="../slideLayouts/slideLayout5.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120.emf"/><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121.emf"/><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122.emf"/><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123.emf"/><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124.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1.xml.rels><?xml version="1.0" encoding="UTF-8" standalone="yes"?>
<Relationships xmlns="http://schemas.openxmlformats.org/package/2006/relationships"><Relationship Id="rId2" Type="http://schemas.openxmlformats.org/officeDocument/2006/relationships/image" Target="../media/image125.emf"/><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126.emf"/><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hyperlink" Target="https://youtu.be/uFBNf7F3l60" TargetMode="Externa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129.gif"/><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e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emf"/><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134.emf"/><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4.xml.rels><?xml version="1.0" encoding="UTF-8" standalone="yes"?>
<Relationships xmlns="http://schemas.openxmlformats.org/package/2006/relationships"><Relationship Id="rId3" Type="http://schemas.openxmlformats.org/officeDocument/2006/relationships/hyperlink" Target="https://youtu.be/X8vRhYHKWGk" TargetMode="External"/><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35.xml.rels><?xml version="1.0" encoding="UTF-8" standalone="yes"?>
<Relationships xmlns="http://schemas.openxmlformats.org/package/2006/relationships"><Relationship Id="rId2" Type="http://schemas.openxmlformats.org/officeDocument/2006/relationships/hyperlink" Target="https://youtu.be/V8IPKZaAhfw" TargetMode="Externa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135.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hyperlink" Target="https://goo.gl/ADRQdM"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25.em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3" Type="http://schemas.openxmlformats.org/officeDocument/2006/relationships/image" Target="../media/image40.png"/><Relationship Id="rId18" Type="http://schemas.openxmlformats.org/officeDocument/2006/relationships/image" Target="../media/image45.png"/><Relationship Id="rId26" Type="http://schemas.openxmlformats.org/officeDocument/2006/relationships/image" Target="../media/image53.png"/><Relationship Id="rId3" Type="http://schemas.openxmlformats.org/officeDocument/2006/relationships/image" Target="../media/image30.png"/><Relationship Id="rId21" Type="http://schemas.openxmlformats.org/officeDocument/2006/relationships/image" Target="../media/image48.png"/><Relationship Id="rId34" Type="http://schemas.openxmlformats.org/officeDocument/2006/relationships/image" Target="../media/image61.png"/><Relationship Id="rId7" Type="http://schemas.openxmlformats.org/officeDocument/2006/relationships/image" Target="../media/image34.png"/><Relationship Id="rId12" Type="http://schemas.openxmlformats.org/officeDocument/2006/relationships/image" Target="../media/image39.png"/><Relationship Id="rId17" Type="http://schemas.openxmlformats.org/officeDocument/2006/relationships/image" Target="../media/image44.png"/><Relationship Id="rId25" Type="http://schemas.openxmlformats.org/officeDocument/2006/relationships/image" Target="../media/image52.png"/><Relationship Id="rId33" Type="http://schemas.openxmlformats.org/officeDocument/2006/relationships/image" Target="../media/image60.png"/><Relationship Id="rId2" Type="http://schemas.openxmlformats.org/officeDocument/2006/relationships/image" Target="../media/image29.png"/><Relationship Id="rId16" Type="http://schemas.openxmlformats.org/officeDocument/2006/relationships/image" Target="../media/image43.png"/><Relationship Id="rId20" Type="http://schemas.openxmlformats.org/officeDocument/2006/relationships/image" Target="../media/image47.png"/><Relationship Id="rId29" Type="http://schemas.openxmlformats.org/officeDocument/2006/relationships/image" Target="../media/image56.png"/><Relationship Id="rId1" Type="http://schemas.openxmlformats.org/officeDocument/2006/relationships/slideLayout" Target="../slideLayouts/slideLayout2.xml"/><Relationship Id="rId6" Type="http://schemas.openxmlformats.org/officeDocument/2006/relationships/image" Target="../media/image33.png"/><Relationship Id="rId11" Type="http://schemas.openxmlformats.org/officeDocument/2006/relationships/image" Target="../media/image38.png"/><Relationship Id="rId24" Type="http://schemas.openxmlformats.org/officeDocument/2006/relationships/image" Target="../media/image51.png"/><Relationship Id="rId32" Type="http://schemas.openxmlformats.org/officeDocument/2006/relationships/image" Target="../media/image59.png"/><Relationship Id="rId5" Type="http://schemas.openxmlformats.org/officeDocument/2006/relationships/image" Target="../media/image32.png"/><Relationship Id="rId15" Type="http://schemas.openxmlformats.org/officeDocument/2006/relationships/image" Target="../media/image42.png"/><Relationship Id="rId23" Type="http://schemas.openxmlformats.org/officeDocument/2006/relationships/image" Target="../media/image50.png"/><Relationship Id="rId28" Type="http://schemas.openxmlformats.org/officeDocument/2006/relationships/image" Target="../media/image55.png"/><Relationship Id="rId10" Type="http://schemas.openxmlformats.org/officeDocument/2006/relationships/image" Target="../media/image37.png"/><Relationship Id="rId19" Type="http://schemas.openxmlformats.org/officeDocument/2006/relationships/image" Target="../media/image46.png"/><Relationship Id="rId31" Type="http://schemas.openxmlformats.org/officeDocument/2006/relationships/image" Target="../media/image58.png"/><Relationship Id="rId4" Type="http://schemas.openxmlformats.org/officeDocument/2006/relationships/image" Target="../media/image31.png"/><Relationship Id="rId9" Type="http://schemas.openxmlformats.org/officeDocument/2006/relationships/image" Target="../media/image36.png"/><Relationship Id="rId14" Type="http://schemas.openxmlformats.org/officeDocument/2006/relationships/image" Target="../media/image41.png"/><Relationship Id="rId22" Type="http://schemas.openxmlformats.org/officeDocument/2006/relationships/image" Target="../media/image49.png"/><Relationship Id="rId27" Type="http://schemas.openxmlformats.org/officeDocument/2006/relationships/image" Target="../media/image54.png"/><Relationship Id="rId30" Type="http://schemas.openxmlformats.org/officeDocument/2006/relationships/image" Target="../media/image57.png"/><Relationship Id="rId35" Type="http://schemas.openxmlformats.org/officeDocument/2006/relationships/image" Target="../media/image62.png"/><Relationship Id="rId8" Type="http://schemas.openxmlformats.org/officeDocument/2006/relationships/image" Target="../media/image35.png"/></Relationships>
</file>

<file path=ppt/slides/_rels/slide39.xml.rels><?xml version="1.0" encoding="UTF-8" standalone="yes"?>
<Relationships xmlns="http://schemas.openxmlformats.org/package/2006/relationships"><Relationship Id="rId2" Type="http://schemas.openxmlformats.org/officeDocument/2006/relationships/image" Target="../media/image63.e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64.em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65.em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66.em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68.emf"/><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2.xml"/><Relationship Id="rId5" Type="http://schemas.openxmlformats.org/officeDocument/2006/relationships/image" Target="../media/image16.jpeg"/><Relationship Id="rId4" Type="http://schemas.openxmlformats.org/officeDocument/2006/relationships/image" Target="../media/image15.png"/></Relationships>
</file>

<file path=ppt/slides/_rels/slide50.xml.rels><?xml version="1.0" encoding="UTF-8" standalone="yes"?>
<Relationships xmlns="http://schemas.openxmlformats.org/package/2006/relationships"><Relationship Id="rId2" Type="http://schemas.openxmlformats.org/officeDocument/2006/relationships/image" Target="../media/image70.emf"/><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2.png"/><Relationship Id="rId1" Type="http://schemas.openxmlformats.org/officeDocument/2006/relationships/slideLayout" Target="../slideLayouts/slideLayout3.xml"/><Relationship Id="rId4" Type="http://schemas.openxmlformats.org/officeDocument/2006/relationships/image" Target="../media/image73.emf"/></Relationships>
</file>

<file path=ppt/slides/_rels/slide56.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77.e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80.emf"/><Relationship Id="rId2" Type="http://schemas.openxmlformats.org/officeDocument/2006/relationships/image" Target="../media/image79.emf"/><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79.emf"/><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image" Target="../media/image81.jpeg"/><Relationship Id="rId1" Type="http://schemas.openxmlformats.org/officeDocument/2006/relationships/slideLayout" Target="../slideLayouts/slideLayout3.xml"/><Relationship Id="rId4" Type="http://schemas.openxmlformats.org/officeDocument/2006/relationships/image" Target="../media/image83.emf"/></Relationships>
</file>

<file path=ppt/slides/_rels/slide64.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85.emf"/><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86.emf"/><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87.emf"/><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89.emf"/><Relationship Id="rId2" Type="http://schemas.openxmlformats.org/officeDocument/2006/relationships/hyperlink" Target="https://youtu.be/uFBNf7F3l60" TargetMode="Externa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90.emf"/><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hyperlink" Target="https://youtu.be/uFBNf7F3l60" TargetMode="Externa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92.emf"/><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93.emf"/><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94.emf"/><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hyperlink" Target="https://youtu.be/advO4ZXrfvU" TargetMode="External"/><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hyperlink" Target="http://www.arm.com/products/system-ip/debug-trace/coresight-soc-components/serial-wire-debug.php" TargetMode="Externa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98.emf"/><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99.emf"/><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100.emf"/><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2" Type="http://schemas.openxmlformats.org/officeDocument/2006/relationships/image" Target="../media/image102.emf"/><Relationship Id="rId1" Type="http://schemas.openxmlformats.org/officeDocument/2006/relationships/slideLayout" Target="../slideLayouts/slideLayout5.xml"/></Relationships>
</file>

<file path=ppt/slides/_rels/slide92.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105.emf"/><Relationship Id="rId2" Type="http://schemas.openxmlformats.org/officeDocument/2006/relationships/image" Target="../media/image104.emf"/><Relationship Id="rId1" Type="http://schemas.openxmlformats.org/officeDocument/2006/relationships/slideLayout" Target="../slideLayouts/slideLayout2.xml"/><Relationship Id="rId4" Type="http://schemas.openxmlformats.org/officeDocument/2006/relationships/image" Target="../media/image106.emf"/></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108.emf"/><Relationship Id="rId2" Type="http://schemas.openxmlformats.org/officeDocument/2006/relationships/image" Target="../media/image107.emf"/><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109.emf"/><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110.emf"/><Relationship Id="rId1" Type="http://schemas.openxmlformats.org/officeDocument/2006/relationships/slideLayout" Target="../slideLayouts/slideLayout4.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530278" y="1762026"/>
            <a:ext cx="7128791" cy="1274658"/>
          </a:xfrm>
          <a:prstGeom prst="rect">
            <a:avLst/>
          </a:prstGeom>
        </p:spPr>
        <p:txBody>
          <a:bodyPr vert="horz" wrap="square" lIns="0" tIns="0" rIns="0" bIns="0" rtlCol="0">
            <a:noAutofit/>
          </a:bodyPr>
          <a:lstStyle/>
          <a:p>
            <a:pPr marL="486409" marR="12700" indent="-429895" algn="ctr">
              <a:lnSpc>
                <a:spcPct val="100000"/>
              </a:lnSpc>
            </a:pPr>
            <a:r>
              <a:rPr sz="4200" b="1" spc="0" dirty="0">
                <a:latin typeface="Arial"/>
                <a:cs typeface="Arial"/>
              </a:rPr>
              <a:t>Intro</a:t>
            </a:r>
            <a:r>
              <a:rPr sz="4200" b="1" spc="5" dirty="0">
                <a:latin typeface="Arial"/>
                <a:cs typeface="Arial"/>
              </a:rPr>
              <a:t>d</a:t>
            </a:r>
            <a:r>
              <a:rPr sz="4200" b="1" spc="0" dirty="0">
                <a:latin typeface="Arial"/>
                <a:cs typeface="Arial"/>
              </a:rPr>
              <a:t>u</a:t>
            </a:r>
            <a:r>
              <a:rPr sz="4200" b="1" spc="5" dirty="0">
                <a:latin typeface="Arial"/>
                <a:cs typeface="Arial"/>
              </a:rPr>
              <a:t>ct</a:t>
            </a:r>
            <a:r>
              <a:rPr sz="4200" b="1" spc="0" dirty="0">
                <a:latin typeface="Arial"/>
                <a:cs typeface="Arial"/>
              </a:rPr>
              <a:t>ion</a:t>
            </a:r>
            <a:r>
              <a:rPr lang="en-US" sz="4200" b="1" spc="0" dirty="0">
                <a:latin typeface="Arial"/>
                <a:cs typeface="Arial"/>
              </a:rPr>
              <a:t> to </a:t>
            </a:r>
            <a:r>
              <a:rPr lang="en-US" sz="4200" b="1" dirty="0">
                <a:latin typeface="Arial"/>
                <a:cs typeface="Arial"/>
              </a:rPr>
              <a:t>A</a:t>
            </a:r>
            <a:r>
              <a:rPr lang="en-US" sz="4200" b="1" spc="5" dirty="0">
                <a:latin typeface="Arial"/>
                <a:cs typeface="Arial"/>
              </a:rPr>
              <a:t>R</a:t>
            </a:r>
            <a:r>
              <a:rPr lang="en-US" sz="4200" b="1" dirty="0">
                <a:latin typeface="Arial"/>
                <a:cs typeface="Arial"/>
              </a:rPr>
              <a:t>M</a:t>
            </a:r>
            <a:r>
              <a:rPr lang="en-US" sz="4200" b="1" spc="-15" dirty="0">
                <a:latin typeface="Arial"/>
                <a:cs typeface="Arial"/>
              </a:rPr>
              <a:t> </a:t>
            </a:r>
            <a:r>
              <a:rPr lang="en-US" sz="4200" b="1" dirty="0">
                <a:latin typeface="Arial"/>
                <a:cs typeface="Arial"/>
              </a:rPr>
              <a:t>C</a:t>
            </a:r>
            <a:r>
              <a:rPr lang="en-US" sz="4200" b="1" spc="5" dirty="0">
                <a:latin typeface="Arial"/>
                <a:cs typeface="Arial"/>
              </a:rPr>
              <a:t>o</a:t>
            </a:r>
            <a:r>
              <a:rPr lang="en-US" sz="4200" b="1" dirty="0">
                <a:latin typeface="Arial"/>
                <a:cs typeface="Arial"/>
              </a:rPr>
              <a:t>rt</a:t>
            </a:r>
            <a:r>
              <a:rPr lang="en-US" sz="4200" b="1" spc="5" dirty="0">
                <a:latin typeface="Arial"/>
                <a:cs typeface="Arial"/>
              </a:rPr>
              <a:t>ex-M Processors</a:t>
            </a:r>
            <a:endParaRPr sz="4200" dirty="0">
              <a:latin typeface="Arial"/>
              <a:cs typeface="Arial"/>
            </a:endParaRPr>
          </a:p>
        </p:txBody>
      </p:sp>
      <p:sp>
        <p:nvSpPr>
          <p:cNvPr id="3" name="object 3"/>
          <p:cNvSpPr txBox="1"/>
          <p:nvPr/>
        </p:nvSpPr>
        <p:spPr>
          <a:xfrm>
            <a:off x="3605277"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7" y="4421010"/>
            <a:ext cx="3438444" cy="66452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a:extLst>
              <a:ext uri="{FF2B5EF4-FFF2-40B4-BE49-F238E27FC236}">
                <a16:creationId xmlns:a16="http://schemas.microsoft.com/office/drawing/2014/main" id="{C03D918A-A231-45F1-AA76-E1291D31BADA}"/>
              </a:ext>
            </a:extLst>
          </p:cNvPr>
          <p:cNvSpPr>
            <a:spLocks noGrp="1" noChangeArrowheads="1"/>
          </p:cNvSpPr>
          <p:nvPr>
            <p:ph type="title"/>
          </p:nvPr>
        </p:nvSpPr>
        <p:spPr/>
        <p:txBody>
          <a:bodyPr/>
          <a:lstStyle/>
          <a:p>
            <a:pPr eaLnBrk="1" hangingPunct="1"/>
            <a:r>
              <a:rPr lang="en-US" altLang="en-US"/>
              <a:t>RISC</a:t>
            </a:r>
          </a:p>
        </p:txBody>
      </p:sp>
      <p:sp>
        <p:nvSpPr>
          <p:cNvPr id="18435" name="Rectangle 3">
            <a:extLst>
              <a:ext uri="{FF2B5EF4-FFF2-40B4-BE49-F238E27FC236}">
                <a16:creationId xmlns:a16="http://schemas.microsoft.com/office/drawing/2014/main" id="{75ACF15E-6AE3-4364-BA96-5A6C1C0AE608}"/>
              </a:ext>
            </a:extLst>
          </p:cNvPr>
          <p:cNvSpPr>
            <a:spLocks noGrp="1" noChangeArrowheads="1"/>
          </p:cNvSpPr>
          <p:nvPr>
            <p:ph type="body" idx="1"/>
          </p:nvPr>
        </p:nvSpPr>
        <p:spPr>
          <a:xfrm>
            <a:off x="812800" y="1427339"/>
            <a:ext cx="9067800" cy="4986941"/>
          </a:xfrm>
        </p:spPr>
        <p:txBody>
          <a:bodyPr/>
          <a:lstStyle/>
          <a:p>
            <a:pPr eaLnBrk="1" hangingPunct="1">
              <a:lnSpc>
                <a:spcPct val="150000"/>
              </a:lnSpc>
            </a:pPr>
            <a:r>
              <a:rPr lang="en-US" altLang="en-US" sz="3085" dirty="0"/>
              <a:t>Advantage(s)</a:t>
            </a:r>
            <a:endParaRPr lang="en-GB" altLang="en-US" sz="3085" dirty="0"/>
          </a:p>
          <a:p>
            <a:pPr lvl="1" eaLnBrk="1" hangingPunct="1">
              <a:lnSpc>
                <a:spcPct val="150000"/>
              </a:lnSpc>
            </a:pPr>
            <a:r>
              <a:rPr lang="en-GB" altLang="en-US" sz="2645" dirty="0"/>
              <a:t>A Smaller Die Size</a:t>
            </a:r>
          </a:p>
          <a:p>
            <a:pPr lvl="1" eaLnBrk="1" hangingPunct="1">
              <a:lnSpc>
                <a:spcPct val="150000"/>
              </a:lnSpc>
            </a:pPr>
            <a:r>
              <a:rPr lang="en-GB" altLang="en-US" sz="2645" dirty="0"/>
              <a:t>A Shorter Development Time</a:t>
            </a:r>
          </a:p>
          <a:p>
            <a:pPr lvl="1" eaLnBrk="1" hangingPunct="1">
              <a:lnSpc>
                <a:spcPct val="150000"/>
              </a:lnSpc>
            </a:pPr>
            <a:r>
              <a:rPr lang="en-GB" altLang="en-US" sz="2645" dirty="0"/>
              <a:t>Higher Performance (Bit Tricky)</a:t>
            </a:r>
          </a:p>
          <a:p>
            <a:pPr eaLnBrk="1" hangingPunct="1">
              <a:lnSpc>
                <a:spcPct val="150000"/>
              </a:lnSpc>
            </a:pPr>
            <a:r>
              <a:rPr lang="en-US" altLang="en-US" sz="3085" dirty="0"/>
              <a:t>Disadvantage</a:t>
            </a:r>
            <a:endParaRPr lang="en-GB" altLang="en-US" sz="3085" dirty="0"/>
          </a:p>
          <a:p>
            <a:pPr lvl="1" eaLnBrk="1" hangingPunct="1"/>
            <a:r>
              <a:rPr lang="en-GB" altLang="en-US" sz="2645" dirty="0"/>
              <a:t>Generally poor code density (Fixed Length Instruction)</a:t>
            </a:r>
          </a:p>
          <a:p>
            <a:pPr eaLnBrk="1" hangingPunct="1"/>
            <a:endParaRPr lang="en-US" altLang="en-US" dirty="0"/>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hlinkClick r:id="rId2"/>
              </a:rPr>
              <a:t>Bootloaders and Memory Remapping</a:t>
            </a:r>
            <a:endParaRPr lang="en-US" dirty="0"/>
          </a:p>
        </p:txBody>
      </p:sp>
      <p:sp>
        <p:nvSpPr>
          <p:cNvPr id="3" name="Text Placeholder 2"/>
          <p:cNvSpPr>
            <a:spLocks noGrp="1"/>
          </p:cNvSpPr>
          <p:nvPr>
            <p:ph type="body" idx="1"/>
          </p:nvPr>
        </p:nvSpPr>
        <p:spPr>
          <a:xfrm>
            <a:off x="162128" y="1329980"/>
            <a:ext cx="9663642" cy="1667375"/>
          </a:xfrm>
        </p:spPr>
        <p:txBody>
          <a:bodyPr/>
          <a:lstStyle/>
          <a:p>
            <a:r>
              <a:rPr lang="en-US" dirty="0"/>
              <a:t>For chips with a boot loader ROM, the boot loader is executed when the system is started, so it has to be located in address 0 when the system starts at power up. </a:t>
            </a:r>
          </a:p>
          <a:p>
            <a:r>
              <a:rPr lang="en-US" dirty="0"/>
              <a:t>However, the next time the system starts, it might not need to execute the boot loader again and can run the application in the flash directly, so the memory map needs to be changed.</a:t>
            </a:r>
          </a:p>
          <a:p>
            <a:r>
              <a:rPr lang="en-US" dirty="0"/>
              <a:t>In order to do this, the </a:t>
            </a:r>
            <a:r>
              <a:rPr lang="en-US" dirty="0">
                <a:solidFill>
                  <a:srgbClr val="FF0000"/>
                </a:solidFill>
              </a:rPr>
              <a:t>address decoder needs to be programmable.</a:t>
            </a:r>
            <a:r>
              <a:rPr lang="en-US" dirty="0"/>
              <a:t> A </a:t>
            </a:r>
            <a:r>
              <a:rPr lang="en-US" dirty="0">
                <a:solidFill>
                  <a:srgbClr val="FF0000"/>
                </a:solidFill>
              </a:rPr>
              <a:t>hardware register (e.g., a peripheral register in a system control unit) can be used</a:t>
            </a:r>
            <a:r>
              <a:rPr lang="en-US" dirty="0"/>
              <a:t>.</a:t>
            </a:r>
          </a:p>
          <a:p>
            <a:r>
              <a:rPr lang="en-US" dirty="0"/>
              <a:t>The operation to switch the memory map is called “</a:t>
            </a:r>
            <a:r>
              <a:rPr lang="en-US" dirty="0">
                <a:solidFill>
                  <a:srgbClr val="FF0000"/>
                </a:solidFill>
              </a:rPr>
              <a:t>Memory Remap.” This operation is done by the boot loader.</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100</a:t>
            </a:fld>
            <a:endParaRPr lang="en-US" sz="900">
              <a:latin typeface="Arial"/>
              <a:cs typeface="Arial"/>
            </a:endParaRPr>
          </a:p>
        </p:txBody>
      </p:sp>
    </p:spTree>
    <p:extLst>
      <p:ext uri="{BB962C8B-B14F-4D97-AF65-F5344CB8AC3E}">
        <p14:creationId xmlns:p14="http://schemas.microsoft.com/office/powerpoint/2010/main" val="346878549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101</a:t>
            </a:fld>
            <a:endParaRPr lang="en-US" sz="900">
              <a:latin typeface="Arial"/>
              <a:cs typeface="Arial"/>
            </a:endParaRPr>
          </a:p>
        </p:txBody>
      </p:sp>
      <p:pic>
        <p:nvPicPr>
          <p:cNvPr id="5" name="Picture 4"/>
          <p:cNvPicPr>
            <a:picLocks noChangeAspect="1"/>
          </p:cNvPicPr>
          <p:nvPr/>
        </p:nvPicPr>
        <p:blipFill rotWithShape="1">
          <a:blip r:embed="rId2"/>
          <a:srcRect t="1401"/>
          <a:stretch/>
        </p:blipFill>
        <p:spPr>
          <a:xfrm>
            <a:off x="2394372" y="105842"/>
            <a:ext cx="5688629" cy="6578882"/>
          </a:xfrm>
          <a:prstGeom prst="rect">
            <a:avLst/>
          </a:prstGeom>
        </p:spPr>
      </p:pic>
    </p:spTree>
    <p:extLst>
      <p:ext uri="{BB962C8B-B14F-4D97-AF65-F5344CB8AC3E}">
        <p14:creationId xmlns:p14="http://schemas.microsoft.com/office/powerpoint/2010/main" val="282170620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06141" y="22077"/>
            <a:ext cx="9402120" cy="556623"/>
          </a:xfrm>
        </p:spPr>
        <p:txBody>
          <a:bodyPr/>
          <a:lstStyle/>
          <a:p>
            <a:pPr algn="ctr"/>
            <a:r>
              <a:rPr lang="en-US" dirty="0">
                <a:highlight>
                  <a:srgbClr val="FFFF00"/>
                </a:highlight>
                <a:hlinkClick r:id="rId2"/>
              </a:rPr>
              <a:t>Memory remap implementation with boot loader</a:t>
            </a:r>
            <a:endParaRPr lang="en-US" dirty="0">
              <a:highlight>
                <a:srgbClr val="FFFF00"/>
              </a:highlight>
            </a:endParaRPr>
          </a:p>
        </p:txBody>
      </p:sp>
      <p:sp>
        <p:nvSpPr>
          <p:cNvPr id="2" name="Slide Number Placeholder 1"/>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102</a:t>
            </a:fld>
            <a:endParaRPr lang="en-US" sz="900" dirty="0">
              <a:latin typeface="Arial"/>
              <a:cs typeface="Arial"/>
            </a:endParaRPr>
          </a:p>
        </p:txBody>
      </p:sp>
      <p:pic>
        <p:nvPicPr>
          <p:cNvPr id="4" name="Picture 3"/>
          <p:cNvPicPr>
            <a:picLocks noChangeAspect="1"/>
          </p:cNvPicPr>
          <p:nvPr/>
        </p:nvPicPr>
        <p:blipFill rotWithShape="1">
          <a:blip r:embed="rId3"/>
          <a:srcRect/>
          <a:stretch/>
        </p:blipFill>
        <p:spPr>
          <a:xfrm>
            <a:off x="0" y="1257971"/>
            <a:ext cx="10693400" cy="5120420"/>
          </a:xfrm>
          <a:prstGeom prst="rect">
            <a:avLst/>
          </a:prstGeom>
        </p:spPr>
      </p:pic>
    </p:spTree>
    <p:extLst>
      <p:ext uri="{BB962C8B-B14F-4D97-AF65-F5344CB8AC3E}">
        <p14:creationId xmlns:p14="http://schemas.microsoft.com/office/powerpoint/2010/main" val="223856952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Possibilities of Re-mapping</a:t>
            </a:r>
          </a:p>
        </p:txBody>
      </p:sp>
      <p:sp>
        <p:nvSpPr>
          <p:cNvPr id="4" name="Text Placeholder 3"/>
          <p:cNvSpPr>
            <a:spLocks noGrp="1"/>
          </p:cNvSpPr>
          <p:nvPr>
            <p:ph type="body" idx="1"/>
          </p:nvPr>
        </p:nvSpPr>
        <p:spPr>
          <a:xfrm>
            <a:off x="234132" y="1808862"/>
            <a:ext cx="9591637" cy="1667375"/>
          </a:xfrm>
        </p:spPr>
        <p:txBody>
          <a:bodyPr/>
          <a:lstStyle/>
          <a:p>
            <a:r>
              <a:rPr lang="en-US" dirty="0"/>
              <a:t>Normally the boot loader is accessible from address 0 using a memory address alias, and the alias can be turned off. There are many possible memory system configurations. What is shown in prev. slide is just one of the possibilities. </a:t>
            </a:r>
          </a:p>
          <a:p>
            <a:r>
              <a:rPr lang="en-US" dirty="0"/>
              <a:t>In some microcontrollers, memory remapping is not needed as the boot loaders present in address 0 are executed every time the system starts up. </a:t>
            </a:r>
          </a:p>
          <a:p>
            <a:r>
              <a:rPr lang="en-US" dirty="0"/>
              <a:t>The vector table is then relocated using the vector table relocation feature provided by the processor, so there is no need to use any remap to handle vector fetches.</a:t>
            </a:r>
          </a:p>
        </p:txBody>
      </p:sp>
      <p:sp>
        <p:nvSpPr>
          <p:cNvPr id="3" name="Slide Number Placeholder 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103</a:t>
            </a:fld>
            <a:endParaRPr lang="en-US" sz="900">
              <a:latin typeface="Arial"/>
              <a:cs typeface="Arial"/>
            </a:endParaRPr>
          </a:p>
        </p:txBody>
      </p:sp>
    </p:spTree>
    <p:extLst>
      <p:ext uri="{BB962C8B-B14F-4D97-AF65-F5344CB8AC3E}">
        <p14:creationId xmlns:p14="http://schemas.microsoft.com/office/powerpoint/2010/main" val="283717839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815515" y="2144822"/>
            <a:ext cx="7056784" cy="1274658"/>
          </a:xfrm>
          <a:prstGeom prst="rect">
            <a:avLst/>
          </a:prstGeom>
        </p:spPr>
        <p:txBody>
          <a:bodyPr vert="horz" wrap="square" lIns="0" tIns="0" rIns="0" bIns="0" rtlCol="0">
            <a:noAutofit/>
          </a:bodyPr>
          <a:lstStyle/>
          <a:p>
            <a:pPr marL="486409" marR="12700" indent="-429895" algn="ctr">
              <a:lnSpc>
                <a:spcPct val="100000"/>
              </a:lnSpc>
            </a:pPr>
            <a:r>
              <a:rPr lang="en-US" sz="4200" b="1" spc="0" dirty="0">
                <a:latin typeface="Arial"/>
                <a:cs typeface="Arial"/>
              </a:rPr>
              <a:t>Exceptions and Interrupts</a:t>
            </a:r>
            <a:endParaRPr sz="4200" dirty="0">
              <a:latin typeface="Arial"/>
              <a:cs typeface="Arial"/>
            </a:endParaRPr>
          </a:p>
        </p:txBody>
      </p:sp>
      <p:sp>
        <p:nvSpPr>
          <p:cNvPr id="3" name="object 3"/>
          <p:cNvSpPr txBox="1"/>
          <p:nvPr/>
        </p:nvSpPr>
        <p:spPr>
          <a:xfrm>
            <a:off x="3605277"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7" y="4421010"/>
            <a:ext cx="3438444" cy="664522"/>
          </a:xfrm>
          <a:prstGeom prst="rect">
            <a:avLst/>
          </a:prstGeom>
        </p:spPr>
      </p:pic>
    </p:spTree>
    <p:extLst>
      <p:ext uri="{BB962C8B-B14F-4D97-AF65-F5344CB8AC3E}">
        <p14:creationId xmlns:p14="http://schemas.microsoft.com/office/powerpoint/2010/main" val="314253463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Exception Type</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105</a:t>
            </a:fld>
            <a:endParaRPr lang="en-US" sz="900">
              <a:latin typeface="Arial"/>
              <a:cs typeface="Arial"/>
            </a:endParaRPr>
          </a:p>
        </p:txBody>
      </p:sp>
    </p:spTree>
    <p:extLst>
      <p:ext uri="{BB962C8B-B14F-4D97-AF65-F5344CB8AC3E}">
        <p14:creationId xmlns:p14="http://schemas.microsoft.com/office/powerpoint/2010/main" val="113845479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Exception types</a:t>
            </a:r>
            <a:br>
              <a:rPr lang="en-US" dirty="0"/>
            </a:b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106</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523072" y="105844"/>
            <a:ext cx="9647253" cy="7264401"/>
          </a:xfrm>
          <a:prstGeom prst="rect">
            <a:avLst/>
          </a:prstGeom>
        </p:spPr>
      </p:pic>
    </p:spTree>
    <p:extLst>
      <p:ext uri="{BB962C8B-B14F-4D97-AF65-F5344CB8AC3E}">
        <p14:creationId xmlns:p14="http://schemas.microsoft.com/office/powerpoint/2010/main" val="411969007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107</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539234" y="0"/>
            <a:ext cx="9614932" cy="7556500"/>
          </a:xfrm>
          <a:prstGeom prst="rect">
            <a:avLst/>
          </a:prstGeom>
        </p:spPr>
      </p:pic>
    </p:spTree>
    <p:extLst>
      <p:ext uri="{BB962C8B-B14F-4D97-AF65-F5344CB8AC3E}">
        <p14:creationId xmlns:p14="http://schemas.microsoft.com/office/powerpoint/2010/main" val="128191936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List of Interrupts</a:t>
            </a:r>
          </a:p>
        </p:txBody>
      </p:sp>
      <p:pic>
        <p:nvPicPr>
          <p:cNvPr id="5" name="Picture 4"/>
          <p:cNvPicPr>
            <a:picLocks noChangeAspect="1"/>
          </p:cNvPicPr>
          <p:nvPr/>
        </p:nvPicPr>
        <p:blipFill>
          <a:blip r:embed="rId2"/>
          <a:stretch>
            <a:fillRect/>
          </a:stretch>
        </p:blipFill>
        <p:spPr>
          <a:xfrm>
            <a:off x="523072" y="1546003"/>
            <a:ext cx="9647253" cy="2247900"/>
          </a:xfrm>
          <a:prstGeom prst="rect">
            <a:avLst/>
          </a:prstGeom>
        </p:spPr>
      </p:pic>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108</a:t>
            </a:fld>
            <a:endParaRPr lang="en-US" sz="900">
              <a:latin typeface="Arial"/>
              <a:cs typeface="Arial"/>
            </a:endParaRPr>
          </a:p>
        </p:txBody>
      </p:sp>
    </p:spTree>
    <p:extLst>
      <p:ext uri="{BB962C8B-B14F-4D97-AF65-F5344CB8AC3E}">
        <p14:creationId xmlns:p14="http://schemas.microsoft.com/office/powerpoint/2010/main" val="338408925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Commonly Used CMSIS-Core </a:t>
            </a:r>
            <a:r>
              <a:rPr lang="en-US" dirty="0" err="1"/>
              <a:t>Fxns</a:t>
            </a:r>
            <a:endParaRPr lang="en-US" dirty="0"/>
          </a:p>
        </p:txBody>
      </p:sp>
      <p:sp>
        <p:nvSpPr>
          <p:cNvPr id="4" name="Slide Number Placeholder 3"/>
          <p:cNvSpPr>
            <a:spLocks noGrp="1"/>
          </p:cNvSpPr>
          <p:nvPr>
            <p:ph type="sldNum" sz="quarter" idx="7"/>
          </p:nvPr>
        </p:nvSpPr>
        <p:spPr/>
        <p:txBody>
          <a:bodyPr/>
          <a:lstStyle/>
          <a:p>
            <a:pPr marL="88900" marR="0" lvl="0" indent="0" algn="l" defTabSz="914400" rtl="0" eaLnBrk="1" fontAlgn="auto" latinLnBrk="0" hangingPunct="1">
              <a:lnSpc>
                <a:spcPct val="100000"/>
              </a:lnSpc>
              <a:spcBef>
                <a:spcPts val="0"/>
              </a:spcBef>
              <a:spcAft>
                <a:spcPts val="0"/>
              </a:spcAft>
              <a:buClrTx/>
              <a:buSzTx/>
              <a:buFontTx/>
              <a:buNone/>
              <a:tabLst/>
              <a:defRPr/>
            </a:pPr>
            <a:fld id="{81D60167-4931-47E6-BA6A-407CBD079E47}" type="slidenum">
              <a:rPr kumimoji="0" lang="en-US" sz="900" b="1" i="0" u="none" strike="noStrike" kern="1200" cap="none" spc="0" normalizeH="0" baseline="0" noProof="0" smtClean="0">
                <a:ln>
                  <a:noFill/>
                </a:ln>
                <a:solidFill>
                  <a:srgbClr val="FFFFFF"/>
                </a:solidFill>
                <a:effectLst/>
                <a:uLnTx/>
                <a:uFillTx/>
                <a:latin typeface="Arial"/>
                <a:ea typeface="+mn-ea"/>
                <a:cs typeface="Arial"/>
              </a:rPr>
              <a:pPr marL="88900" marR="0" lvl="0" indent="0" algn="l" defTabSz="914400" rtl="0" eaLnBrk="1" fontAlgn="auto" latinLnBrk="0" hangingPunct="1">
                <a:lnSpc>
                  <a:spcPct val="100000"/>
                </a:lnSpc>
                <a:spcBef>
                  <a:spcPts val="0"/>
                </a:spcBef>
                <a:spcAft>
                  <a:spcPts val="0"/>
                </a:spcAft>
                <a:buClrTx/>
                <a:buSzTx/>
                <a:buFontTx/>
                <a:buNone/>
                <a:tabLst/>
                <a:defRPr/>
              </a:pPr>
              <a:t>109</a:t>
            </a:fld>
            <a:endParaRPr kumimoji="0" lang="en-US" sz="900" b="0" i="0" u="none" strike="noStrike" kern="1200" cap="none" spc="0" normalizeH="0" baseline="0" noProof="0">
              <a:ln>
                <a:noFill/>
              </a:ln>
              <a:solidFill>
                <a:prstClr val="black"/>
              </a:solidFill>
              <a:effectLst/>
              <a:uLnTx/>
              <a:uFillTx/>
              <a:latin typeface="Arial"/>
              <a:ea typeface="+mn-ea"/>
              <a:cs typeface="Arial"/>
            </a:endParaRPr>
          </a:p>
        </p:txBody>
      </p:sp>
      <p:pic>
        <p:nvPicPr>
          <p:cNvPr id="5" name="Picture 4"/>
          <p:cNvPicPr>
            <a:picLocks noChangeAspect="1"/>
          </p:cNvPicPr>
          <p:nvPr/>
        </p:nvPicPr>
        <p:blipFill>
          <a:blip r:embed="rId2"/>
          <a:stretch>
            <a:fillRect/>
          </a:stretch>
        </p:blipFill>
        <p:spPr>
          <a:xfrm>
            <a:off x="738188" y="1401986"/>
            <a:ext cx="9596477" cy="3302000"/>
          </a:xfrm>
          <a:prstGeom prst="rect">
            <a:avLst/>
          </a:prstGeom>
        </p:spPr>
      </p:pic>
    </p:spTree>
    <p:extLst>
      <p:ext uri="{BB962C8B-B14F-4D97-AF65-F5344CB8AC3E}">
        <p14:creationId xmlns:p14="http://schemas.microsoft.com/office/powerpoint/2010/main" val="10150006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a:extLst>
              <a:ext uri="{FF2B5EF4-FFF2-40B4-BE49-F238E27FC236}">
                <a16:creationId xmlns:a16="http://schemas.microsoft.com/office/drawing/2014/main" id="{5D5ED2E3-9BE3-429F-97C5-039BA6E6A195}"/>
              </a:ext>
            </a:extLst>
          </p:cNvPr>
          <p:cNvSpPr>
            <a:spLocks noGrp="1" noChangeArrowheads="1"/>
          </p:cNvSpPr>
          <p:nvPr>
            <p:ph type="title"/>
          </p:nvPr>
        </p:nvSpPr>
        <p:spPr/>
        <p:txBody>
          <a:bodyPr/>
          <a:lstStyle/>
          <a:p>
            <a:pPr eaLnBrk="1" hangingPunct="1"/>
            <a:r>
              <a:rPr lang="en-US" altLang="en-US"/>
              <a:t>CISC vs. RISC </a:t>
            </a:r>
          </a:p>
        </p:txBody>
      </p:sp>
      <p:grpSp>
        <p:nvGrpSpPr>
          <p:cNvPr id="19459" name="Group 3">
            <a:extLst>
              <a:ext uri="{FF2B5EF4-FFF2-40B4-BE49-F238E27FC236}">
                <a16:creationId xmlns:a16="http://schemas.microsoft.com/office/drawing/2014/main" id="{1281D997-970E-42A7-A3D6-24580278D4BD}"/>
              </a:ext>
            </a:extLst>
          </p:cNvPr>
          <p:cNvGrpSpPr>
            <a:grpSpLocks/>
          </p:cNvGrpSpPr>
          <p:nvPr/>
        </p:nvGrpSpPr>
        <p:grpSpPr bwMode="auto">
          <a:xfrm>
            <a:off x="1631421" y="1973086"/>
            <a:ext cx="4722813" cy="3921684"/>
            <a:chOff x="756" y="1128"/>
            <a:chExt cx="2700" cy="2242"/>
          </a:xfrm>
        </p:grpSpPr>
        <p:sp>
          <p:nvSpPr>
            <p:cNvPr id="19466" name="AutoShape 4">
              <a:extLst>
                <a:ext uri="{FF2B5EF4-FFF2-40B4-BE49-F238E27FC236}">
                  <a16:creationId xmlns:a16="http://schemas.microsoft.com/office/drawing/2014/main" id="{80B7109D-F288-4EBF-A1F0-E7BA89256D3D}"/>
                </a:ext>
              </a:extLst>
            </p:cNvPr>
            <p:cNvSpPr>
              <a:spLocks noChangeArrowheads="1"/>
            </p:cNvSpPr>
            <p:nvPr/>
          </p:nvSpPr>
          <p:spPr bwMode="auto">
            <a:xfrm>
              <a:off x="768" y="1488"/>
              <a:ext cx="1152" cy="336"/>
            </a:xfrm>
            <a:prstGeom prst="roundRect">
              <a:avLst>
                <a:gd name="adj" fmla="val 16667"/>
              </a:avLst>
            </a:prstGeom>
            <a:noFill/>
            <a:ln w="317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2645"/>
                <a:t>Compiler</a:t>
              </a:r>
            </a:p>
          </p:txBody>
        </p:sp>
        <p:sp>
          <p:nvSpPr>
            <p:cNvPr id="19467" name="Rectangle 5">
              <a:extLst>
                <a:ext uri="{FF2B5EF4-FFF2-40B4-BE49-F238E27FC236}">
                  <a16:creationId xmlns:a16="http://schemas.microsoft.com/office/drawing/2014/main" id="{3A6D9C6A-1F30-4A98-ADFF-546718F0E407}"/>
                </a:ext>
              </a:extLst>
            </p:cNvPr>
            <p:cNvSpPr>
              <a:spLocks noChangeArrowheads="1"/>
            </p:cNvSpPr>
            <p:nvPr/>
          </p:nvSpPr>
          <p:spPr bwMode="auto">
            <a:xfrm>
              <a:off x="756" y="2880"/>
              <a:ext cx="1200" cy="384"/>
            </a:xfrm>
            <a:prstGeom prst="rect">
              <a:avLst/>
            </a:prstGeom>
            <a:solidFill>
              <a:srgbClr val="FFCC00"/>
            </a:solidFill>
            <a:ln w="317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2645"/>
                <a:t>Processor</a:t>
              </a:r>
            </a:p>
          </p:txBody>
        </p:sp>
        <p:sp>
          <p:nvSpPr>
            <p:cNvPr id="19468" name="Text Box 6">
              <a:extLst>
                <a:ext uri="{FF2B5EF4-FFF2-40B4-BE49-F238E27FC236}">
                  <a16:creationId xmlns:a16="http://schemas.microsoft.com/office/drawing/2014/main" id="{B1990F83-C7AB-499A-B0C1-C0DD3849B126}"/>
                </a:ext>
              </a:extLst>
            </p:cNvPr>
            <p:cNvSpPr txBox="1">
              <a:spLocks noChangeArrowheads="1"/>
            </p:cNvSpPr>
            <p:nvPr/>
          </p:nvSpPr>
          <p:spPr bwMode="auto">
            <a:xfrm>
              <a:off x="1488" y="2160"/>
              <a:ext cx="1488" cy="2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2204"/>
                <a:t>Code Generation</a:t>
              </a:r>
            </a:p>
          </p:txBody>
        </p:sp>
        <p:sp>
          <p:nvSpPr>
            <p:cNvPr id="19469" name="Line 7">
              <a:extLst>
                <a:ext uri="{FF2B5EF4-FFF2-40B4-BE49-F238E27FC236}">
                  <a16:creationId xmlns:a16="http://schemas.microsoft.com/office/drawing/2014/main" id="{307AC34E-55B5-4265-AD4C-4BC049B8C7C0}"/>
                </a:ext>
              </a:extLst>
            </p:cNvPr>
            <p:cNvSpPr>
              <a:spLocks noChangeShapeType="1"/>
            </p:cNvSpPr>
            <p:nvPr/>
          </p:nvSpPr>
          <p:spPr bwMode="auto">
            <a:xfrm>
              <a:off x="1344" y="1824"/>
              <a:ext cx="0" cy="1008"/>
            </a:xfrm>
            <a:prstGeom prst="line">
              <a:avLst/>
            </a:prstGeom>
            <a:noFill/>
            <a:ln w="317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sz="1983"/>
            </a:p>
          </p:txBody>
        </p:sp>
        <p:sp>
          <p:nvSpPr>
            <p:cNvPr id="19470" name="Text Box 8">
              <a:extLst>
                <a:ext uri="{FF2B5EF4-FFF2-40B4-BE49-F238E27FC236}">
                  <a16:creationId xmlns:a16="http://schemas.microsoft.com/office/drawing/2014/main" id="{4BEF5431-B5BE-46D8-BCA5-71CFDF138FF4}"/>
                </a:ext>
              </a:extLst>
            </p:cNvPr>
            <p:cNvSpPr txBox="1">
              <a:spLocks noChangeArrowheads="1"/>
            </p:cNvSpPr>
            <p:nvPr/>
          </p:nvSpPr>
          <p:spPr bwMode="auto">
            <a:xfrm>
              <a:off x="1968" y="2832"/>
              <a:ext cx="1488" cy="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2204"/>
                <a:t>Greater </a:t>
              </a:r>
            </a:p>
            <a:p>
              <a:pPr eaLnBrk="1" hangingPunct="1">
                <a:spcBef>
                  <a:spcPct val="50000"/>
                </a:spcBef>
                <a:buFontTx/>
                <a:buNone/>
              </a:pPr>
              <a:r>
                <a:rPr lang="en-US" altLang="en-US" sz="2204"/>
                <a:t>Complexity</a:t>
              </a:r>
            </a:p>
          </p:txBody>
        </p:sp>
        <p:sp>
          <p:nvSpPr>
            <p:cNvPr id="19471" name="Text Box 9">
              <a:extLst>
                <a:ext uri="{FF2B5EF4-FFF2-40B4-BE49-F238E27FC236}">
                  <a16:creationId xmlns:a16="http://schemas.microsoft.com/office/drawing/2014/main" id="{300C7236-084F-4129-95D5-2F1B8B2FD109}"/>
                </a:ext>
              </a:extLst>
            </p:cNvPr>
            <p:cNvSpPr txBox="1">
              <a:spLocks noChangeArrowheads="1"/>
            </p:cNvSpPr>
            <p:nvPr/>
          </p:nvSpPr>
          <p:spPr bwMode="auto">
            <a:xfrm>
              <a:off x="1056" y="1128"/>
              <a:ext cx="1488" cy="2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2645" b="1" dirty="0"/>
                <a:t>CISC</a:t>
              </a:r>
            </a:p>
          </p:txBody>
        </p:sp>
      </p:grpSp>
      <p:sp>
        <p:nvSpPr>
          <p:cNvPr id="19460" name="AutoShape 10">
            <a:extLst>
              <a:ext uri="{FF2B5EF4-FFF2-40B4-BE49-F238E27FC236}">
                <a16:creationId xmlns:a16="http://schemas.microsoft.com/office/drawing/2014/main" id="{EA96580E-F499-4207-BEFE-D9FD4B4C4D27}"/>
              </a:ext>
            </a:extLst>
          </p:cNvPr>
          <p:cNvSpPr>
            <a:spLocks noChangeArrowheads="1"/>
          </p:cNvSpPr>
          <p:nvPr/>
        </p:nvSpPr>
        <p:spPr bwMode="auto">
          <a:xfrm>
            <a:off x="6270272" y="2585302"/>
            <a:ext cx="2015067" cy="587728"/>
          </a:xfrm>
          <a:prstGeom prst="roundRect">
            <a:avLst>
              <a:gd name="adj" fmla="val 16667"/>
            </a:avLst>
          </a:prstGeom>
          <a:solidFill>
            <a:srgbClr val="FFCC00"/>
          </a:solidFill>
          <a:ln w="317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2645"/>
              <a:t>Compiler</a:t>
            </a:r>
          </a:p>
        </p:txBody>
      </p:sp>
      <p:sp>
        <p:nvSpPr>
          <p:cNvPr id="19461" name="Rectangle 11">
            <a:extLst>
              <a:ext uri="{FF2B5EF4-FFF2-40B4-BE49-F238E27FC236}">
                <a16:creationId xmlns:a16="http://schemas.microsoft.com/office/drawing/2014/main" id="{448C88BE-F849-47A5-9449-C6E19C33483D}"/>
              </a:ext>
            </a:extLst>
          </p:cNvPr>
          <p:cNvSpPr>
            <a:spLocks noChangeArrowheads="1"/>
          </p:cNvSpPr>
          <p:nvPr/>
        </p:nvSpPr>
        <p:spPr bwMode="auto">
          <a:xfrm>
            <a:off x="6249282" y="5020175"/>
            <a:ext cx="2099028" cy="671689"/>
          </a:xfrm>
          <a:prstGeom prst="rect">
            <a:avLst/>
          </a:prstGeom>
          <a:noFill/>
          <a:ln w="31750">
            <a:solidFill>
              <a:schemeClr val="tx1"/>
            </a:solidFill>
            <a:miter lim="800000"/>
            <a:headEnd/>
            <a:tailEnd/>
          </a:ln>
          <a:effectLst/>
          <a:extLst>
            <a:ext uri="{909E8E84-426E-40DD-AFC4-6F175D3DCCD1}">
              <a14:hiddenFill xmlns:a14="http://schemas.microsoft.com/office/drawing/2010/main">
                <a:solidFill>
                  <a:srgbClr val="FFCC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2645"/>
              <a:t>Processor</a:t>
            </a:r>
          </a:p>
        </p:txBody>
      </p:sp>
      <p:sp>
        <p:nvSpPr>
          <p:cNvPr id="19462" name="Text Box 12">
            <a:extLst>
              <a:ext uri="{FF2B5EF4-FFF2-40B4-BE49-F238E27FC236}">
                <a16:creationId xmlns:a16="http://schemas.microsoft.com/office/drawing/2014/main" id="{33C67BE7-13BE-454F-84AF-EA0E7F6BD563}"/>
              </a:ext>
            </a:extLst>
          </p:cNvPr>
          <p:cNvSpPr txBox="1">
            <a:spLocks noChangeArrowheads="1"/>
          </p:cNvSpPr>
          <p:nvPr/>
        </p:nvSpPr>
        <p:spPr bwMode="auto">
          <a:xfrm>
            <a:off x="7529689" y="3760758"/>
            <a:ext cx="2602794" cy="4315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2204"/>
              <a:t>Code Generation</a:t>
            </a:r>
          </a:p>
        </p:txBody>
      </p:sp>
      <p:sp>
        <p:nvSpPr>
          <p:cNvPr id="19463" name="Line 13">
            <a:extLst>
              <a:ext uri="{FF2B5EF4-FFF2-40B4-BE49-F238E27FC236}">
                <a16:creationId xmlns:a16="http://schemas.microsoft.com/office/drawing/2014/main" id="{AFB602E0-9980-499C-B34F-535CEE995116}"/>
              </a:ext>
            </a:extLst>
          </p:cNvPr>
          <p:cNvSpPr>
            <a:spLocks noChangeShapeType="1"/>
          </p:cNvSpPr>
          <p:nvPr/>
        </p:nvSpPr>
        <p:spPr bwMode="auto">
          <a:xfrm>
            <a:off x="7277806" y="3173030"/>
            <a:ext cx="0" cy="1763183"/>
          </a:xfrm>
          <a:prstGeom prst="line">
            <a:avLst/>
          </a:prstGeom>
          <a:noFill/>
          <a:ln w="317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sz="1983"/>
          </a:p>
        </p:txBody>
      </p:sp>
      <p:sp>
        <p:nvSpPr>
          <p:cNvPr id="19464" name="Text Box 14">
            <a:extLst>
              <a:ext uri="{FF2B5EF4-FFF2-40B4-BE49-F238E27FC236}">
                <a16:creationId xmlns:a16="http://schemas.microsoft.com/office/drawing/2014/main" id="{2C09F40A-EF9B-4AB4-801C-E2D7A851FE3C}"/>
              </a:ext>
            </a:extLst>
          </p:cNvPr>
          <p:cNvSpPr txBox="1">
            <a:spLocks noChangeArrowheads="1"/>
          </p:cNvSpPr>
          <p:nvPr/>
        </p:nvSpPr>
        <p:spPr bwMode="auto">
          <a:xfrm>
            <a:off x="8369300" y="2417380"/>
            <a:ext cx="2602794" cy="940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2204"/>
              <a:t>Greater </a:t>
            </a:r>
          </a:p>
          <a:p>
            <a:pPr eaLnBrk="1" hangingPunct="1">
              <a:spcBef>
                <a:spcPct val="50000"/>
              </a:spcBef>
              <a:buFontTx/>
              <a:buNone/>
            </a:pPr>
            <a:r>
              <a:rPr lang="en-US" altLang="en-US" sz="2204"/>
              <a:t>Complexity</a:t>
            </a:r>
          </a:p>
        </p:txBody>
      </p:sp>
      <p:sp>
        <p:nvSpPr>
          <p:cNvPr id="19465" name="Text Box 15">
            <a:extLst>
              <a:ext uri="{FF2B5EF4-FFF2-40B4-BE49-F238E27FC236}">
                <a16:creationId xmlns:a16="http://schemas.microsoft.com/office/drawing/2014/main" id="{31C682C2-E2E3-48B4-BCE3-146C7C8E39B5}"/>
              </a:ext>
            </a:extLst>
          </p:cNvPr>
          <p:cNvSpPr txBox="1">
            <a:spLocks noChangeArrowheads="1"/>
          </p:cNvSpPr>
          <p:nvPr/>
        </p:nvSpPr>
        <p:spPr bwMode="auto">
          <a:xfrm>
            <a:off x="6774039" y="1955595"/>
            <a:ext cx="2602794" cy="4993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2645" b="1" dirty="0"/>
              <a:t>RISC</a:t>
            </a: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Definition of Priority</a:t>
            </a:r>
          </a:p>
        </p:txBody>
      </p:sp>
      <p:pic>
        <p:nvPicPr>
          <p:cNvPr id="5" name="Picture 4"/>
          <p:cNvPicPr>
            <a:picLocks noChangeAspect="1"/>
          </p:cNvPicPr>
          <p:nvPr/>
        </p:nvPicPr>
        <p:blipFill>
          <a:blip r:embed="rId2"/>
          <a:stretch>
            <a:fillRect/>
          </a:stretch>
        </p:blipFill>
        <p:spPr>
          <a:xfrm>
            <a:off x="1970164" y="1321614"/>
            <a:ext cx="6753075" cy="1816100"/>
          </a:xfrm>
          <a:prstGeom prst="rect">
            <a:avLst/>
          </a:prstGeom>
        </p:spPr>
      </p:pic>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110</a:t>
            </a:fld>
            <a:endParaRPr lang="en-US" sz="900">
              <a:latin typeface="Arial"/>
              <a:cs typeface="Arial"/>
            </a:endParaRPr>
          </a:p>
        </p:txBody>
      </p:sp>
      <p:pic>
        <p:nvPicPr>
          <p:cNvPr id="6" name="Picture 5"/>
          <p:cNvPicPr>
            <a:picLocks noChangeAspect="1"/>
          </p:cNvPicPr>
          <p:nvPr/>
        </p:nvPicPr>
        <p:blipFill>
          <a:blip r:embed="rId3"/>
          <a:stretch>
            <a:fillRect/>
          </a:stretch>
        </p:blipFill>
        <p:spPr>
          <a:xfrm>
            <a:off x="1991283" y="3994274"/>
            <a:ext cx="6753075" cy="1803400"/>
          </a:xfrm>
          <a:prstGeom prst="rect">
            <a:avLst/>
          </a:prstGeom>
        </p:spPr>
      </p:pic>
      <p:sp>
        <p:nvSpPr>
          <p:cNvPr id="7" name="TextBox 6"/>
          <p:cNvSpPr txBox="1"/>
          <p:nvPr/>
        </p:nvSpPr>
        <p:spPr>
          <a:xfrm>
            <a:off x="363266" y="3223767"/>
            <a:ext cx="10009112" cy="430887"/>
          </a:xfrm>
          <a:prstGeom prst="rect">
            <a:avLst/>
          </a:prstGeom>
          <a:noFill/>
        </p:spPr>
        <p:txBody>
          <a:bodyPr wrap="square" rtlCol="0">
            <a:spAutoFit/>
          </a:bodyPr>
          <a:lstStyle/>
          <a:p>
            <a:pPr algn="ctr"/>
            <a:r>
              <a:rPr lang="en-US" sz="2200" b="1" dirty="0"/>
              <a:t>A priority-level register with 3 bits implemented (8 programmable priority levels)</a:t>
            </a:r>
          </a:p>
        </p:txBody>
      </p:sp>
      <p:sp>
        <p:nvSpPr>
          <p:cNvPr id="9" name="TextBox 8"/>
          <p:cNvSpPr txBox="1"/>
          <p:nvPr/>
        </p:nvSpPr>
        <p:spPr>
          <a:xfrm>
            <a:off x="450159" y="5806499"/>
            <a:ext cx="10009112" cy="430887"/>
          </a:xfrm>
          <a:prstGeom prst="rect">
            <a:avLst/>
          </a:prstGeom>
          <a:noFill/>
        </p:spPr>
        <p:txBody>
          <a:bodyPr wrap="square" rtlCol="0">
            <a:spAutoFit/>
          </a:bodyPr>
          <a:lstStyle/>
          <a:p>
            <a:pPr algn="ctr"/>
            <a:r>
              <a:rPr lang="en-US" sz="2200" b="1" dirty="0"/>
              <a:t>A priority-level register with 4 bits implemented (16 programmable priority levels)</a:t>
            </a:r>
          </a:p>
        </p:txBody>
      </p:sp>
    </p:spTree>
    <p:extLst>
      <p:ext uri="{BB962C8B-B14F-4D97-AF65-F5344CB8AC3E}">
        <p14:creationId xmlns:p14="http://schemas.microsoft.com/office/powerpoint/2010/main" val="201953263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111</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2106340" y="3311"/>
            <a:ext cx="6153656" cy="6696745"/>
          </a:xfrm>
          <a:prstGeom prst="rect">
            <a:avLst/>
          </a:prstGeom>
        </p:spPr>
      </p:pic>
    </p:spTree>
    <p:extLst>
      <p:ext uri="{BB962C8B-B14F-4D97-AF65-F5344CB8AC3E}">
        <p14:creationId xmlns:p14="http://schemas.microsoft.com/office/powerpoint/2010/main" val="21858885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Group Priority</a:t>
            </a:r>
          </a:p>
        </p:txBody>
      </p:sp>
      <p:sp>
        <p:nvSpPr>
          <p:cNvPr id="4" name="Text Placeholder 3"/>
          <p:cNvSpPr>
            <a:spLocks noGrp="1"/>
          </p:cNvSpPr>
          <p:nvPr>
            <p:ph type="body" idx="1"/>
          </p:nvPr>
        </p:nvSpPr>
        <p:spPr>
          <a:xfrm>
            <a:off x="867632" y="1185964"/>
            <a:ext cx="8958138" cy="1667375"/>
          </a:xfrm>
        </p:spPr>
        <p:txBody>
          <a:bodyPr/>
          <a:lstStyle/>
          <a:p>
            <a:r>
              <a:rPr lang="en-US" dirty="0"/>
              <a:t>if the priority-level configuration registers are 8-bits wide, there are only 128 pre-emption levels? </a:t>
            </a:r>
          </a:p>
          <a:p>
            <a:r>
              <a:rPr lang="en-US" dirty="0"/>
              <a:t>This is because the 8-bit register is further divided into two parts: group priority and sub-priority.</a:t>
            </a:r>
          </a:p>
          <a:p>
            <a:r>
              <a:rPr lang="en-US" dirty="0"/>
              <a:t>Using a configuration register in the System Control Block (SCB) called Priority Group</a:t>
            </a:r>
          </a:p>
          <a:p>
            <a:r>
              <a:rPr lang="en-US" dirty="0"/>
              <a:t>the priority-level configuration registers for each exception with programmable priority levels is divided into two halves.</a:t>
            </a:r>
          </a:p>
          <a:p>
            <a:r>
              <a:rPr lang="en-US" dirty="0"/>
              <a:t>The group priority level defines whether an interrupt can take place when the processor is already running another interrupt handler. </a:t>
            </a:r>
          </a:p>
          <a:p>
            <a:r>
              <a:rPr lang="en-US" dirty="0"/>
              <a:t>The sub-priority level is used only when two exceptions with same group-priority level occur at the same time.</a:t>
            </a:r>
          </a:p>
        </p:txBody>
      </p:sp>
      <p:sp>
        <p:nvSpPr>
          <p:cNvPr id="2" name="Slide Number Placeholder 1"/>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112</a:t>
            </a:fld>
            <a:endParaRPr lang="en-US" sz="900" dirty="0">
              <a:latin typeface="Arial"/>
              <a:cs typeface="Arial"/>
            </a:endParaRPr>
          </a:p>
        </p:txBody>
      </p:sp>
    </p:spTree>
    <p:extLst>
      <p:ext uri="{BB962C8B-B14F-4D97-AF65-F5344CB8AC3E}">
        <p14:creationId xmlns:p14="http://schemas.microsoft.com/office/powerpoint/2010/main" val="314753851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Group Priority</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113</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726176" y="1809751"/>
            <a:ext cx="9241050" cy="3937000"/>
          </a:xfrm>
          <a:prstGeom prst="rect">
            <a:avLst/>
          </a:prstGeom>
        </p:spPr>
      </p:pic>
    </p:spTree>
    <p:extLst>
      <p:ext uri="{BB962C8B-B14F-4D97-AF65-F5344CB8AC3E}">
        <p14:creationId xmlns:p14="http://schemas.microsoft.com/office/powerpoint/2010/main" val="180197651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Vector Table and its Relocation</a:t>
            </a:r>
          </a:p>
        </p:txBody>
      </p:sp>
      <p:sp>
        <p:nvSpPr>
          <p:cNvPr id="3" name="Text Placeholder 2"/>
          <p:cNvSpPr>
            <a:spLocks noGrp="1"/>
          </p:cNvSpPr>
          <p:nvPr>
            <p:ph type="body" idx="1"/>
          </p:nvPr>
        </p:nvSpPr>
        <p:spPr>
          <a:xfrm>
            <a:off x="738189" y="1257971"/>
            <a:ext cx="9793088" cy="1667375"/>
          </a:xfrm>
        </p:spPr>
        <p:txBody>
          <a:bodyPr/>
          <a:lstStyle/>
          <a:p>
            <a:r>
              <a:rPr lang="en-US" dirty="0"/>
              <a:t>When the Cortex-M processor accepts an exception request, the processor needs to determine the starting address of the exception handler (or ISR if the exception is an interrupt). </a:t>
            </a:r>
          </a:p>
          <a:p>
            <a:r>
              <a:rPr lang="en-US" dirty="0"/>
              <a:t>This information is stored in the vector table in the memory. By default, the vector table starts at memory address 0.</a:t>
            </a:r>
          </a:p>
          <a:p>
            <a:r>
              <a:rPr lang="en-US" dirty="0"/>
              <a:t>The vector table is normally defined in the startup codes provided by the microcontroller vendors.</a:t>
            </a:r>
          </a:p>
          <a:p>
            <a:r>
              <a:rPr lang="en-US" dirty="0"/>
              <a:t>Usually, the starting address (0x00000000) should be boot memory, and it will usually be either flash memory or ROM devices.</a:t>
            </a:r>
          </a:p>
          <a:p>
            <a:r>
              <a:rPr lang="en-US" dirty="0"/>
              <a:t>The Vector Table Relocation feature provides a programmable register called the Vector Table Offset Register (VTOR)</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114</a:t>
            </a:fld>
            <a:endParaRPr lang="en-US" sz="900">
              <a:latin typeface="Arial"/>
              <a:cs typeface="Arial"/>
            </a:endParaRPr>
          </a:p>
        </p:txBody>
      </p:sp>
    </p:spTree>
    <p:extLst>
      <p:ext uri="{BB962C8B-B14F-4D97-AF65-F5344CB8AC3E}">
        <p14:creationId xmlns:p14="http://schemas.microsoft.com/office/powerpoint/2010/main" val="227797237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Vector Table Offset Register</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115</a:t>
            </a:fld>
            <a:endParaRPr lang="en-US" sz="900">
              <a:latin typeface="Arial"/>
              <a:cs typeface="Arial"/>
            </a:endParaRPr>
          </a:p>
        </p:txBody>
      </p:sp>
      <p:pic>
        <p:nvPicPr>
          <p:cNvPr id="6" name="Picture 5"/>
          <p:cNvPicPr>
            <a:picLocks noChangeAspect="1"/>
          </p:cNvPicPr>
          <p:nvPr/>
        </p:nvPicPr>
        <p:blipFill>
          <a:blip r:embed="rId2"/>
          <a:stretch>
            <a:fillRect/>
          </a:stretch>
        </p:blipFill>
        <p:spPr>
          <a:xfrm>
            <a:off x="319973" y="1834035"/>
            <a:ext cx="10053452" cy="3479800"/>
          </a:xfrm>
          <a:prstGeom prst="rect">
            <a:avLst/>
          </a:prstGeom>
        </p:spPr>
      </p:pic>
    </p:spTree>
    <p:extLst>
      <p:ext uri="{BB962C8B-B14F-4D97-AF65-F5344CB8AC3E}">
        <p14:creationId xmlns:p14="http://schemas.microsoft.com/office/powerpoint/2010/main" val="184731390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Vector Table Relocation for Boot Rom</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116</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396140" y="1828801"/>
            <a:ext cx="9901126" cy="3898900"/>
          </a:xfrm>
          <a:prstGeom prst="rect">
            <a:avLst/>
          </a:prstGeom>
        </p:spPr>
      </p:pic>
    </p:spTree>
    <p:extLst>
      <p:ext uri="{BB962C8B-B14F-4D97-AF65-F5344CB8AC3E}">
        <p14:creationId xmlns:p14="http://schemas.microsoft.com/office/powerpoint/2010/main" val="245785679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Booting from Pen Drive or SD Card</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117</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294585" y="1158528"/>
            <a:ext cx="10104228" cy="5676901"/>
          </a:xfrm>
          <a:prstGeom prst="rect">
            <a:avLst/>
          </a:prstGeom>
        </p:spPr>
      </p:pic>
    </p:spTree>
    <p:extLst>
      <p:ext uri="{BB962C8B-B14F-4D97-AF65-F5344CB8AC3E}">
        <p14:creationId xmlns:p14="http://schemas.microsoft.com/office/powerpoint/2010/main" val="348955385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6222" y="537891"/>
            <a:ext cx="9114087" cy="556623"/>
          </a:xfrm>
        </p:spPr>
        <p:txBody>
          <a:bodyPr/>
          <a:lstStyle/>
          <a:p>
            <a:r>
              <a:rPr lang="en-US" dirty="0"/>
              <a:t>Interrupt Inputs and Pending Behavior</a:t>
            </a:r>
          </a:p>
        </p:txBody>
      </p:sp>
      <p:sp>
        <p:nvSpPr>
          <p:cNvPr id="3" name="Text Placeholder 2"/>
          <p:cNvSpPr>
            <a:spLocks noGrp="1"/>
          </p:cNvSpPr>
          <p:nvPr>
            <p:ph type="body" idx="1"/>
          </p:nvPr>
        </p:nvSpPr>
        <p:spPr>
          <a:xfrm>
            <a:off x="378150" y="1329980"/>
            <a:ext cx="9462195" cy="1667375"/>
          </a:xfrm>
        </p:spPr>
        <p:txBody>
          <a:bodyPr/>
          <a:lstStyle/>
          <a:p>
            <a:pPr marL="0" indent="0">
              <a:buNone/>
            </a:pPr>
            <a:r>
              <a:rPr lang="en-US" dirty="0"/>
              <a:t>There are various status attributes applicable to each interrupt:</a:t>
            </a:r>
          </a:p>
          <a:p>
            <a:pPr marL="0" indent="0">
              <a:buNone/>
            </a:pPr>
            <a:r>
              <a:rPr lang="en-US" dirty="0"/>
              <a:t>• Each interrupt can either be disabled (default) or enabled</a:t>
            </a:r>
          </a:p>
          <a:p>
            <a:pPr marL="0" indent="0">
              <a:buNone/>
            </a:pPr>
            <a:r>
              <a:rPr lang="en-US" dirty="0"/>
              <a:t>• Each interrupt can either be pending (a request is waiting to be served) or not pending</a:t>
            </a:r>
          </a:p>
          <a:p>
            <a:pPr marL="0" indent="0">
              <a:buNone/>
            </a:pPr>
            <a:r>
              <a:rPr lang="en-US" dirty="0"/>
              <a:t>• Each interrupt can either be in an active (being served) or inactive state</a:t>
            </a:r>
          </a:p>
          <a:p>
            <a:pPr marL="0" indent="0">
              <a:buNone/>
            </a:pPr>
            <a:r>
              <a:rPr lang="en-US" dirty="0"/>
              <a:t>An interrupt request can be accepted</a:t>
            </a:r>
          </a:p>
          <a:p>
            <a:pPr marL="0" indent="0">
              <a:buNone/>
            </a:pPr>
            <a:r>
              <a:rPr lang="en-US" dirty="0"/>
              <a:t>by the processor if:</a:t>
            </a:r>
          </a:p>
          <a:p>
            <a:pPr marL="0" indent="0">
              <a:buNone/>
            </a:pPr>
            <a:r>
              <a:rPr lang="en-US" dirty="0"/>
              <a:t>• The pending status is set,</a:t>
            </a:r>
          </a:p>
          <a:p>
            <a:pPr marL="0" indent="0">
              <a:buNone/>
            </a:pPr>
            <a:r>
              <a:rPr lang="en-US" dirty="0"/>
              <a:t>• The interrupt is enabled, and</a:t>
            </a:r>
          </a:p>
          <a:p>
            <a:pPr marL="0" indent="0">
              <a:buNone/>
            </a:pPr>
            <a:r>
              <a:rPr lang="en-US" dirty="0"/>
              <a:t>• The priority of the interrupt is higher than the current level</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118</a:t>
            </a:fld>
            <a:endParaRPr lang="en-US" sz="900">
              <a:latin typeface="Arial"/>
              <a:cs typeface="Arial"/>
            </a:endParaRPr>
          </a:p>
        </p:txBody>
      </p:sp>
    </p:spTree>
    <p:extLst>
      <p:ext uri="{BB962C8B-B14F-4D97-AF65-F5344CB8AC3E}">
        <p14:creationId xmlns:p14="http://schemas.microsoft.com/office/powerpoint/2010/main" val="221647602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2484" y="609900"/>
            <a:ext cx="9937106" cy="556623"/>
          </a:xfrm>
        </p:spPr>
        <p:txBody>
          <a:bodyPr/>
          <a:lstStyle/>
          <a:p>
            <a:r>
              <a:rPr lang="en-US" dirty="0"/>
              <a:t>Interrupt pending and activation behavior</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119</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243812" y="1447801"/>
            <a:ext cx="10205779" cy="4660900"/>
          </a:xfrm>
          <a:prstGeom prst="rect">
            <a:avLst/>
          </a:prstGeom>
        </p:spPr>
      </p:pic>
    </p:spTree>
    <p:extLst>
      <p:ext uri="{BB962C8B-B14F-4D97-AF65-F5344CB8AC3E}">
        <p14:creationId xmlns:p14="http://schemas.microsoft.com/office/powerpoint/2010/main" val="5591624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C117E20B-D2D0-4B78-A7D1-4F5D50D45A0F}"/>
              </a:ext>
            </a:extLst>
          </p:cNvPr>
          <p:cNvSpPr>
            <a:spLocks noGrp="1" noChangeArrowheads="1"/>
          </p:cNvSpPr>
          <p:nvPr>
            <p:ph type="title"/>
          </p:nvPr>
        </p:nvSpPr>
        <p:spPr/>
        <p:txBody>
          <a:bodyPr/>
          <a:lstStyle/>
          <a:p>
            <a:pPr eaLnBrk="1" hangingPunct="1"/>
            <a:r>
              <a:rPr lang="en-US" altLang="en-US"/>
              <a:t>Features used from RISC</a:t>
            </a:r>
          </a:p>
        </p:txBody>
      </p:sp>
      <p:sp>
        <p:nvSpPr>
          <p:cNvPr id="21507" name="Rectangle 3">
            <a:extLst>
              <a:ext uri="{FF2B5EF4-FFF2-40B4-BE49-F238E27FC236}">
                <a16:creationId xmlns:a16="http://schemas.microsoft.com/office/drawing/2014/main" id="{7B82D8FF-86CC-4FD5-9C66-36C5BCF9FE36}"/>
              </a:ext>
            </a:extLst>
          </p:cNvPr>
          <p:cNvSpPr>
            <a:spLocks noGrp="1" noChangeArrowheads="1"/>
          </p:cNvSpPr>
          <p:nvPr>
            <p:ph type="body" idx="1"/>
          </p:nvPr>
        </p:nvSpPr>
        <p:spPr/>
        <p:txBody>
          <a:bodyPr/>
          <a:lstStyle/>
          <a:p>
            <a:pPr eaLnBrk="1" hangingPunct="1">
              <a:lnSpc>
                <a:spcPct val="150000"/>
              </a:lnSpc>
            </a:pPr>
            <a:r>
              <a:rPr lang="en-GB" altLang="en-US" sz="3085" dirty="0"/>
              <a:t>A Load/Store Architecture</a:t>
            </a:r>
          </a:p>
          <a:p>
            <a:pPr eaLnBrk="1" hangingPunct="1">
              <a:lnSpc>
                <a:spcPct val="150000"/>
              </a:lnSpc>
            </a:pPr>
            <a:r>
              <a:rPr lang="en-GB" altLang="en-US" sz="3085" dirty="0"/>
              <a:t>Fixed Length 32-bit Instructions</a:t>
            </a:r>
          </a:p>
          <a:p>
            <a:pPr eaLnBrk="1" hangingPunct="1">
              <a:lnSpc>
                <a:spcPct val="150000"/>
              </a:lnSpc>
            </a:pPr>
            <a:r>
              <a:rPr lang="en-GB" altLang="en-US" sz="3085" dirty="0"/>
              <a:t>3- Address Instruction Formats</a:t>
            </a:r>
            <a:endParaRPr lang="en-US" altLang="en-US" sz="3085" dirty="0"/>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098229" y="2144822"/>
            <a:ext cx="7774071" cy="1274658"/>
          </a:xfrm>
          <a:prstGeom prst="rect">
            <a:avLst/>
          </a:prstGeom>
        </p:spPr>
        <p:txBody>
          <a:bodyPr vert="horz" wrap="square" lIns="0" tIns="0" rIns="0" bIns="0" rtlCol="0">
            <a:noAutofit/>
          </a:bodyPr>
          <a:lstStyle/>
          <a:p>
            <a:pPr marL="486409" marR="12700" indent="-429895" algn="ctr">
              <a:lnSpc>
                <a:spcPct val="100000"/>
              </a:lnSpc>
            </a:pPr>
            <a:r>
              <a:rPr lang="en-US" sz="4200" b="1" spc="0" dirty="0">
                <a:latin typeface="Arial"/>
                <a:cs typeface="Arial"/>
              </a:rPr>
              <a:t>Exceptions Handling In Detail</a:t>
            </a:r>
            <a:endParaRPr sz="4200" dirty="0">
              <a:latin typeface="Arial"/>
              <a:cs typeface="Arial"/>
            </a:endParaRPr>
          </a:p>
        </p:txBody>
      </p:sp>
      <p:sp>
        <p:nvSpPr>
          <p:cNvPr id="3" name="object 3"/>
          <p:cNvSpPr txBox="1"/>
          <p:nvPr/>
        </p:nvSpPr>
        <p:spPr>
          <a:xfrm>
            <a:off x="3605277"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7" y="4421010"/>
            <a:ext cx="3438444" cy="664522"/>
          </a:xfrm>
          <a:prstGeom prst="rect">
            <a:avLst/>
          </a:prstGeom>
        </p:spPr>
      </p:pic>
    </p:spTree>
    <p:extLst>
      <p:ext uri="{BB962C8B-B14F-4D97-AF65-F5344CB8AC3E}">
        <p14:creationId xmlns:p14="http://schemas.microsoft.com/office/powerpoint/2010/main" val="2137677280"/>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Exception entrance and stacking</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121</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573851" y="1746251"/>
            <a:ext cx="9545703" cy="4064000"/>
          </a:xfrm>
          <a:prstGeom prst="rect">
            <a:avLst/>
          </a:prstGeom>
        </p:spPr>
      </p:pic>
    </p:spTree>
    <p:extLst>
      <p:ext uri="{BB962C8B-B14F-4D97-AF65-F5344CB8AC3E}">
        <p14:creationId xmlns:p14="http://schemas.microsoft.com/office/powerpoint/2010/main" val="127698924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Nested Interrupt Stacking</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122</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437024" y="1168401"/>
            <a:ext cx="7819353" cy="5219701"/>
          </a:xfrm>
          <a:prstGeom prst="rect">
            <a:avLst/>
          </a:prstGeom>
        </p:spPr>
      </p:pic>
    </p:spTree>
    <p:extLst>
      <p:ext uri="{BB962C8B-B14F-4D97-AF65-F5344CB8AC3E}">
        <p14:creationId xmlns:p14="http://schemas.microsoft.com/office/powerpoint/2010/main" val="225988768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24765">
              <a:lnSpc>
                <a:spcPct val="100000"/>
              </a:lnSpc>
            </a:pPr>
            <a:r>
              <a:rPr sz="3600" b="1" spc="-5" dirty="0">
                <a:latin typeface="Arial"/>
                <a:cs typeface="Arial"/>
                <a:hlinkClick r:id="rId2"/>
              </a:rPr>
              <a:t>In</a:t>
            </a:r>
            <a:r>
              <a:rPr sz="3600" b="1" spc="0" dirty="0">
                <a:latin typeface="Arial"/>
                <a:cs typeface="Arial"/>
                <a:hlinkClick r:id="rId2"/>
              </a:rPr>
              <a:t>te</a:t>
            </a:r>
            <a:r>
              <a:rPr sz="3600" b="1" spc="5" dirty="0">
                <a:latin typeface="Arial"/>
                <a:cs typeface="Arial"/>
                <a:hlinkClick r:id="rId2"/>
              </a:rPr>
              <a:t>r</a:t>
            </a:r>
            <a:r>
              <a:rPr sz="3600" b="1" spc="0" dirty="0">
                <a:latin typeface="Arial"/>
                <a:cs typeface="Arial"/>
                <a:hlinkClick r:id="rId2"/>
              </a:rPr>
              <a:t>ru</a:t>
            </a:r>
            <a:r>
              <a:rPr sz="3600" b="1" spc="-5" dirty="0">
                <a:latin typeface="Arial"/>
                <a:cs typeface="Arial"/>
                <a:hlinkClick r:id="rId2"/>
              </a:rPr>
              <a:t>p</a:t>
            </a:r>
            <a:r>
              <a:rPr sz="3600" b="1" spc="0" dirty="0">
                <a:latin typeface="Arial"/>
                <a:cs typeface="Arial"/>
                <a:hlinkClick r:id="rId2"/>
              </a:rPr>
              <a:t>t</a:t>
            </a:r>
            <a:r>
              <a:rPr sz="3600" b="1" spc="-5" dirty="0">
                <a:latin typeface="Arial"/>
                <a:cs typeface="Arial"/>
                <a:hlinkClick r:id="rId2"/>
              </a:rPr>
              <a:t> </a:t>
            </a:r>
            <a:r>
              <a:rPr sz="3600" b="1" spc="0" dirty="0">
                <a:latin typeface="Arial"/>
                <a:cs typeface="Arial"/>
                <a:hlinkClick r:id="rId2"/>
              </a:rPr>
              <a:t>Han</a:t>
            </a:r>
            <a:r>
              <a:rPr sz="3600" b="1" spc="-5" dirty="0">
                <a:latin typeface="Arial"/>
                <a:cs typeface="Arial"/>
                <a:hlinkClick r:id="rId2"/>
              </a:rPr>
              <a:t>dlin</a:t>
            </a:r>
            <a:r>
              <a:rPr sz="3600" b="1" spc="0" dirty="0">
                <a:latin typeface="Arial"/>
                <a:cs typeface="Arial"/>
                <a:hlinkClick r:id="rId2"/>
              </a:rPr>
              <a:t>g</a:t>
            </a:r>
            <a:endParaRPr sz="3600" dirty="0">
              <a:latin typeface="Arial"/>
              <a:cs typeface="Arial"/>
            </a:endParaRPr>
          </a:p>
        </p:txBody>
      </p:sp>
      <p:sp>
        <p:nvSpPr>
          <p:cNvPr id="3" name="object 3"/>
          <p:cNvSpPr txBox="1"/>
          <p:nvPr/>
        </p:nvSpPr>
        <p:spPr>
          <a:xfrm>
            <a:off x="1208027" y="1168146"/>
            <a:ext cx="156844" cy="695960"/>
          </a:xfrm>
          <a:prstGeom prst="rect">
            <a:avLst/>
          </a:prstGeom>
        </p:spPr>
        <p:txBody>
          <a:bodyPr vert="horz" wrap="square" lIns="0" tIns="0" rIns="0" bIns="0" rtlCol="0">
            <a:noAutofit/>
          </a:bodyPr>
          <a:lstStyle/>
          <a:p>
            <a:pPr marL="12700">
              <a:lnSpc>
                <a:spcPct val="100000"/>
              </a:lnSpc>
            </a:pPr>
            <a:r>
              <a:rPr sz="2250" dirty="0">
                <a:solidFill>
                  <a:srgbClr val="118CAA"/>
                </a:solidFill>
                <a:latin typeface="Arial"/>
                <a:cs typeface="Arial"/>
              </a:rPr>
              <a:t></a:t>
            </a:r>
            <a:endParaRPr sz="2250">
              <a:latin typeface="Arial"/>
              <a:cs typeface="Arial"/>
            </a:endParaRPr>
          </a:p>
          <a:p>
            <a:pPr marL="12700">
              <a:lnSpc>
                <a:spcPct val="100000"/>
              </a:lnSpc>
            </a:pPr>
            <a:r>
              <a:rPr sz="2250" dirty="0">
                <a:solidFill>
                  <a:srgbClr val="118CAA"/>
                </a:solidFill>
                <a:latin typeface="Arial"/>
                <a:cs typeface="Arial"/>
              </a:rPr>
              <a:t></a:t>
            </a:r>
            <a:endParaRPr sz="2250">
              <a:latin typeface="Arial"/>
              <a:cs typeface="Arial"/>
            </a:endParaRPr>
          </a:p>
        </p:txBody>
      </p:sp>
      <p:sp>
        <p:nvSpPr>
          <p:cNvPr id="4" name="object 4"/>
          <p:cNvSpPr txBox="1"/>
          <p:nvPr/>
        </p:nvSpPr>
        <p:spPr>
          <a:xfrm>
            <a:off x="1473201" y="1138429"/>
            <a:ext cx="4988560" cy="696595"/>
          </a:xfrm>
          <a:prstGeom prst="rect">
            <a:avLst/>
          </a:prstGeom>
        </p:spPr>
        <p:txBody>
          <a:bodyPr vert="horz" wrap="square" lIns="0" tIns="0" rIns="0" bIns="0" rtlCol="0">
            <a:noAutofit/>
          </a:bodyPr>
          <a:lstStyle/>
          <a:p>
            <a:pPr marL="12700" marR="12700">
              <a:lnSpc>
                <a:spcPct val="125000"/>
              </a:lnSpc>
            </a:pPr>
            <a:r>
              <a:rPr sz="1800" dirty="0">
                <a:latin typeface="Arial"/>
                <a:cs typeface="Arial"/>
              </a:rPr>
              <a:t>O</a:t>
            </a:r>
            <a:r>
              <a:rPr sz="1800" spc="-5" dirty="0">
                <a:latin typeface="Arial"/>
                <a:cs typeface="Arial"/>
              </a:rPr>
              <a:t>n</a:t>
            </a:r>
            <a:r>
              <a:rPr sz="1800" spc="0" dirty="0">
                <a:latin typeface="Arial"/>
                <a:cs typeface="Arial"/>
              </a:rPr>
              <a:t>e</a:t>
            </a:r>
            <a:r>
              <a:rPr sz="1800" spc="-15" dirty="0">
                <a:latin typeface="Arial"/>
                <a:cs typeface="Arial"/>
              </a:rPr>
              <a:t> </a:t>
            </a:r>
            <a:r>
              <a:rPr sz="1800" spc="-5" dirty="0">
                <a:latin typeface="Arial"/>
                <a:cs typeface="Arial"/>
              </a:rPr>
              <a:t>Non</a:t>
            </a:r>
            <a:r>
              <a:rPr sz="1800" spc="0" dirty="0">
                <a:latin typeface="Arial"/>
                <a:cs typeface="Arial"/>
              </a:rPr>
              <a:t>-M</a:t>
            </a:r>
            <a:r>
              <a:rPr sz="1800" spc="-5" dirty="0">
                <a:latin typeface="Arial"/>
                <a:cs typeface="Arial"/>
              </a:rPr>
              <a:t>a</a:t>
            </a:r>
            <a:r>
              <a:rPr sz="1800" spc="0" dirty="0">
                <a:latin typeface="Arial"/>
                <a:cs typeface="Arial"/>
              </a:rPr>
              <a:t>sk</a:t>
            </a:r>
            <a:r>
              <a:rPr sz="1800" spc="-5" dirty="0">
                <a:latin typeface="Arial"/>
                <a:cs typeface="Arial"/>
              </a:rPr>
              <a:t>abl</a:t>
            </a:r>
            <a:r>
              <a:rPr sz="1800" spc="0" dirty="0">
                <a:latin typeface="Arial"/>
                <a:cs typeface="Arial"/>
              </a:rPr>
              <a:t>e</a:t>
            </a:r>
            <a:r>
              <a:rPr sz="1800" spc="20" dirty="0">
                <a:latin typeface="Arial"/>
                <a:cs typeface="Arial"/>
              </a:rPr>
              <a:t> </a:t>
            </a:r>
            <a:r>
              <a:rPr sz="1800" spc="0" dirty="0">
                <a:latin typeface="Arial"/>
                <a:cs typeface="Arial"/>
              </a:rPr>
              <a:t>I</a:t>
            </a:r>
            <a:r>
              <a:rPr sz="1800" spc="-5" dirty="0">
                <a:latin typeface="Arial"/>
                <a:cs typeface="Arial"/>
              </a:rPr>
              <a:t>n</a:t>
            </a:r>
            <a:r>
              <a:rPr sz="1800" spc="0" dirty="0">
                <a:latin typeface="Arial"/>
                <a:cs typeface="Arial"/>
              </a:rPr>
              <a:t>t</a:t>
            </a:r>
            <a:r>
              <a:rPr sz="1800" spc="-5" dirty="0">
                <a:latin typeface="Arial"/>
                <a:cs typeface="Arial"/>
              </a:rPr>
              <a:t>e</a:t>
            </a:r>
            <a:r>
              <a:rPr sz="1800" spc="0" dirty="0">
                <a:latin typeface="Arial"/>
                <a:cs typeface="Arial"/>
              </a:rPr>
              <a:t>rr</a:t>
            </a:r>
            <a:r>
              <a:rPr sz="1800" spc="-5" dirty="0">
                <a:latin typeface="Arial"/>
                <a:cs typeface="Arial"/>
              </a:rPr>
              <a:t>up</a:t>
            </a:r>
            <a:r>
              <a:rPr sz="1800" spc="0" dirty="0">
                <a:latin typeface="Arial"/>
                <a:cs typeface="Arial"/>
              </a:rPr>
              <a:t>t</a:t>
            </a:r>
            <a:r>
              <a:rPr sz="1800" spc="5" dirty="0">
                <a:latin typeface="Arial"/>
                <a:cs typeface="Arial"/>
              </a:rPr>
              <a:t> </a:t>
            </a:r>
            <a:r>
              <a:rPr sz="1800" spc="0" dirty="0">
                <a:latin typeface="Arial"/>
                <a:cs typeface="Arial"/>
              </a:rPr>
              <a:t>(I</a:t>
            </a:r>
            <a:r>
              <a:rPr sz="1800" spc="-5" dirty="0">
                <a:latin typeface="Arial"/>
                <a:cs typeface="Arial"/>
              </a:rPr>
              <a:t>N</a:t>
            </a:r>
            <a:r>
              <a:rPr sz="1800" spc="15" dirty="0">
                <a:latin typeface="Arial"/>
                <a:cs typeface="Arial"/>
              </a:rPr>
              <a:t>T</a:t>
            </a:r>
            <a:r>
              <a:rPr sz="1800" spc="-5" dirty="0">
                <a:latin typeface="Arial"/>
                <a:cs typeface="Arial"/>
              </a:rPr>
              <a:t>N</a:t>
            </a:r>
            <a:r>
              <a:rPr sz="1800" spc="0" dirty="0">
                <a:latin typeface="Arial"/>
                <a:cs typeface="Arial"/>
              </a:rPr>
              <a:t>MI)</a:t>
            </a:r>
            <a:r>
              <a:rPr sz="1800" spc="-10" dirty="0">
                <a:latin typeface="Arial"/>
                <a:cs typeface="Arial"/>
              </a:rPr>
              <a:t> </a:t>
            </a:r>
            <a:r>
              <a:rPr sz="1800" spc="0" dirty="0">
                <a:latin typeface="Arial"/>
                <a:cs typeface="Arial"/>
              </a:rPr>
              <a:t>s</a:t>
            </a:r>
            <a:r>
              <a:rPr sz="1800" spc="-5" dirty="0">
                <a:latin typeface="Arial"/>
                <a:cs typeface="Arial"/>
              </a:rPr>
              <a:t>uppo</a:t>
            </a:r>
            <a:r>
              <a:rPr sz="1800" spc="0" dirty="0">
                <a:latin typeface="Arial"/>
                <a:cs typeface="Arial"/>
              </a:rPr>
              <a:t>rt</a:t>
            </a:r>
            <a:r>
              <a:rPr sz="1800" spc="-5" dirty="0">
                <a:latin typeface="Arial"/>
                <a:cs typeface="Arial"/>
              </a:rPr>
              <a:t>e</a:t>
            </a:r>
            <a:r>
              <a:rPr sz="1800" spc="0" dirty="0">
                <a:latin typeface="Arial"/>
                <a:cs typeface="Arial"/>
              </a:rPr>
              <a:t>d </a:t>
            </a:r>
            <a:r>
              <a:rPr sz="1800" spc="-5" dirty="0">
                <a:latin typeface="Arial"/>
                <a:cs typeface="Arial"/>
              </a:rPr>
              <a:t>1</a:t>
            </a:r>
            <a:r>
              <a:rPr sz="1800" spc="0" dirty="0">
                <a:latin typeface="Arial"/>
                <a:cs typeface="Arial"/>
              </a:rPr>
              <a:t>-</a:t>
            </a:r>
            <a:r>
              <a:rPr sz="1800" spc="-5" dirty="0">
                <a:latin typeface="Arial"/>
                <a:cs typeface="Arial"/>
              </a:rPr>
              <a:t>24</a:t>
            </a:r>
            <a:r>
              <a:rPr sz="1800" spc="0" dirty="0">
                <a:latin typeface="Arial"/>
                <a:cs typeface="Arial"/>
              </a:rPr>
              <a:t>0</a:t>
            </a:r>
            <a:r>
              <a:rPr sz="1800" spc="-5" dirty="0">
                <a:latin typeface="Arial"/>
                <a:cs typeface="Arial"/>
              </a:rPr>
              <a:t> p</a:t>
            </a:r>
            <a:r>
              <a:rPr sz="1800" spc="0" dirty="0">
                <a:latin typeface="Arial"/>
                <a:cs typeface="Arial"/>
              </a:rPr>
              <a:t>r</a:t>
            </a:r>
            <a:r>
              <a:rPr sz="1800" spc="-5" dirty="0">
                <a:latin typeface="Arial"/>
                <a:cs typeface="Arial"/>
              </a:rPr>
              <a:t>io</a:t>
            </a:r>
            <a:r>
              <a:rPr sz="1800" spc="0" dirty="0">
                <a:latin typeface="Arial"/>
                <a:cs typeface="Arial"/>
              </a:rPr>
              <a:t>r</a:t>
            </a:r>
            <a:r>
              <a:rPr sz="1800" spc="-5" dirty="0">
                <a:latin typeface="Arial"/>
                <a:cs typeface="Arial"/>
              </a:rPr>
              <a:t>i</a:t>
            </a:r>
            <a:r>
              <a:rPr sz="1800" spc="0" dirty="0">
                <a:latin typeface="Arial"/>
                <a:cs typeface="Arial"/>
              </a:rPr>
              <a:t>t</a:t>
            </a:r>
            <a:r>
              <a:rPr sz="1800" spc="-5" dirty="0">
                <a:latin typeface="Arial"/>
                <a:cs typeface="Arial"/>
              </a:rPr>
              <a:t>i</a:t>
            </a:r>
            <a:r>
              <a:rPr sz="1800" spc="0" dirty="0">
                <a:latin typeface="Arial"/>
                <a:cs typeface="Arial"/>
              </a:rPr>
              <a:t>z</a:t>
            </a:r>
            <a:r>
              <a:rPr sz="1800" spc="-5" dirty="0">
                <a:latin typeface="Arial"/>
                <a:cs typeface="Arial"/>
              </a:rPr>
              <a:t>abl</a:t>
            </a:r>
            <a:r>
              <a:rPr sz="1800" spc="0" dirty="0">
                <a:latin typeface="Arial"/>
                <a:cs typeface="Arial"/>
              </a:rPr>
              <a:t>e</a:t>
            </a:r>
            <a:r>
              <a:rPr sz="1800" spc="20" dirty="0">
                <a:latin typeface="Arial"/>
                <a:cs typeface="Arial"/>
              </a:rPr>
              <a:t> </a:t>
            </a:r>
            <a:r>
              <a:rPr sz="1800" spc="-5" dirty="0">
                <a:latin typeface="Arial"/>
                <a:cs typeface="Arial"/>
              </a:rPr>
              <a:t>in</a:t>
            </a:r>
            <a:r>
              <a:rPr sz="1800" spc="0" dirty="0">
                <a:latin typeface="Arial"/>
                <a:cs typeface="Arial"/>
              </a:rPr>
              <a:t>t</a:t>
            </a:r>
            <a:r>
              <a:rPr sz="1800" spc="-5" dirty="0">
                <a:latin typeface="Arial"/>
                <a:cs typeface="Arial"/>
              </a:rPr>
              <a:t>e</a:t>
            </a:r>
            <a:r>
              <a:rPr sz="1800" spc="0" dirty="0">
                <a:latin typeface="Arial"/>
                <a:cs typeface="Arial"/>
              </a:rPr>
              <a:t>rr</a:t>
            </a:r>
            <a:r>
              <a:rPr sz="1800" spc="-5" dirty="0">
                <a:latin typeface="Arial"/>
                <a:cs typeface="Arial"/>
              </a:rPr>
              <a:t>up</a:t>
            </a:r>
            <a:r>
              <a:rPr sz="1800" spc="0" dirty="0">
                <a:latin typeface="Arial"/>
                <a:cs typeface="Arial"/>
              </a:rPr>
              <a:t>ts</a:t>
            </a:r>
            <a:r>
              <a:rPr sz="1800" spc="15" dirty="0">
                <a:latin typeface="Arial"/>
                <a:cs typeface="Arial"/>
              </a:rPr>
              <a:t> </a:t>
            </a:r>
            <a:r>
              <a:rPr sz="1800" spc="0" dirty="0">
                <a:latin typeface="Arial"/>
                <a:cs typeface="Arial"/>
              </a:rPr>
              <a:t>s</a:t>
            </a:r>
            <a:r>
              <a:rPr sz="1800" spc="-5" dirty="0">
                <a:latin typeface="Arial"/>
                <a:cs typeface="Arial"/>
              </a:rPr>
              <a:t>uppo</a:t>
            </a:r>
            <a:r>
              <a:rPr sz="1800" spc="0" dirty="0">
                <a:latin typeface="Arial"/>
                <a:cs typeface="Arial"/>
              </a:rPr>
              <a:t>rt</a:t>
            </a:r>
            <a:r>
              <a:rPr sz="1800" spc="-5" dirty="0">
                <a:latin typeface="Arial"/>
                <a:cs typeface="Arial"/>
              </a:rPr>
              <a:t>e</a:t>
            </a:r>
            <a:r>
              <a:rPr sz="1800" spc="0" dirty="0">
                <a:latin typeface="Arial"/>
                <a:cs typeface="Arial"/>
              </a:rPr>
              <a:t>d</a:t>
            </a:r>
            <a:endParaRPr sz="1800">
              <a:latin typeface="Arial"/>
              <a:cs typeface="Arial"/>
            </a:endParaRPr>
          </a:p>
        </p:txBody>
      </p:sp>
      <p:sp>
        <p:nvSpPr>
          <p:cNvPr id="5" name="object 5"/>
          <p:cNvSpPr txBox="1"/>
          <p:nvPr/>
        </p:nvSpPr>
        <p:spPr>
          <a:xfrm>
            <a:off x="1653034" y="1853946"/>
            <a:ext cx="156844" cy="695960"/>
          </a:xfrm>
          <a:prstGeom prst="rect">
            <a:avLst/>
          </a:prstGeom>
        </p:spPr>
        <p:txBody>
          <a:bodyPr vert="horz" wrap="square" lIns="0" tIns="0" rIns="0" bIns="0" rtlCol="0">
            <a:noAutofit/>
          </a:bodyPr>
          <a:lstStyle/>
          <a:p>
            <a:pPr marL="12700">
              <a:lnSpc>
                <a:spcPct val="100000"/>
              </a:lnSpc>
            </a:pPr>
            <a:r>
              <a:rPr sz="2250" dirty="0">
                <a:solidFill>
                  <a:srgbClr val="118CAA"/>
                </a:solidFill>
                <a:latin typeface="Arial"/>
                <a:cs typeface="Arial"/>
              </a:rPr>
              <a:t></a:t>
            </a:r>
            <a:endParaRPr sz="2250">
              <a:latin typeface="Arial"/>
              <a:cs typeface="Arial"/>
            </a:endParaRPr>
          </a:p>
          <a:p>
            <a:pPr marL="12700">
              <a:lnSpc>
                <a:spcPct val="100000"/>
              </a:lnSpc>
            </a:pPr>
            <a:r>
              <a:rPr sz="2250" dirty="0">
                <a:solidFill>
                  <a:srgbClr val="118CAA"/>
                </a:solidFill>
                <a:latin typeface="Arial"/>
                <a:cs typeface="Arial"/>
              </a:rPr>
              <a:t></a:t>
            </a:r>
            <a:endParaRPr sz="2250">
              <a:latin typeface="Arial"/>
              <a:cs typeface="Arial"/>
            </a:endParaRPr>
          </a:p>
        </p:txBody>
      </p:sp>
      <p:sp>
        <p:nvSpPr>
          <p:cNvPr id="6" name="object 6"/>
          <p:cNvSpPr txBox="1"/>
          <p:nvPr/>
        </p:nvSpPr>
        <p:spPr>
          <a:xfrm>
            <a:off x="1930401" y="1892809"/>
            <a:ext cx="6232525" cy="628015"/>
          </a:xfrm>
          <a:prstGeom prst="rect">
            <a:avLst/>
          </a:prstGeom>
        </p:spPr>
        <p:txBody>
          <a:bodyPr vert="horz" wrap="square" lIns="0" tIns="0" rIns="0" bIns="0" rtlCol="0">
            <a:noAutofit/>
          </a:bodyPr>
          <a:lstStyle/>
          <a:p>
            <a:pPr marL="12700">
              <a:lnSpc>
                <a:spcPct val="100000"/>
              </a:lnSpc>
            </a:pPr>
            <a:r>
              <a:rPr sz="1800" dirty="0">
                <a:latin typeface="Arial"/>
                <a:cs typeface="Arial"/>
              </a:rPr>
              <a:t>I</a:t>
            </a:r>
            <a:r>
              <a:rPr sz="1800" spc="-5" dirty="0">
                <a:latin typeface="Arial"/>
                <a:cs typeface="Arial"/>
              </a:rPr>
              <a:t>n</a:t>
            </a:r>
            <a:r>
              <a:rPr sz="1800" spc="0" dirty="0">
                <a:latin typeface="Arial"/>
                <a:cs typeface="Arial"/>
              </a:rPr>
              <a:t>t</a:t>
            </a:r>
            <a:r>
              <a:rPr sz="1800" spc="-5" dirty="0">
                <a:latin typeface="Arial"/>
                <a:cs typeface="Arial"/>
              </a:rPr>
              <a:t>e</a:t>
            </a:r>
            <a:r>
              <a:rPr sz="1800" spc="0" dirty="0">
                <a:latin typeface="Arial"/>
                <a:cs typeface="Arial"/>
              </a:rPr>
              <a:t>rr</a:t>
            </a:r>
            <a:r>
              <a:rPr sz="1800" spc="-5" dirty="0">
                <a:latin typeface="Arial"/>
                <a:cs typeface="Arial"/>
              </a:rPr>
              <a:t>up</a:t>
            </a:r>
            <a:r>
              <a:rPr sz="1800" spc="0" dirty="0">
                <a:latin typeface="Arial"/>
                <a:cs typeface="Arial"/>
              </a:rPr>
              <a:t>ts</a:t>
            </a:r>
            <a:r>
              <a:rPr sz="1800" spc="-10" dirty="0">
                <a:latin typeface="Arial"/>
                <a:cs typeface="Arial"/>
              </a:rPr>
              <a:t> </a:t>
            </a:r>
            <a:r>
              <a:rPr sz="1800" spc="0" dirty="0">
                <a:latin typeface="Arial"/>
                <a:cs typeface="Arial"/>
              </a:rPr>
              <a:t>c</a:t>
            </a:r>
            <a:r>
              <a:rPr sz="1800" spc="-5" dirty="0">
                <a:latin typeface="Arial"/>
                <a:cs typeface="Arial"/>
              </a:rPr>
              <a:t>a</a:t>
            </a:r>
            <a:r>
              <a:rPr sz="1800" spc="0" dirty="0">
                <a:latin typeface="Arial"/>
                <a:cs typeface="Arial"/>
              </a:rPr>
              <a:t>n</a:t>
            </a:r>
            <a:r>
              <a:rPr sz="1800" spc="-5" dirty="0">
                <a:latin typeface="Arial"/>
                <a:cs typeface="Arial"/>
              </a:rPr>
              <a:t> b</a:t>
            </a:r>
            <a:r>
              <a:rPr sz="1800" spc="0" dirty="0">
                <a:latin typeface="Arial"/>
                <a:cs typeface="Arial"/>
              </a:rPr>
              <a:t>e</a:t>
            </a:r>
            <a:r>
              <a:rPr sz="1800" spc="10" dirty="0">
                <a:latin typeface="Arial"/>
                <a:cs typeface="Arial"/>
              </a:rPr>
              <a:t> </a:t>
            </a:r>
            <a:r>
              <a:rPr sz="1800" spc="0" dirty="0">
                <a:latin typeface="Arial"/>
                <a:cs typeface="Arial"/>
              </a:rPr>
              <a:t>m</a:t>
            </a:r>
            <a:r>
              <a:rPr sz="1800" spc="-5" dirty="0">
                <a:latin typeface="Arial"/>
                <a:cs typeface="Arial"/>
              </a:rPr>
              <a:t>a</a:t>
            </a:r>
            <a:r>
              <a:rPr sz="1800" spc="0" dirty="0">
                <a:latin typeface="Arial"/>
                <a:cs typeface="Arial"/>
              </a:rPr>
              <a:t>sk</a:t>
            </a:r>
            <a:r>
              <a:rPr sz="1800" spc="-5" dirty="0">
                <a:latin typeface="Arial"/>
                <a:cs typeface="Arial"/>
              </a:rPr>
              <a:t>e</a:t>
            </a:r>
            <a:r>
              <a:rPr sz="1800" spc="0" dirty="0">
                <a:latin typeface="Arial"/>
                <a:cs typeface="Arial"/>
              </a:rPr>
              <a:t>d</a:t>
            </a:r>
            <a:endParaRPr sz="1800">
              <a:latin typeface="Arial"/>
              <a:cs typeface="Arial"/>
            </a:endParaRPr>
          </a:p>
          <a:p>
            <a:pPr>
              <a:lnSpc>
                <a:spcPts val="500"/>
              </a:lnSpc>
              <a:spcBef>
                <a:spcPts val="39"/>
              </a:spcBef>
            </a:pPr>
            <a:endParaRPr sz="500"/>
          </a:p>
          <a:p>
            <a:pPr marL="12700">
              <a:lnSpc>
                <a:spcPct val="100000"/>
              </a:lnSpc>
            </a:pPr>
            <a:r>
              <a:rPr sz="1800" dirty="0">
                <a:latin typeface="Arial"/>
                <a:cs typeface="Arial"/>
              </a:rPr>
              <a:t>Im</a:t>
            </a:r>
            <a:r>
              <a:rPr sz="1800" spc="-5" dirty="0">
                <a:latin typeface="Arial"/>
                <a:cs typeface="Arial"/>
              </a:rPr>
              <a:t>ple</a:t>
            </a:r>
            <a:r>
              <a:rPr sz="1800" spc="0" dirty="0">
                <a:latin typeface="Arial"/>
                <a:cs typeface="Arial"/>
              </a:rPr>
              <a:t>m</a:t>
            </a:r>
            <a:r>
              <a:rPr sz="1800" spc="-5" dirty="0">
                <a:latin typeface="Arial"/>
                <a:cs typeface="Arial"/>
              </a:rPr>
              <a:t>en</a:t>
            </a:r>
            <a:r>
              <a:rPr sz="1800" spc="0" dirty="0">
                <a:latin typeface="Arial"/>
                <a:cs typeface="Arial"/>
              </a:rPr>
              <a:t>t</a:t>
            </a:r>
            <a:r>
              <a:rPr sz="1800" spc="-5" dirty="0">
                <a:latin typeface="Arial"/>
                <a:cs typeface="Arial"/>
              </a:rPr>
              <a:t>a</a:t>
            </a:r>
            <a:r>
              <a:rPr sz="1800" spc="0" dirty="0">
                <a:latin typeface="Arial"/>
                <a:cs typeface="Arial"/>
              </a:rPr>
              <a:t>t</a:t>
            </a:r>
            <a:r>
              <a:rPr sz="1800" spc="-5" dirty="0">
                <a:latin typeface="Arial"/>
                <a:cs typeface="Arial"/>
              </a:rPr>
              <a:t>io</a:t>
            </a:r>
            <a:r>
              <a:rPr sz="1800" spc="0" dirty="0">
                <a:latin typeface="Arial"/>
                <a:cs typeface="Arial"/>
              </a:rPr>
              <a:t>n</a:t>
            </a:r>
            <a:r>
              <a:rPr sz="1800" spc="10" dirty="0">
                <a:latin typeface="Arial"/>
                <a:cs typeface="Arial"/>
              </a:rPr>
              <a:t> </a:t>
            </a:r>
            <a:r>
              <a:rPr sz="1800" spc="-5" dirty="0">
                <a:latin typeface="Arial"/>
                <a:cs typeface="Arial"/>
              </a:rPr>
              <a:t>op</a:t>
            </a:r>
            <a:r>
              <a:rPr sz="1800" spc="0" dirty="0">
                <a:latin typeface="Arial"/>
                <a:cs typeface="Arial"/>
              </a:rPr>
              <a:t>t</a:t>
            </a:r>
            <a:r>
              <a:rPr sz="1800" spc="-5" dirty="0">
                <a:latin typeface="Arial"/>
                <a:cs typeface="Arial"/>
              </a:rPr>
              <a:t>io</a:t>
            </a:r>
            <a:r>
              <a:rPr sz="1800" spc="0" dirty="0">
                <a:latin typeface="Arial"/>
                <a:cs typeface="Arial"/>
              </a:rPr>
              <a:t>n</a:t>
            </a:r>
            <a:r>
              <a:rPr sz="1800" spc="10" dirty="0">
                <a:latin typeface="Arial"/>
                <a:cs typeface="Arial"/>
              </a:rPr>
              <a:t> </a:t>
            </a:r>
            <a:r>
              <a:rPr sz="1800" spc="0" dirty="0">
                <a:latin typeface="Arial"/>
                <a:cs typeface="Arial"/>
              </a:rPr>
              <a:t>s</a:t>
            </a:r>
            <a:r>
              <a:rPr sz="1800" spc="-5" dirty="0">
                <a:latin typeface="Arial"/>
                <a:cs typeface="Arial"/>
              </a:rPr>
              <a:t>ele</a:t>
            </a:r>
            <a:r>
              <a:rPr sz="1800" spc="0" dirty="0">
                <a:latin typeface="Arial"/>
                <a:cs typeface="Arial"/>
              </a:rPr>
              <a:t>cts </a:t>
            </a:r>
            <a:r>
              <a:rPr sz="1800" spc="-5" dirty="0">
                <a:latin typeface="Arial"/>
                <a:cs typeface="Arial"/>
              </a:rPr>
              <a:t>nu</a:t>
            </a:r>
            <a:r>
              <a:rPr sz="1800" spc="0" dirty="0">
                <a:latin typeface="Arial"/>
                <a:cs typeface="Arial"/>
              </a:rPr>
              <a:t>m</a:t>
            </a:r>
            <a:r>
              <a:rPr sz="1800" spc="-5" dirty="0">
                <a:latin typeface="Arial"/>
                <a:cs typeface="Arial"/>
              </a:rPr>
              <a:t>be</a:t>
            </a:r>
            <a:r>
              <a:rPr sz="1800" spc="0" dirty="0">
                <a:latin typeface="Arial"/>
                <a:cs typeface="Arial"/>
              </a:rPr>
              <a:t>r</a:t>
            </a:r>
            <a:r>
              <a:rPr sz="1800" spc="15" dirty="0">
                <a:latin typeface="Arial"/>
                <a:cs typeface="Arial"/>
              </a:rPr>
              <a:t> </a:t>
            </a:r>
            <a:r>
              <a:rPr sz="1800" spc="-5" dirty="0">
                <a:latin typeface="Arial"/>
                <a:cs typeface="Arial"/>
              </a:rPr>
              <a:t>o</a:t>
            </a:r>
            <a:r>
              <a:rPr sz="1800" spc="0" dirty="0">
                <a:latin typeface="Arial"/>
                <a:cs typeface="Arial"/>
              </a:rPr>
              <a:t>f</a:t>
            </a:r>
            <a:r>
              <a:rPr sz="1800" spc="5" dirty="0">
                <a:latin typeface="Arial"/>
                <a:cs typeface="Arial"/>
              </a:rPr>
              <a:t> </a:t>
            </a:r>
            <a:r>
              <a:rPr sz="1800" spc="-5" dirty="0">
                <a:latin typeface="Arial"/>
                <a:cs typeface="Arial"/>
              </a:rPr>
              <a:t>in</a:t>
            </a:r>
            <a:r>
              <a:rPr sz="1800" spc="0" dirty="0">
                <a:latin typeface="Arial"/>
                <a:cs typeface="Arial"/>
              </a:rPr>
              <a:t>t</a:t>
            </a:r>
            <a:r>
              <a:rPr sz="1800" spc="-5" dirty="0">
                <a:latin typeface="Arial"/>
                <a:cs typeface="Arial"/>
              </a:rPr>
              <a:t>e</a:t>
            </a:r>
            <a:r>
              <a:rPr sz="1800" spc="0" dirty="0">
                <a:latin typeface="Arial"/>
                <a:cs typeface="Arial"/>
              </a:rPr>
              <a:t>rr</a:t>
            </a:r>
            <a:r>
              <a:rPr sz="1800" spc="-5" dirty="0">
                <a:latin typeface="Arial"/>
                <a:cs typeface="Arial"/>
              </a:rPr>
              <a:t>up</a:t>
            </a:r>
            <a:r>
              <a:rPr sz="1800" spc="0" dirty="0">
                <a:latin typeface="Arial"/>
                <a:cs typeface="Arial"/>
              </a:rPr>
              <a:t>ts s</a:t>
            </a:r>
            <a:r>
              <a:rPr sz="1800" spc="-5" dirty="0">
                <a:latin typeface="Arial"/>
                <a:cs typeface="Arial"/>
              </a:rPr>
              <a:t>uppo</a:t>
            </a:r>
            <a:r>
              <a:rPr sz="1800" spc="0" dirty="0">
                <a:latin typeface="Arial"/>
                <a:cs typeface="Arial"/>
              </a:rPr>
              <a:t>rt</a:t>
            </a:r>
            <a:r>
              <a:rPr sz="1800" spc="-5" dirty="0">
                <a:latin typeface="Arial"/>
                <a:cs typeface="Arial"/>
              </a:rPr>
              <a:t>e</a:t>
            </a:r>
            <a:r>
              <a:rPr sz="1800" spc="0" dirty="0">
                <a:latin typeface="Arial"/>
                <a:cs typeface="Arial"/>
              </a:rPr>
              <a:t>d</a:t>
            </a:r>
            <a:endParaRPr sz="1800">
              <a:latin typeface="Arial"/>
              <a:cs typeface="Arial"/>
            </a:endParaRPr>
          </a:p>
        </p:txBody>
      </p:sp>
      <p:sp>
        <p:nvSpPr>
          <p:cNvPr id="7" name="object 7"/>
          <p:cNvSpPr txBox="1"/>
          <p:nvPr/>
        </p:nvSpPr>
        <p:spPr>
          <a:xfrm>
            <a:off x="1208027" y="2539747"/>
            <a:ext cx="156844" cy="695960"/>
          </a:xfrm>
          <a:prstGeom prst="rect">
            <a:avLst/>
          </a:prstGeom>
        </p:spPr>
        <p:txBody>
          <a:bodyPr vert="horz" wrap="square" lIns="0" tIns="0" rIns="0" bIns="0" rtlCol="0">
            <a:noAutofit/>
          </a:bodyPr>
          <a:lstStyle/>
          <a:p>
            <a:pPr marL="12700">
              <a:lnSpc>
                <a:spcPct val="100000"/>
              </a:lnSpc>
            </a:pPr>
            <a:r>
              <a:rPr sz="2250" dirty="0">
                <a:solidFill>
                  <a:srgbClr val="118CAA"/>
                </a:solidFill>
                <a:latin typeface="Arial"/>
                <a:cs typeface="Arial"/>
              </a:rPr>
              <a:t></a:t>
            </a:r>
            <a:endParaRPr sz="2250">
              <a:latin typeface="Arial"/>
              <a:cs typeface="Arial"/>
            </a:endParaRPr>
          </a:p>
          <a:p>
            <a:pPr marL="12700">
              <a:lnSpc>
                <a:spcPct val="100000"/>
              </a:lnSpc>
            </a:pPr>
            <a:r>
              <a:rPr sz="2250" dirty="0">
                <a:solidFill>
                  <a:srgbClr val="118CAA"/>
                </a:solidFill>
                <a:latin typeface="Arial"/>
                <a:cs typeface="Arial"/>
              </a:rPr>
              <a:t></a:t>
            </a:r>
            <a:endParaRPr sz="2250">
              <a:latin typeface="Arial"/>
              <a:cs typeface="Arial"/>
            </a:endParaRPr>
          </a:p>
        </p:txBody>
      </p:sp>
      <p:sp>
        <p:nvSpPr>
          <p:cNvPr id="8" name="object 8"/>
          <p:cNvSpPr txBox="1"/>
          <p:nvPr/>
        </p:nvSpPr>
        <p:spPr>
          <a:xfrm>
            <a:off x="1473203" y="2510030"/>
            <a:ext cx="8253094" cy="696595"/>
          </a:xfrm>
          <a:prstGeom prst="rect">
            <a:avLst/>
          </a:prstGeom>
        </p:spPr>
        <p:txBody>
          <a:bodyPr vert="horz" wrap="square" lIns="0" tIns="0" rIns="0" bIns="0" rtlCol="0">
            <a:noAutofit/>
          </a:bodyPr>
          <a:lstStyle/>
          <a:p>
            <a:pPr marL="12700" marR="12700">
              <a:lnSpc>
                <a:spcPct val="125000"/>
              </a:lnSpc>
            </a:pPr>
            <a:r>
              <a:rPr sz="1800" spc="-5" dirty="0">
                <a:latin typeface="Arial"/>
                <a:cs typeface="Arial"/>
              </a:rPr>
              <a:t>Ne</a:t>
            </a:r>
            <a:r>
              <a:rPr sz="1800" spc="0" dirty="0">
                <a:latin typeface="Arial"/>
                <a:cs typeface="Arial"/>
              </a:rPr>
              <a:t>st</a:t>
            </a:r>
            <a:r>
              <a:rPr sz="1800" spc="-5" dirty="0">
                <a:latin typeface="Arial"/>
                <a:cs typeface="Arial"/>
              </a:rPr>
              <a:t>e</a:t>
            </a:r>
            <a:r>
              <a:rPr sz="1800" spc="0" dirty="0">
                <a:latin typeface="Arial"/>
                <a:cs typeface="Arial"/>
              </a:rPr>
              <a:t>d</a:t>
            </a:r>
            <a:r>
              <a:rPr sz="1800" spc="-5" dirty="0">
                <a:latin typeface="Arial"/>
                <a:cs typeface="Arial"/>
              </a:rPr>
              <a:t> </a:t>
            </a:r>
            <a:r>
              <a:rPr sz="1800" spc="0" dirty="0">
                <a:latin typeface="Arial"/>
                <a:cs typeface="Arial"/>
              </a:rPr>
              <a:t>V</a:t>
            </a:r>
            <a:r>
              <a:rPr sz="1800" spc="-10" dirty="0">
                <a:latin typeface="Arial"/>
                <a:cs typeface="Arial"/>
              </a:rPr>
              <a:t>e</a:t>
            </a:r>
            <a:r>
              <a:rPr sz="1800" spc="0" dirty="0">
                <a:latin typeface="Arial"/>
                <a:cs typeface="Arial"/>
              </a:rPr>
              <a:t>ct</a:t>
            </a:r>
            <a:r>
              <a:rPr sz="1800" spc="-5" dirty="0">
                <a:latin typeface="Arial"/>
                <a:cs typeface="Arial"/>
              </a:rPr>
              <a:t>o</a:t>
            </a:r>
            <a:r>
              <a:rPr sz="1800" spc="0" dirty="0">
                <a:latin typeface="Arial"/>
                <a:cs typeface="Arial"/>
              </a:rPr>
              <a:t>r</a:t>
            </a:r>
            <a:r>
              <a:rPr sz="1800" spc="-5" dirty="0">
                <a:latin typeface="Arial"/>
                <a:cs typeface="Arial"/>
              </a:rPr>
              <a:t>e</a:t>
            </a:r>
            <a:r>
              <a:rPr sz="1800" spc="0" dirty="0">
                <a:latin typeface="Arial"/>
                <a:cs typeface="Arial"/>
              </a:rPr>
              <a:t>d</a:t>
            </a:r>
            <a:r>
              <a:rPr sz="1800" spc="-5" dirty="0">
                <a:latin typeface="Arial"/>
                <a:cs typeface="Arial"/>
              </a:rPr>
              <a:t> </a:t>
            </a:r>
            <a:r>
              <a:rPr sz="1800" spc="0" dirty="0">
                <a:latin typeface="Arial"/>
                <a:cs typeface="Arial"/>
              </a:rPr>
              <a:t>I</a:t>
            </a:r>
            <a:r>
              <a:rPr sz="1800" spc="-5" dirty="0">
                <a:latin typeface="Arial"/>
                <a:cs typeface="Arial"/>
              </a:rPr>
              <a:t>n</a:t>
            </a:r>
            <a:r>
              <a:rPr sz="1800" spc="0" dirty="0">
                <a:latin typeface="Arial"/>
                <a:cs typeface="Arial"/>
              </a:rPr>
              <a:t>t</a:t>
            </a:r>
            <a:r>
              <a:rPr sz="1800" spc="-5" dirty="0">
                <a:latin typeface="Arial"/>
                <a:cs typeface="Arial"/>
              </a:rPr>
              <a:t>e</a:t>
            </a:r>
            <a:r>
              <a:rPr sz="1800" spc="0" dirty="0">
                <a:latin typeface="Arial"/>
                <a:cs typeface="Arial"/>
              </a:rPr>
              <a:t>rr</a:t>
            </a:r>
            <a:r>
              <a:rPr sz="1800" spc="-5" dirty="0">
                <a:latin typeface="Arial"/>
                <a:cs typeface="Arial"/>
              </a:rPr>
              <a:t>up</a:t>
            </a:r>
            <a:r>
              <a:rPr sz="1800" spc="0" dirty="0">
                <a:latin typeface="Arial"/>
                <a:cs typeface="Arial"/>
              </a:rPr>
              <a:t>t</a:t>
            </a:r>
            <a:r>
              <a:rPr sz="1800" spc="5" dirty="0">
                <a:latin typeface="Arial"/>
                <a:cs typeface="Arial"/>
              </a:rPr>
              <a:t> </a:t>
            </a:r>
            <a:r>
              <a:rPr sz="1800" spc="-5" dirty="0">
                <a:latin typeface="Arial"/>
                <a:cs typeface="Arial"/>
              </a:rPr>
              <a:t>Con</a:t>
            </a:r>
            <a:r>
              <a:rPr sz="1800" spc="0" dirty="0">
                <a:latin typeface="Arial"/>
                <a:cs typeface="Arial"/>
              </a:rPr>
              <a:t>tr</a:t>
            </a:r>
            <a:r>
              <a:rPr sz="1800" spc="-5" dirty="0">
                <a:latin typeface="Arial"/>
                <a:cs typeface="Arial"/>
              </a:rPr>
              <a:t>olle</a:t>
            </a:r>
            <a:r>
              <a:rPr sz="1800" spc="0" dirty="0">
                <a:latin typeface="Arial"/>
                <a:cs typeface="Arial"/>
              </a:rPr>
              <a:t>r</a:t>
            </a:r>
            <a:r>
              <a:rPr sz="1800" spc="25" dirty="0">
                <a:latin typeface="Arial"/>
                <a:cs typeface="Arial"/>
              </a:rPr>
              <a:t> </a:t>
            </a:r>
            <a:r>
              <a:rPr sz="1800" spc="0" dirty="0">
                <a:latin typeface="Arial"/>
                <a:cs typeface="Arial"/>
              </a:rPr>
              <a:t>(</a:t>
            </a:r>
            <a:r>
              <a:rPr sz="1800" spc="-5" dirty="0">
                <a:latin typeface="Arial"/>
                <a:cs typeface="Arial"/>
              </a:rPr>
              <a:t>N</a:t>
            </a:r>
            <a:r>
              <a:rPr sz="1800" spc="0" dirty="0">
                <a:latin typeface="Arial"/>
                <a:cs typeface="Arial"/>
              </a:rPr>
              <a:t>VI</a:t>
            </a:r>
            <a:r>
              <a:rPr sz="1800" spc="-5" dirty="0">
                <a:latin typeface="Arial"/>
                <a:cs typeface="Arial"/>
              </a:rPr>
              <a:t>C</a:t>
            </a:r>
            <a:r>
              <a:rPr sz="1800" spc="0" dirty="0">
                <a:latin typeface="Arial"/>
                <a:cs typeface="Arial"/>
              </a:rPr>
              <a:t>) </a:t>
            </a:r>
            <a:r>
              <a:rPr sz="1800" spc="-5" dirty="0">
                <a:latin typeface="Arial"/>
                <a:cs typeface="Arial"/>
              </a:rPr>
              <a:t>i</a:t>
            </a:r>
            <a:r>
              <a:rPr sz="1800" spc="0" dirty="0">
                <a:latin typeface="Arial"/>
                <a:cs typeface="Arial"/>
              </a:rPr>
              <a:t>s t</a:t>
            </a:r>
            <a:r>
              <a:rPr sz="1800" spc="-5" dirty="0">
                <a:latin typeface="Arial"/>
                <a:cs typeface="Arial"/>
              </a:rPr>
              <a:t>igh</a:t>
            </a:r>
            <a:r>
              <a:rPr sz="1800" spc="0" dirty="0">
                <a:latin typeface="Arial"/>
                <a:cs typeface="Arial"/>
              </a:rPr>
              <a:t>t</a:t>
            </a:r>
            <a:r>
              <a:rPr sz="1800" spc="-5" dirty="0">
                <a:latin typeface="Arial"/>
                <a:cs typeface="Arial"/>
              </a:rPr>
              <a:t>l</a:t>
            </a:r>
            <a:r>
              <a:rPr sz="1800" spc="0" dirty="0">
                <a:latin typeface="Arial"/>
                <a:cs typeface="Arial"/>
              </a:rPr>
              <a:t>y c</a:t>
            </a:r>
            <a:r>
              <a:rPr sz="1800" spc="-5" dirty="0">
                <a:latin typeface="Arial"/>
                <a:cs typeface="Arial"/>
              </a:rPr>
              <a:t>ouple</a:t>
            </a:r>
            <a:r>
              <a:rPr sz="1800" spc="0" dirty="0">
                <a:latin typeface="Arial"/>
                <a:cs typeface="Arial"/>
              </a:rPr>
              <a:t>d</a:t>
            </a:r>
            <a:r>
              <a:rPr sz="1800" spc="20" dirty="0">
                <a:latin typeface="Arial"/>
                <a:cs typeface="Arial"/>
              </a:rPr>
              <a:t> </a:t>
            </a:r>
            <a:r>
              <a:rPr sz="1800" spc="-40" dirty="0">
                <a:latin typeface="Arial"/>
                <a:cs typeface="Arial"/>
              </a:rPr>
              <a:t>w</a:t>
            </a:r>
            <a:r>
              <a:rPr sz="1800" spc="-5" dirty="0">
                <a:latin typeface="Arial"/>
                <a:cs typeface="Arial"/>
              </a:rPr>
              <a:t>i</a:t>
            </a:r>
            <a:r>
              <a:rPr sz="1800" spc="0" dirty="0">
                <a:latin typeface="Arial"/>
                <a:cs typeface="Arial"/>
              </a:rPr>
              <a:t>th</a:t>
            </a:r>
            <a:r>
              <a:rPr sz="1800" spc="30" dirty="0">
                <a:latin typeface="Arial"/>
                <a:cs typeface="Arial"/>
              </a:rPr>
              <a:t> </a:t>
            </a:r>
            <a:r>
              <a:rPr sz="1800" spc="-5" dirty="0">
                <a:latin typeface="Arial"/>
                <a:cs typeface="Arial"/>
              </a:rPr>
              <a:t>p</a:t>
            </a:r>
            <a:r>
              <a:rPr sz="1800" spc="0" dirty="0">
                <a:latin typeface="Arial"/>
                <a:cs typeface="Arial"/>
              </a:rPr>
              <a:t>r</a:t>
            </a:r>
            <a:r>
              <a:rPr sz="1800" spc="-5" dirty="0">
                <a:latin typeface="Arial"/>
                <a:cs typeface="Arial"/>
              </a:rPr>
              <a:t>o</a:t>
            </a:r>
            <a:r>
              <a:rPr sz="1800" spc="0" dirty="0">
                <a:latin typeface="Arial"/>
                <a:cs typeface="Arial"/>
              </a:rPr>
              <a:t>c</a:t>
            </a:r>
            <a:r>
              <a:rPr sz="1800" spc="-5" dirty="0">
                <a:latin typeface="Arial"/>
                <a:cs typeface="Arial"/>
              </a:rPr>
              <a:t>e</a:t>
            </a:r>
            <a:r>
              <a:rPr sz="1800" spc="0" dirty="0">
                <a:latin typeface="Arial"/>
                <a:cs typeface="Arial"/>
              </a:rPr>
              <a:t>ss</a:t>
            </a:r>
            <a:r>
              <a:rPr sz="1800" spc="-5" dirty="0">
                <a:latin typeface="Arial"/>
                <a:cs typeface="Arial"/>
              </a:rPr>
              <a:t>o</a:t>
            </a:r>
            <a:r>
              <a:rPr sz="1800" spc="0" dirty="0">
                <a:latin typeface="Arial"/>
                <a:cs typeface="Arial"/>
              </a:rPr>
              <a:t>r</a:t>
            </a:r>
            <a:r>
              <a:rPr sz="1800" spc="15" dirty="0">
                <a:latin typeface="Arial"/>
                <a:cs typeface="Arial"/>
              </a:rPr>
              <a:t> </a:t>
            </a:r>
            <a:r>
              <a:rPr sz="1800" spc="0" dirty="0">
                <a:latin typeface="Arial"/>
                <a:cs typeface="Arial"/>
              </a:rPr>
              <a:t>c</a:t>
            </a:r>
            <a:r>
              <a:rPr sz="1800" spc="-5" dirty="0">
                <a:latin typeface="Arial"/>
                <a:cs typeface="Arial"/>
              </a:rPr>
              <a:t>o</a:t>
            </a:r>
            <a:r>
              <a:rPr sz="1800" spc="0" dirty="0">
                <a:latin typeface="Arial"/>
                <a:cs typeface="Arial"/>
              </a:rPr>
              <a:t>re I</a:t>
            </a:r>
            <a:r>
              <a:rPr sz="1800" spc="-5" dirty="0">
                <a:latin typeface="Arial"/>
                <a:cs typeface="Arial"/>
              </a:rPr>
              <a:t>n</a:t>
            </a:r>
            <a:r>
              <a:rPr sz="1800" spc="0" dirty="0">
                <a:latin typeface="Arial"/>
                <a:cs typeface="Arial"/>
              </a:rPr>
              <a:t>t</a:t>
            </a:r>
            <a:r>
              <a:rPr sz="1800" spc="-5" dirty="0">
                <a:latin typeface="Arial"/>
                <a:cs typeface="Arial"/>
              </a:rPr>
              <a:t>e</a:t>
            </a:r>
            <a:r>
              <a:rPr sz="1800" spc="0" dirty="0">
                <a:latin typeface="Arial"/>
                <a:cs typeface="Arial"/>
              </a:rPr>
              <a:t>rr</a:t>
            </a:r>
            <a:r>
              <a:rPr sz="1800" spc="-5" dirty="0">
                <a:latin typeface="Arial"/>
                <a:cs typeface="Arial"/>
              </a:rPr>
              <a:t>up</a:t>
            </a:r>
            <a:r>
              <a:rPr sz="1800" spc="0" dirty="0">
                <a:latin typeface="Arial"/>
                <a:cs typeface="Arial"/>
              </a:rPr>
              <a:t>t</a:t>
            </a:r>
            <a:r>
              <a:rPr sz="1800" spc="-5" dirty="0">
                <a:latin typeface="Arial"/>
                <a:cs typeface="Arial"/>
              </a:rPr>
              <a:t> inpu</a:t>
            </a:r>
            <a:r>
              <a:rPr sz="1800" spc="0" dirty="0">
                <a:latin typeface="Arial"/>
                <a:cs typeface="Arial"/>
              </a:rPr>
              <a:t>ts</a:t>
            </a:r>
            <a:r>
              <a:rPr sz="1800" spc="15" dirty="0">
                <a:latin typeface="Arial"/>
                <a:cs typeface="Arial"/>
              </a:rPr>
              <a:t> </a:t>
            </a:r>
            <a:r>
              <a:rPr sz="1800" spc="-5" dirty="0">
                <a:latin typeface="Arial"/>
                <a:cs typeface="Arial"/>
              </a:rPr>
              <a:t>a</a:t>
            </a:r>
            <a:r>
              <a:rPr sz="1800" spc="0" dirty="0">
                <a:latin typeface="Arial"/>
                <a:cs typeface="Arial"/>
              </a:rPr>
              <a:t>re</a:t>
            </a:r>
            <a:r>
              <a:rPr sz="1800" spc="-5" dirty="0">
                <a:latin typeface="Arial"/>
                <a:cs typeface="Arial"/>
              </a:rPr>
              <a:t> a</a:t>
            </a:r>
            <a:r>
              <a:rPr sz="1800" spc="0" dirty="0">
                <a:latin typeface="Arial"/>
                <a:cs typeface="Arial"/>
              </a:rPr>
              <a:t>ct</a:t>
            </a:r>
            <a:r>
              <a:rPr sz="1800" spc="-5" dirty="0">
                <a:latin typeface="Arial"/>
                <a:cs typeface="Arial"/>
              </a:rPr>
              <a:t>i</a:t>
            </a:r>
            <a:r>
              <a:rPr sz="1800" spc="0" dirty="0">
                <a:latin typeface="Arial"/>
                <a:cs typeface="Arial"/>
              </a:rPr>
              <a:t>ve</a:t>
            </a:r>
            <a:r>
              <a:rPr sz="1800" spc="-5" dirty="0">
                <a:latin typeface="Arial"/>
                <a:cs typeface="Arial"/>
              </a:rPr>
              <a:t> H</a:t>
            </a:r>
            <a:r>
              <a:rPr sz="1800" spc="0" dirty="0">
                <a:latin typeface="Arial"/>
                <a:cs typeface="Arial"/>
              </a:rPr>
              <a:t>IGH</a:t>
            </a:r>
            <a:endParaRPr sz="1800">
              <a:latin typeface="Arial"/>
              <a:cs typeface="Arial"/>
            </a:endParaRPr>
          </a:p>
        </p:txBody>
      </p:sp>
      <p:sp>
        <p:nvSpPr>
          <p:cNvPr id="9" name="object 9"/>
          <p:cNvSpPr/>
          <p:nvPr/>
        </p:nvSpPr>
        <p:spPr>
          <a:xfrm>
            <a:off x="3599690" y="3305683"/>
            <a:ext cx="3454781" cy="3361816"/>
          </a:xfrm>
          <a:custGeom>
            <a:avLst/>
            <a:gdLst/>
            <a:ahLst/>
            <a:cxnLst/>
            <a:rect l="l" t="t" r="r" b="b"/>
            <a:pathLst>
              <a:path w="3454780" h="3361817">
                <a:moveTo>
                  <a:pt x="0" y="0"/>
                </a:moveTo>
                <a:lnTo>
                  <a:pt x="3454781" y="0"/>
                </a:lnTo>
                <a:lnTo>
                  <a:pt x="3454781" y="3361816"/>
                </a:lnTo>
                <a:lnTo>
                  <a:pt x="0" y="3361816"/>
                </a:lnTo>
                <a:lnTo>
                  <a:pt x="0" y="0"/>
                </a:lnTo>
                <a:close/>
              </a:path>
            </a:pathLst>
          </a:custGeom>
          <a:solidFill>
            <a:srgbClr val="D3E2ED"/>
          </a:solidFill>
        </p:spPr>
        <p:txBody>
          <a:bodyPr wrap="square" lIns="0" tIns="0" rIns="0" bIns="0" rtlCol="0">
            <a:noAutofit/>
          </a:bodyPr>
          <a:lstStyle/>
          <a:p>
            <a:endParaRPr/>
          </a:p>
        </p:txBody>
      </p:sp>
      <p:sp>
        <p:nvSpPr>
          <p:cNvPr id="10" name="object 10"/>
          <p:cNvSpPr/>
          <p:nvPr/>
        </p:nvSpPr>
        <p:spPr>
          <a:xfrm>
            <a:off x="3592068" y="3299587"/>
            <a:ext cx="3470149" cy="3374136"/>
          </a:xfrm>
          <a:custGeom>
            <a:avLst/>
            <a:gdLst/>
            <a:ahLst/>
            <a:cxnLst/>
            <a:rect l="l" t="t" r="r" b="b"/>
            <a:pathLst>
              <a:path w="3470148" h="3374136">
                <a:moveTo>
                  <a:pt x="13716" y="3361944"/>
                </a:moveTo>
                <a:lnTo>
                  <a:pt x="6096" y="3361944"/>
                </a:lnTo>
                <a:lnTo>
                  <a:pt x="3048" y="3364991"/>
                </a:lnTo>
                <a:lnTo>
                  <a:pt x="3048" y="3372612"/>
                </a:lnTo>
                <a:lnTo>
                  <a:pt x="6096" y="3374136"/>
                </a:lnTo>
                <a:lnTo>
                  <a:pt x="13716" y="3374136"/>
                </a:lnTo>
                <a:lnTo>
                  <a:pt x="16764" y="3372612"/>
                </a:lnTo>
                <a:lnTo>
                  <a:pt x="16764" y="3364991"/>
                </a:lnTo>
                <a:lnTo>
                  <a:pt x="13716" y="3361944"/>
                </a:lnTo>
                <a:close/>
              </a:path>
              <a:path w="3470148" h="3374136">
                <a:moveTo>
                  <a:pt x="10668" y="3349752"/>
                </a:moveTo>
                <a:lnTo>
                  <a:pt x="3048" y="3349752"/>
                </a:lnTo>
                <a:lnTo>
                  <a:pt x="0" y="3352800"/>
                </a:lnTo>
                <a:lnTo>
                  <a:pt x="0" y="3358896"/>
                </a:lnTo>
                <a:lnTo>
                  <a:pt x="3048" y="3361944"/>
                </a:lnTo>
                <a:lnTo>
                  <a:pt x="10668" y="3361944"/>
                </a:lnTo>
                <a:lnTo>
                  <a:pt x="13716" y="3358896"/>
                </a:lnTo>
                <a:lnTo>
                  <a:pt x="13716" y="3352800"/>
                </a:lnTo>
                <a:lnTo>
                  <a:pt x="10668" y="3349752"/>
                </a:lnTo>
                <a:close/>
              </a:path>
              <a:path w="3470148" h="3374136">
                <a:moveTo>
                  <a:pt x="10668" y="3323844"/>
                </a:moveTo>
                <a:lnTo>
                  <a:pt x="3048" y="3323844"/>
                </a:lnTo>
                <a:lnTo>
                  <a:pt x="0" y="3326891"/>
                </a:lnTo>
                <a:lnTo>
                  <a:pt x="0" y="3334512"/>
                </a:lnTo>
                <a:lnTo>
                  <a:pt x="3048" y="3336036"/>
                </a:lnTo>
                <a:lnTo>
                  <a:pt x="10668" y="3336036"/>
                </a:lnTo>
                <a:lnTo>
                  <a:pt x="13716" y="3334512"/>
                </a:lnTo>
                <a:lnTo>
                  <a:pt x="13716" y="3326891"/>
                </a:lnTo>
                <a:lnTo>
                  <a:pt x="10668" y="3323844"/>
                </a:lnTo>
                <a:close/>
              </a:path>
              <a:path w="3470148" h="3374136">
                <a:moveTo>
                  <a:pt x="10668" y="3297936"/>
                </a:moveTo>
                <a:lnTo>
                  <a:pt x="3048" y="3297936"/>
                </a:lnTo>
                <a:lnTo>
                  <a:pt x="0" y="3300984"/>
                </a:lnTo>
                <a:lnTo>
                  <a:pt x="0" y="3308604"/>
                </a:lnTo>
                <a:lnTo>
                  <a:pt x="3048" y="3311652"/>
                </a:lnTo>
                <a:lnTo>
                  <a:pt x="10668" y="3311652"/>
                </a:lnTo>
                <a:lnTo>
                  <a:pt x="13716" y="3308604"/>
                </a:lnTo>
                <a:lnTo>
                  <a:pt x="13716" y="3300984"/>
                </a:lnTo>
                <a:lnTo>
                  <a:pt x="10668" y="3297936"/>
                </a:lnTo>
                <a:close/>
              </a:path>
              <a:path w="3470148" h="3374136">
                <a:moveTo>
                  <a:pt x="10668" y="3273552"/>
                </a:moveTo>
                <a:lnTo>
                  <a:pt x="3048" y="3273552"/>
                </a:lnTo>
                <a:lnTo>
                  <a:pt x="0" y="3276600"/>
                </a:lnTo>
                <a:lnTo>
                  <a:pt x="0" y="3282696"/>
                </a:lnTo>
                <a:lnTo>
                  <a:pt x="3048" y="3285744"/>
                </a:lnTo>
                <a:lnTo>
                  <a:pt x="10668" y="3285744"/>
                </a:lnTo>
                <a:lnTo>
                  <a:pt x="13716" y="3282696"/>
                </a:lnTo>
                <a:lnTo>
                  <a:pt x="13716" y="3276600"/>
                </a:lnTo>
                <a:lnTo>
                  <a:pt x="10668" y="3273552"/>
                </a:lnTo>
                <a:close/>
              </a:path>
              <a:path w="3470148" h="3374136">
                <a:moveTo>
                  <a:pt x="10668" y="3247644"/>
                </a:moveTo>
                <a:lnTo>
                  <a:pt x="3048" y="3247644"/>
                </a:lnTo>
                <a:lnTo>
                  <a:pt x="0" y="3250691"/>
                </a:lnTo>
                <a:lnTo>
                  <a:pt x="0" y="3258312"/>
                </a:lnTo>
                <a:lnTo>
                  <a:pt x="3048" y="3259836"/>
                </a:lnTo>
                <a:lnTo>
                  <a:pt x="10668" y="3259836"/>
                </a:lnTo>
                <a:lnTo>
                  <a:pt x="13716" y="3258312"/>
                </a:lnTo>
                <a:lnTo>
                  <a:pt x="13716" y="3250691"/>
                </a:lnTo>
                <a:lnTo>
                  <a:pt x="10668" y="3247644"/>
                </a:lnTo>
                <a:close/>
              </a:path>
              <a:path w="3470148" h="3374136">
                <a:moveTo>
                  <a:pt x="10668" y="3221736"/>
                </a:moveTo>
                <a:lnTo>
                  <a:pt x="3048" y="3221736"/>
                </a:lnTo>
                <a:lnTo>
                  <a:pt x="0" y="3224784"/>
                </a:lnTo>
                <a:lnTo>
                  <a:pt x="0" y="3232404"/>
                </a:lnTo>
                <a:lnTo>
                  <a:pt x="3048" y="3235452"/>
                </a:lnTo>
                <a:lnTo>
                  <a:pt x="10668" y="3235452"/>
                </a:lnTo>
                <a:lnTo>
                  <a:pt x="13716" y="3232404"/>
                </a:lnTo>
                <a:lnTo>
                  <a:pt x="13716" y="3224784"/>
                </a:lnTo>
                <a:lnTo>
                  <a:pt x="10668" y="3221736"/>
                </a:lnTo>
                <a:close/>
              </a:path>
              <a:path w="3470148" h="3374136">
                <a:moveTo>
                  <a:pt x="10668" y="3197352"/>
                </a:moveTo>
                <a:lnTo>
                  <a:pt x="3048" y="3197352"/>
                </a:lnTo>
                <a:lnTo>
                  <a:pt x="0" y="3200400"/>
                </a:lnTo>
                <a:lnTo>
                  <a:pt x="0" y="3206496"/>
                </a:lnTo>
                <a:lnTo>
                  <a:pt x="3048" y="3209544"/>
                </a:lnTo>
                <a:lnTo>
                  <a:pt x="10668" y="3209544"/>
                </a:lnTo>
                <a:lnTo>
                  <a:pt x="13716" y="3206496"/>
                </a:lnTo>
                <a:lnTo>
                  <a:pt x="13716" y="3200400"/>
                </a:lnTo>
                <a:lnTo>
                  <a:pt x="10668" y="3197352"/>
                </a:lnTo>
                <a:close/>
              </a:path>
              <a:path w="3470148" h="3374136">
                <a:moveTo>
                  <a:pt x="10668" y="3171444"/>
                </a:moveTo>
                <a:lnTo>
                  <a:pt x="3048" y="3171444"/>
                </a:lnTo>
                <a:lnTo>
                  <a:pt x="0" y="3174491"/>
                </a:lnTo>
                <a:lnTo>
                  <a:pt x="0" y="3180588"/>
                </a:lnTo>
                <a:lnTo>
                  <a:pt x="3048" y="3183636"/>
                </a:lnTo>
                <a:lnTo>
                  <a:pt x="10668" y="3183636"/>
                </a:lnTo>
                <a:lnTo>
                  <a:pt x="13716" y="3180588"/>
                </a:lnTo>
                <a:lnTo>
                  <a:pt x="13716" y="3174491"/>
                </a:lnTo>
                <a:lnTo>
                  <a:pt x="10668" y="3171444"/>
                </a:lnTo>
                <a:close/>
              </a:path>
              <a:path w="3470148" h="3374136">
                <a:moveTo>
                  <a:pt x="10668" y="3145536"/>
                </a:moveTo>
                <a:lnTo>
                  <a:pt x="3048" y="3145536"/>
                </a:lnTo>
                <a:lnTo>
                  <a:pt x="0" y="3148584"/>
                </a:lnTo>
                <a:lnTo>
                  <a:pt x="0" y="3156204"/>
                </a:lnTo>
                <a:lnTo>
                  <a:pt x="3048" y="3159252"/>
                </a:lnTo>
                <a:lnTo>
                  <a:pt x="10668" y="3159252"/>
                </a:lnTo>
                <a:lnTo>
                  <a:pt x="13716" y="3156204"/>
                </a:lnTo>
                <a:lnTo>
                  <a:pt x="13716" y="3148584"/>
                </a:lnTo>
                <a:lnTo>
                  <a:pt x="10668" y="3145536"/>
                </a:lnTo>
                <a:close/>
              </a:path>
              <a:path w="3470148" h="3374136">
                <a:moveTo>
                  <a:pt x="10668" y="3121152"/>
                </a:moveTo>
                <a:lnTo>
                  <a:pt x="3048" y="3121152"/>
                </a:lnTo>
                <a:lnTo>
                  <a:pt x="0" y="3124200"/>
                </a:lnTo>
                <a:lnTo>
                  <a:pt x="0" y="3130296"/>
                </a:lnTo>
                <a:lnTo>
                  <a:pt x="3048" y="3133344"/>
                </a:lnTo>
                <a:lnTo>
                  <a:pt x="10668" y="3133344"/>
                </a:lnTo>
                <a:lnTo>
                  <a:pt x="13716" y="3130296"/>
                </a:lnTo>
                <a:lnTo>
                  <a:pt x="13716" y="3124200"/>
                </a:lnTo>
                <a:lnTo>
                  <a:pt x="10668" y="3121152"/>
                </a:lnTo>
                <a:close/>
              </a:path>
              <a:path w="3470148" h="3374136">
                <a:moveTo>
                  <a:pt x="10668" y="3095244"/>
                </a:moveTo>
                <a:lnTo>
                  <a:pt x="3048" y="3095244"/>
                </a:lnTo>
                <a:lnTo>
                  <a:pt x="0" y="3098291"/>
                </a:lnTo>
                <a:lnTo>
                  <a:pt x="0" y="3104388"/>
                </a:lnTo>
                <a:lnTo>
                  <a:pt x="3048" y="3107436"/>
                </a:lnTo>
                <a:lnTo>
                  <a:pt x="10668" y="3107436"/>
                </a:lnTo>
                <a:lnTo>
                  <a:pt x="13716" y="3104388"/>
                </a:lnTo>
                <a:lnTo>
                  <a:pt x="13716" y="3098291"/>
                </a:lnTo>
                <a:lnTo>
                  <a:pt x="10668" y="3095244"/>
                </a:lnTo>
                <a:close/>
              </a:path>
              <a:path w="3470148" h="3374136">
                <a:moveTo>
                  <a:pt x="10668" y="3069336"/>
                </a:moveTo>
                <a:lnTo>
                  <a:pt x="3048" y="3069336"/>
                </a:lnTo>
                <a:lnTo>
                  <a:pt x="0" y="3072384"/>
                </a:lnTo>
                <a:lnTo>
                  <a:pt x="0" y="3080004"/>
                </a:lnTo>
                <a:lnTo>
                  <a:pt x="3048" y="3083052"/>
                </a:lnTo>
                <a:lnTo>
                  <a:pt x="10668" y="3083052"/>
                </a:lnTo>
                <a:lnTo>
                  <a:pt x="13716" y="3080004"/>
                </a:lnTo>
                <a:lnTo>
                  <a:pt x="13716" y="3072384"/>
                </a:lnTo>
                <a:lnTo>
                  <a:pt x="10668" y="3069336"/>
                </a:lnTo>
                <a:close/>
              </a:path>
              <a:path w="3470148" h="3374136">
                <a:moveTo>
                  <a:pt x="10668" y="3044952"/>
                </a:moveTo>
                <a:lnTo>
                  <a:pt x="3048" y="3044952"/>
                </a:lnTo>
                <a:lnTo>
                  <a:pt x="0" y="3048000"/>
                </a:lnTo>
                <a:lnTo>
                  <a:pt x="0" y="3054096"/>
                </a:lnTo>
                <a:lnTo>
                  <a:pt x="3048" y="3057144"/>
                </a:lnTo>
                <a:lnTo>
                  <a:pt x="10668" y="3057144"/>
                </a:lnTo>
                <a:lnTo>
                  <a:pt x="13716" y="3054096"/>
                </a:lnTo>
                <a:lnTo>
                  <a:pt x="13716" y="3048000"/>
                </a:lnTo>
                <a:lnTo>
                  <a:pt x="10668" y="3044952"/>
                </a:lnTo>
                <a:close/>
              </a:path>
              <a:path w="3470148" h="3374136">
                <a:moveTo>
                  <a:pt x="10668" y="3019044"/>
                </a:moveTo>
                <a:lnTo>
                  <a:pt x="3048" y="3019044"/>
                </a:lnTo>
                <a:lnTo>
                  <a:pt x="0" y="3022091"/>
                </a:lnTo>
                <a:lnTo>
                  <a:pt x="0" y="3028188"/>
                </a:lnTo>
                <a:lnTo>
                  <a:pt x="3048" y="3031236"/>
                </a:lnTo>
                <a:lnTo>
                  <a:pt x="10668" y="3031236"/>
                </a:lnTo>
                <a:lnTo>
                  <a:pt x="13716" y="3028188"/>
                </a:lnTo>
                <a:lnTo>
                  <a:pt x="13716" y="3022091"/>
                </a:lnTo>
                <a:lnTo>
                  <a:pt x="10668" y="3019044"/>
                </a:lnTo>
                <a:close/>
              </a:path>
              <a:path w="3470148" h="3374136">
                <a:moveTo>
                  <a:pt x="10668" y="2993136"/>
                </a:moveTo>
                <a:lnTo>
                  <a:pt x="3048" y="2993136"/>
                </a:lnTo>
                <a:lnTo>
                  <a:pt x="0" y="2996184"/>
                </a:lnTo>
                <a:lnTo>
                  <a:pt x="0" y="3003804"/>
                </a:lnTo>
                <a:lnTo>
                  <a:pt x="3048" y="3006852"/>
                </a:lnTo>
                <a:lnTo>
                  <a:pt x="10668" y="3006852"/>
                </a:lnTo>
                <a:lnTo>
                  <a:pt x="13716" y="3003804"/>
                </a:lnTo>
                <a:lnTo>
                  <a:pt x="13716" y="2996184"/>
                </a:lnTo>
                <a:lnTo>
                  <a:pt x="10668" y="2993136"/>
                </a:lnTo>
                <a:close/>
              </a:path>
              <a:path w="3470148" h="3374136">
                <a:moveTo>
                  <a:pt x="10668" y="2968752"/>
                </a:moveTo>
                <a:lnTo>
                  <a:pt x="3048" y="2968752"/>
                </a:lnTo>
                <a:lnTo>
                  <a:pt x="0" y="2970276"/>
                </a:lnTo>
                <a:lnTo>
                  <a:pt x="0" y="2977896"/>
                </a:lnTo>
                <a:lnTo>
                  <a:pt x="3048" y="2980944"/>
                </a:lnTo>
                <a:lnTo>
                  <a:pt x="10668" y="2980944"/>
                </a:lnTo>
                <a:lnTo>
                  <a:pt x="13716" y="2977896"/>
                </a:lnTo>
                <a:lnTo>
                  <a:pt x="13716" y="2970276"/>
                </a:lnTo>
                <a:lnTo>
                  <a:pt x="10668" y="2968752"/>
                </a:lnTo>
                <a:close/>
              </a:path>
              <a:path w="3470148" h="3374136">
                <a:moveTo>
                  <a:pt x="10668" y="2942844"/>
                </a:moveTo>
                <a:lnTo>
                  <a:pt x="3048" y="2942844"/>
                </a:lnTo>
                <a:lnTo>
                  <a:pt x="0" y="2945891"/>
                </a:lnTo>
                <a:lnTo>
                  <a:pt x="0" y="2951988"/>
                </a:lnTo>
                <a:lnTo>
                  <a:pt x="3048" y="2955036"/>
                </a:lnTo>
                <a:lnTo>
                  <a:pt x="10668" y="2955036"/>
                </a:lnTo>
                <a:lnTo>
                  <a:pt x="13716" y="2951988"/>
                </a:lnTo>
                <a:lnTo>
                  <a:pt x="13716" y="2945891"/>
                </a:lnTo>
                <a:lnTo>
                  <a:pt x="10668" y="2942844"/>
                </a:lnTo>
                <a:close/>
              </a:path>
              <a:path w="3470148" h="3374136">
                <a:moveTo>
                  <a:pt x="10668" y="2916936"/>
                </a:moveTo>
                <a:lnTo>
                  <a:pt x="3048" y="2916936"/>
                </a:lnTo>
                <a:lnTo>
                  <a:pt x="0" y="2919984"/>
                </a:lnTo>
                <a:lnTo>
                  <a:pt x="0" y="2927604"/>
                </a:lnTo>
                <a:lnTo>
                  <a:pt x="3048" y="2930652"/>
                </a:lnTo>
                <a:lnTo>
                  <a:pt x="10668" y="2930652"/>
                </a:lnTo>
                <a:lnTo>
                  <a:pt x="13716" y="2927604"/>
                </a:lnTo>
                <a:lnTo>
                  <a:pt x="13716" y="2919984"/>
                </a:lnTo>
                <a:lnTo>
                  <a:pt x="10668" y="2916936"/>
                </a:lnTo>
                <a:close/>
              </a:path>
              <a:path w="3470148" h="3374136">
                <a:moveTo>
                  <a:pt x="10668" y="2892552"/>
                </a:moveTo>
                <a:lnTo>
                  <a:pt x="3048" y="2892552"/>
                </a:lnTo>
                <a:lnTo>
                  <a:pt x="0" y="2894076"/>
                </a:lnTo>
                <a:lnTo>
                  <a:pt x="0" y="2901696"/>
                </a:lnTo>
                <a:lnTo>
                  <a:pt x="3048" y="2904744"/>
                </a:lnTo>
                <a:lnTo>
                  <a:pt x="10668" y="2904744"/>
                </a:lnTo>
                <a:lnTo>
                  <a:pt x="13716" y="2901696"/>
                </a:lnTo>
                <a:lnTo>
                  <a:pt x="13716" y="2894076"/>
                </a:lnTo>
                <a:lnTo>
                  <a:pt x="10668" y="2892552"/>
                </a:lnTo>
                <a:close/>
              </a:path>
              <a:path w="3470148" h="3374136">
                <a:moveTo>
                  <a:pt x="10668" y="2866644"/>
                </a:moveTo>
                <a:lnTo>
                  <a:pt x="3048" y="2866644"/>
                </a:lnTo>
                <a:lnTo>
                  <a:pt x="0" y="2869691"/>
                </a:lnTo>
                <a:lnTo>
                  <a:pt x="0" y="2875788"/>
                </a:lnTo>
                <a:lnTo>
                  <a:pt x="3048" y="2878836"/>
                </a:lnTo>
                <a:lnTo>
                  <a:pt x="10668" y="2878836"/>
                </a:lnTo>
                <a:lnTo>
                  <a:pt x="13716" y="2875788"/>
                </a:lnTo>
                <a:lnTo>
                  <a:pt x="13716" y="2869691"/>
                </a:lnTo>
                <a:lnTo>
                  <a:pt x="10668" y="2866644"/>
                </a:lnTo>
                <a:close/>
              </a:path>
              <a:path w="3470148" h="3374136">
                <a:moveTo>
                  <a:pt x="10668" y="2840736"/>
                </a:moveTo>
                <a:lnTo>
                  <a:pt x="3048" y="2840736"/>
                </a:lnTo>
                <a:lnTo>
                  <a:pt x="0" y="2843784"/>
                </a:lnTo>
                <a:lnTo>
                  <a:pt x="0" y="2851404"/>
                </a:lnTo>
                <a:lnTo>
                  <a:pt x="3048" y="2854452"/>
                </a:lnTo>
                <a:lnTo>
                  <a:pt x="10668" y="2854452"/>
                </a:lnTo>
                <a:lnTo>
                  <a:pt x="13716" y="2851404"/>
                </a:lnTo>
                <a:lnTo>
                  <a:pt x="13716" y="2843784"/>
                </a:lnTo>
                <a:lnTo>
                  <a:pt x="10668" y="2840736"/>
                </a:lnTo>
                <a:close/>
              </a:path>
              <a:path w="3470148" h="3374136">
                <a:moveTo>
                  <a:pt x="10668" y="2816352"/>
                </a:moveTo>
                <a:lnTo>
                  <a:pt x="3048" y="2816352"/>
                </a:lnTo>
                <a:lnTo>
                  <a:pt x="0" y="2817876"/>
                </a:lnTo>
                <a:lnTo>
                  <a:pt x="0" y="2825496"/>
                </a:lnTo>
                <a:lnTo>
                  <a:pt x="3048" y="2828544"/>
                </a:lnTo>
                <a:lnTo>
                  <a:pt x="10668" y="2828544"/>
                </a:lnTo>
                <a:lnTo>
                  <a:pt x="13716" y="2825496"/>
                </a:lnTo>
                <a:lnTo>
                  <a:pt x="13716" y="2817876"/>
                </a:lnTo>
                <a:lnTo>
                  <a:pt x="10668" y="2816352"/>
                </a:lnTo>
                <a:close/>
              </a:path>
              <a:path w="3470148" h="3374136">
                <a:moveTo>
                  <a:pt x="10668" y="2790444"/>
                </a:moveTo>
                <a:lnTo>
                  <a:pt x="3048" y="2790444"/>
                </a:lnTo>
                <a:lnTo>
                  <a:pt x="0" y="2793491"/>
                </a:lnTo>
                <a:lnTo>
                  <a:pt x="0" y="2799588"/>
                </a:lnTo>
                <a:lnTo>
                  <a:pt x="3048" y="2802636"/>
                </a:lnTo>
                <a:lnTo>
                  <a:pt x="10668" y="2802636"/>
                </a:lnTo>
                <a:lnTo>
                  <a:pt x="13716" y="2799588"/>
                </a:lnTo>
                <a:lnTo>
                  <a:pt x="13716" y="2793491"/>
                </a:lnTo>
                <a:lnTo>
                  <a:pt x="10668" y="2790444"/>
                </a:lnTo>
                <a:close/>
              </a:path>
              <a:path w="3470148" h="3374136">
                <a:moveTo>
                  <a:pt x="10668" y="2764536"/>
                </a:moveTo>
                <a:lnTo>
                  <a:pt x="3048" y="2764536"/>
                </a:lnTo>
                <a:lnTo>
                  <a:pt x="0" y="2767584"/>
                </a:lnTo>
                <a:lnTo>
                  <a:pt x="0" y="2775204"/>
                </a:lnTo>
                <a:lnTo>
                  <a:pt x="3048" y="2778252"/>
                </a:lnTo>
                <a:lnTo>
                  <a:pt x="10668" y="2778252"/>
                </a:lnTo>
                <a:lnTo>
                  <a:pt x="13716" y="2775204"/>
                </a:lnTo>
                <a:lnTo>
                  <a:pt x="13716" y="2767584"/>
                </a:lnTo>
                <a:lnTo>
                  <a:pt x="10668" y="2764536"/>
                </a:lnTo>
                <a:close/>
              </a:path>
              <a:path w="3470148" h="3374136">
                <a:moveTo>
                  <a:pt x="10668" y="2740152"/>
                </a:moveTo>
                <a:lnTo>
                  <a:pt x="3048" y="2740152"/>
                </a:lnTo>
                <a:lnTo>
                  <a:pt x="0" y="2741676"/>
                </a:lnTo>
                <a:lnTo>
                  <a:pt x="0" y="2749296"/>
                </a:lnTo>
                <a:lnTo>
                  <a:pt x="3048" y="2752344"/>
                </a:lnTo>
                <a:lnTo>
                  <a:pt x="10668" y="2752344"/>
                </a:lnTo>
                <a:lnTo>
                  <a:pt x="13716" y="2749296"/>
                </a:lnTo>
                <a:lnTo>
                  <a:pt x="13716" y="2741676"/>
                </a:lnTo>
                <a:lnTo>
                  <a:pt x="10668" y="2740152"/>
                </a:lnTo>
                <a:close/>
              </a:path>
              <a:path w="3470148" h="3374136">
                <a:moveTo>
                  <a:pt x="10668" y="2714244"/>
                </a:moveTo>
                <a:lnTo>
                  <a:pt x="3048" y="2714244"/>
                </a:lnTo>
                <a:lnTo>
                  <a:pt x="0" y="2717291"/>
                </a:lnTo>
                <a:lnTo>
                  <a:pt x="0" y="2723388"/>
                </a:lnTo>
                <a:lnTo>
                  <a:pt x="3048" y="2726436"/>
                </a:lnTo>
                <a:lnTo>
                  <a:pt x="10668" y="2726436"/>
                </a:lnTo>
                <a:lnTo>
                  <a:pt x="13716" y="2723388"/>
                </a:lnTo>
                <a:lnTo>
                  <a:pt x="13716" y="2717291"/>
                </a:lnTo>
                <a:lnTo>
                  <a:pt x="10668" y="2714244"/>
                </a:lnTo>
                <a:close/>
              </a:path>
              <a:path w="3470148" h="3374136">
                <a:moveTo>
                  <a:pt x="10668" y="2688336"/>
                </a:moveTo>
                <a:lnTo>
                  <a:pt x="3048" y="2688336"/>
                </a:lnTo>
                <a:lnTo>
                  <a:pt x="0" y="2691384"/>
                </a:lnTo>
                <a:lnTo>
                  <a:pt x="0" y="2699004"/>
                </a:lnTo>
                <a:lnTo>
                  <a:pt x="3048" y="2702052"/>
                </a:lnTo>
                <a:lnTo>
                  <a:pt x="10668" y="2702052"/>
                </a:lnTo>
                <a:lnTo>
                  <a:pt x="13716" y="2699004"/>
                </a:lnTo>
                <a:lnTo>
                  <a:pt x="13716" y="2691384"/>
                </a:lnTo>
                <a:lnTo>
                  <a:pt x="10668" y="2688336"/>
                </a:lnTo>
                <a:close/>
              </a:path>
              <a:path w="3470148" h="3374136">
                <a:moveTo>
                  <a:pt x="10668" y="2663952"/>
                </a:moveTo>
                <a:lnTo>
                  <a:pt x="3048" y="2663952"/>
                </a:lnTo>
                <a:lnTo>
                  <a:pt x="0" y="2665476"/>
                </a:lnTo>
                <a:lnTo>
                  <a:pt x="0" y="2673096"/>
                </a:lnTo>
                <a:lnTo>
                  <a:pt x="3048" y="2676144"/>
                </a:lnTo>
                <a:lnTo>
                  <a:pt x="10668" y="2676144"/>
                </a:lnTo>
                <a:lnTo>
                  <a:pt x="13716" y="2673096"/>
                </a:lnTo>
                <a:lnTo>
                  <a:pt x="13716" y="2665476"/>
                </a:lnTo>
                <a:lnTo>
                  <a:pt x="10668" y="2663952"/>
                </a:lnTo>
                <a:close/>
              </a:path>
              <a:path w="3470148" h="3374136">
                <a:moveTo>
                  <a:pt x="10668" y="2638044"/>
                </a:moveTo>
                <a:lnTo>
                  <a:pt x="3048" y="2638044"/>
                </a:lnTo>
                <a:lnTo>
                  <a:pt x="0" y="2641091"/>
                </a:lnTo>
                <a:lnTo>
                  <a:pt x="0" y="2647188"/>
                </a:lnTo>
                <a:lnTo>
                  <a:pt x="3048" y="2650236"/>
                </a:lnTo>
                <a:lnTo>
                  <a:pt x="10668" y="2650236"/>
                </a:lnTo>
                <a:lnTo>
                  <a:pt x="13716" y="2647188"/>
                </a:lnTo>
                <a:lnTo>
                  <a:pt x="13716" y="2641091"/>
                </a:lnTo>
                <a:lnTo>
                  <a:pt x="10668" y="2638044"/>
                </a:lnTo>
                <a:close/>
              </a:path>
              <a:path w="3470148" h="3374136">
                <a:moveTo>
                  <a:pt x="10668" y="2612136"/>
                </a:moveTo>
                <a:lnTo>
                  <a:pt x="3048" y="2612136"/>
                </a:lnTo>
                <a:lnTo>
                  <a:pt x="0" y="2615184"/>
                </a:lnTo>
                <a:lnTo>
                  <a:pt x="0" y="2622804"/>
                </a:lnTo>
                <a:lnTo>
                  <a:pt x="3048" y="2625852"/>
                </a:lnTo>
                <a:lnTo>
                  <a:pt x="10668" y="2625852"/>
                </a:lnTo>
                <a:lnTo>
                  <a:pt x="13716" y="2622804"/>
                </a:lnTo>
                <a:lnTo>
                  <a:pt x="13716" y="2615184"/>
                </a:lnTo>
                <a:lnTo>
                  <a:pt x="10668" y="2612136"/>
                </a:lnTo>
                <a:close/>
              </a:path>
              <a:path w="3470148" h="3374136">
                <a:moveTo>
                  <a:pt x="10668" y="2586228"/>
                </a:moveTo>
                <a:lnTo>
                  <a:pt x="3048" y="2586228"/>
                </a:lnTo>
                <a:lnTo>
                  <a:pt x="0" y="2589276"/>
                </a:lnTo>
                <a:lnTo>
                  <a:pt x="0" y="2596896"/>
                </a:lnTo>
                <a:lnTo>
                  <a:pt x="3048" y="2599944"/>
                </a:lnTo>
                <a:lnTo>
                  <a:pt x="10668" y="2599944"/>
                </a:lnTo>
                <a:lnTo>
                  <a:pt x="13716" y="2596896"/>
                </a:lnTo>
                <a:lnTo>
                  <a:pt x="13716" y="2589276"/>
                </a:lnTo>
                <a:lnTo>
                  <a:pt x="10668" y="2586228"/>
                </a:lnTo>
                <a:close/>
              </a:path>
              <a:path w="3470148" h="3374136">
                <a:moveTo>
                  <a:pt x="10668" y="2561844"/>
                </a:moveTo>
                <a:lnTo>
                  <a:pt x="3048" y="2561844"/>
                </a:lnTo>
                <a:lnTo>
                  <a:pt x="0" y="2564892"/>
                </a:lnTo>
                <a:lnTo>
                  <a:pt x="0" y="2570988"/>
                </a:lnTo>
                <a:lnTo>
                  <a:pt x="3048" y="2574036"/>
                </a:lnTo>
                <a:lnTo>
                  <a:pt x="10668" y="2574036"/>
                </a:lnTo>
                <a:lnTo>
                  <a:pt x="13716" y="2570988"/>
                </a:lnTo>
                <a:lnTo>
                  <a:pt x="13716" y="2564892"/>
                </a:lnTo>
                <a:lnTo>
                  <a:pt x="10668" y="2561844"/>
                </a:lnTo>
                <a:close/>
              </a:path>
              <a:path w="3470148" h="3374136">
                <a:moveTo>
                  <a:pt x="10668" y="2535936"/>
                </a:moveTo>
                <a:lnTo>
                  <a:pt x="3048" y="2535936"/>
                </a:lnTo>
                <a:lnTo>
                  <a:pt x="0" y="2538984"/>
                </a:lnTo>
                <a:lnTo>
                  <a:pt x="0" y="2546604"/>
                </a:lnTo>
                <a:lnTo>
                  <a:pt x="3048" y="2548128"/>
                </a:lnTo>
                <a:lnTo>
                  <a:pt x="10668" y="2548128"/>
                </a:lnTo>
                <a:lnTo>
                  <a:pt x="13716" y="2546604"/>
                </a:lnTo>
                <a:lnTo>
                  <a:pt x="13716" y="2538984"/>
                </a:lnTo>
                <a:lnTo>
                  <a:pt x="10668" y="2535936"/>
                </a:lnTo>
                <a:close/>
              </a:path>
              <a:path w="3470148" h="3374136">
                <a:moveTo>
                  <a:pt x="10668" y="2510028"/>
                </a:moveTo>
                <a:lnTo>
                  <a:pt x="3048" y="2510028"/>
                </a:lnTo>
                <a:lnTo>
                  <a:pt x="0" y="2513076"/>
                </a:lnTo>
                <a:lnTo>
                  <a:pt x="0" y="2520696"/>
                </a:lnTo>
                <a:lnTo>
                  <a:pt x="3048" y="2523744"/>
                </a:lnTo>
                <a:lnTo>
                  <a:pt x="10668" y="2523744"/>
                </a:lnTo>
                <a:lnTo>
                  <a:pt x="13716" y="2520696"/>
                </a:lnTo>
                <a:lnTo>
                  <a:pt x="13716" y="2513076"/>
                </a:lnTo>
                <a:lnTo>
                  <a:pt x="10668" y="2510028"/>
                </a:lnTo>
                <a:close/>
              </a:path>
              <a:path w="3470148" h="3374136">
                <a:moveTo>
                  <a:pt x="10668" y="2485644"/>
                </a:moveTo>
                <a:lnTo>
                  <a:pt x="3048" y="2485644"/>
                </a:lnTo>
                <a:lnTo>
                  <a:pt x="0" y="2488692"/>
                </a:lnTo>
                <a:lnTo>
                  <a:pt x="0" y="2494788"/>
                </a:lnTo>
                <a:lnTo>
                  <a:pt x="3048" y="2497836"/>
                </a:lnTo>
                <a:lnTo>
                  <a:pt x="10668" y="2497836"/>
                </a:lnTo>
                <a:lnTo>
                  <a:pt x="13716" y="2494788"/>
                </a:lnTo>
                <a:lnTo>
                  <a:pt x="13716" y="2488692"/>
                </a:lnTo>
                <a:lnTo>
                  <a:pt x="10668" y="2485644"/>
                </a:lnTo>
                <a:close/>
              </a:path>
              <a:path w="3470148" h="3374136">
                <a:moveTo>
                  <a:pt x="10668" y="2459736"/>
                </a:moveTo>
                <a:lnTo>
                  <a:pt x="3048" y="2459736"/>
                </a:lnTo>
                <a:lnTo>
                  <a:pt x="0" y="2462784"/>
                </a:lnTo>
                <a:lnTo>
                  <a:pt x="0" y="2470404"/>
                </a:lnTo>
                <a:lnTo>
                  <a:pt x="3048" y="2471928"/>
                </a:lnTo>
                <a:lnTo>
                  <a:pt x="10668" y="2471928"/>
                </a:lnTo>
                <a:lnTo>
                  <a:pt x="13716" y="2470404"/>
                </a:lnTo>
                <a:lnTo>
                  <a:pt x="13716" y="2462784"/>
                </a:lnTo>
                <a:lnTo>
                  <a:pt x="10668" y="2459736"/>
                </a:lnTo>
                <a:close/>
              </a:path>
              <a:path w="3470148" h="3374136">
                <a:moveTo>
                  <a:pt x="10668" y="2433828"/>
                </a:moveTo>
                <a:lnTo>
                  <a:pt x="3048" y="2433828"/>
                </a:lnTo>
                <a:lnTo>
                  <a:pt x="0" y="2436876"/>
                </a:lnTo>
                <a:lnTo>
                  <a:pt x="0" y="2444496"/>
                </a:lnTo>
                <a:lnTo>
                  <a:pt x="3048" y="2447544"/>
                </a:lnTo>
                <a:lnTo>
                  <a:pt x="10668" y="2447544"/>
                </a:lnTo>
                <a:lnTo>
                  <a:pt x="13716" y="2444496"/>
                </a:lnTo>
                <a:lnTo>
                  <a:pt x="13716" y="2436876"/>
                </a:lnTo>
                <a:lnTo>
                  <a:pt x="10668" y="2433828"/>
                </a:lnTo>
                <a:close/>
              </a:path>
              <a:path w="3470148" h="3374136">
                <a:moveTo>
                  <a:pt x="10668" y="2409444"/>
                </a:moveTo>
                <a:lnTo>
                  <a:pt x="3048" y="2409444"/>
                </a:lnTo>
                <a:lnTo>
                  <a:pt x="0" y="2412492"/>
                </a:lnTo>
                <a:lnTo>
                  <a:pt x="0" y="2418588"/>
                </a:lnTo>
                <a:lnTo>
                  <a:pt x="3048" y="2421636"/>
                </a:lnTo>
                <a:lnTo>
                  <a:pt x="10668" y="2421636"/>
                </a:lnTo>
                <a:lnTo>
                  <a:pt x="13716" y="2418588"/>
                </a:lnTo>
                <a:lnTo>
                  <a:pt x="13716" y="2412492"/>
                </a:lnTo>
                <a:lnTo>
                  <a:pt x="10668" y="2409444"/>
                </a:lnTo>
                <a:close/>
              </a:path>
              <a:path w="3470148" h="3374136">
                <a:moveTo>
                  <a:pt x="10668" y="2383536"/>
                </a:moveTo>
                <a:lnTo>
                  <a:pt x="3048" y="2383536"/>
                </a:lnTo>
                <a:lnTo>
                  <a:pt x="0" y="2386584"/>
                </a:lnTo>
                <a:lnTo>
                  <a:pt x="0" y="2394204"/>
                </a:lnTo>
                <a:lnTo>
                  <a:pt x="3048" y="2395728"/>
                </a:lnTo>
                <a:lnTo>
                  <a:pt x="10668" y="2395728"/>
                </a:lnTo>
                <a:lnTo>
                  <a:pt x="13716" y="2394204"/>
                </a:lnTo>
                <a:lnTo>
                  <a:pt x="13716" y="2386584"/>
                </a:lnTo>
                <a:lnTo>
                  <a:pt x="10668" y="2383536"/>
                </a:lnTo>
                <a:close/>
              </a:path>
              <a:path w="3470148" h="3374136">
                <a:moveTo>
                  <a:pt x="10668" y="2357628"/>
                </a:moveTo>
                <a:lnTo>
                  <a:pt x="3048" y="2357628"/>
                </a:lnTo>
                <a:lnTo>
                  <a:pt x="0" y="2360676"/>
                </a:lnTo>
                <a:lnTo>
                  <a:pt x="0" y="2368296"/>
                </a:lnTo>
                <a:lnTo>
                  <a:pt x="3048" y="2371344"/>
                </a:lnTo>
                <a:lnTo>
                  <a:pt x="10668" y="2371344"/>
                </a:lnTo>
                <a:lnTo>
                  <a:pt x="13716" y="2368296"/>
                </a:lnTo>
                <a:lnTo>
                  <a:pt x="13716" y="2360676"/>
                </a:lnTo>
                <a:lnTo>
                  <a:pt x="10668" y="2357628"/>
                </a:lnTo>
                <a:close/>
              </a:path>
              <a:path w="3470148" h="3374136">
                <a:moveTo>
                  <a:pt x="10668" y="2333244"/>
                </a:moveTo>
                <a:lnTo>
                  <a:pt x="3048" y="2333244"/>
                </a:lnTo>
                <a:lnTo>
                  <a:pt x="0" y="2336292"/>
                </a:lnTo>
                <a:lnTo>
                  <a:pt x="0" y="2342388"/>
                </a:lnTo>
                <a:lnTo>
                  <a:pt x="3048" y="2345436"/>
                </a:lnTo>
                <a:lnTo>
                  <a:pt x="10668" y="2345436"/>
                </a:lnTo>
                <a:lnTo>
                  <a:pt x="13716" y="2342388"/>
                </a:lnTo>
                <a:lnTo>
                  <a:pt x="13716" y="2336292"/>
                </a:lnTo>
                <a:lnTo>
                  <a:pt x="10668" y="2333244"/>
                </a:lnTo>
                <a:close/>
              </a:path>
              <a:path w="3470148" h="3374136">
                <a:moveTo>
                  <a:pt x="10668" y="2307336"/>
                </a:moveTo>
                <a:lnTo>
                  <a:pt x="3048" y="2307336"/>
                </a:lnTo>
                <a:lnTo>
                  <a:pt x="0" y="2310384"/>
                </a:lnTo>
                <a:lnTo>
                  <a:pt x="0" y="2318004"/>
                </a:lnTo>
                <a:lnTo>
                  <a:pt x="3048" y="2319528"/>
                </a:lnTo>
                <a:lnTo>
                  <a:pt x="10668" y="2319528"/>
                </a:lnTo>
                <a:lnTo>
                  <a:pt x="13716" y="2318004"/>
                </a:lnTo>
                <a:lnTo>
                  <a:pt x="13716" y="2310384"/>
                </a:lnTo>
                <a:lnTo>
                  <a:pt x="10668" y="2307336"/>
                </a:lnTo>
                <a:close/>
              </a:path>
              <a:path w="3470148" h="3374136">
                <a:moveTo>
                  <a:pt x="10668" y="2281428"/>
                </a:moveTo>
                <a:lnTo>
                  <a:pt x="3048" y="2281428"/>
                </a:lnTo>
                <a:lnTo>
                  <a:pt x="0" y="2284476"/>
                </a:lnTo>
                <a:lnTo>
                  <a:pt x="0" y="2292096"/>
                </a:lnTo>
                <a:lnTo>
                  <a:pt x="3048" y="2295144"/>
                </a:lnTo>
                <a:lnTo>
                  <a:pt x="10668" y="2295144"/>
                </a:lnTo>
                <a:lnTo>
                  <a:pt x="13716" y="2292096"/>
                </a:lnTo>
                <a:lnTo>
                  <a:pt x="13716" y="2284476"/>
                </a:lnTo>
                <a:lnTo>
                  <a:pt x="10668" y="2281428"/>
                </a:lnTo>
                <a:close/>
              </a:path>
              <a:path w="3470148" h="3374136">
                <a:moveTo>
                  <a:pt x="10668" y="2257044"/>
                </a:moveTo>
                <a:lnTo>
                  <a:pt x="3048" y="2257044"/>
                </a:lnTo>
                <a:lnTo>
                  <a:pt x="0" y="2260092"/>
                </a:lnTo>
                <a:lnTo>
                  <a:pt x="0" y="2266188"/>
                </a:lnTo>
                <a:lnTo>
                  <a:pt x="3048" y="2269236"/>
                </a:lnTo>
                <a:lnTo>
                  <a:pt x="10668" y="2269236"/>
                </a:lnTo>
                <a:lnTo>
                  <a:pt x="13716" y="2266188"/>
                </a:lnTo>
                <a:lnTo>
                  <a:pt x="13716" y="2260092"/>
                </a:lnTo>
                <a:lnTo>
                  <a:pt x="10668" y="2257044"/>
                </a:lnTo>
                <a:close/>
              </a:path>
              <a:path w="3470148" h="3374136">
                <a:moveTo>
                  <a:pt x="10668" y="2231136"/>
                </a:moveTo>
                <a:lnTo>
                  <a:pt x="3048" y="2231136"/>
                </a:lnTo>
                <a:lnTo>
                  <a:pt x="0" y="2234184"/>
                </a:lnTo>
                <a:lnTo>
                  <a:pt x="0" y="2241804"/>
                </a:lnTo>
                <a:lnTo>
                  <a:pt x="3048" y="2243328"/>
                </a:lnTo>
                <a:lnTo>
                  <a:pt x="10668" y="2243328"/>
                </a:lnTo>
                <a:lnTo>
                  <a:pt x="13716" y="2241804"/>
                </a:lnTo>
                <a:lnTo>
                  <a:pt x="13716" y="2234184"/>
                </a:lnTo>
                <a:lnTo>
                  <a:pt x="10668" y="2231136"/>
                </a:lnTo>
                <a:close/>
              </a:path>
              <a:path w="3470148" h="3374136">
                <a:moveTo>
                  <a:pt x="10668" y="2205228"/>
                </a:moveTo>
                <a:lnTo>
                  <a:pt x="3048" y="2205228"/>
                </a:lnTo>
                <a:lnTo>
                  <a:pt x="0" y="2208276"/>
                </a:lnTo>
                <a:lnTo>
                  <a:pt x="0" y="2215896"/>
                </a:lnTo>
                <a:lnTo>
                  <a:pt x="3048" y="2218944"/>
                </a:lnTo>
                <a:lnTo>
                  <a:pt x="10668" y="2218944"/>
                </a:lnTo>
                <a:lnTo>
                  <a:pt x="13716" y="2215896"/>
                </a:lnTo>
                <a:lnTo>
                  <a:pt x="13716" y="2208276"/>
                </a:lnTo>
                <a:lnTo>
                  <a:pt x="10668" y="2205228"/>
                </a:lnTo>
                <a:close/>
              </a:path>
              <a:path w="3470148" h="3374136">
                <a:moveTo>
                  <a:pt x="10668" y="2180844"/>
                </a:moveTo>
                <a:lnTo>
                  <a:pt x="3048" y="2180844"/>
                </a:lnTo>
                <a:lnTo>
                  <a:pt x="0" y="2183892"/>
                </a:lnTo>
                <a:lnTo>
                  <a:pt x="0" y="2189988"/>
                </a:lnTo>
                <a:lnTo>
                  <a:pt x="3048" y="2193036"/>
                </a:lnTo>
                <a:lnTo>
                  <a:pt x="10668" y="2193036"/>
                </a:lnTo>
                <a:lnTo>
                  <a:pt x="13716" y="2189988"/>
                </a:lnTo>
                <a:lnTo>
                  <a:pt x="13716" y="2183892"/>
                </a:lnTo>
                <a:lnTo>
                  <a:pt x="10668" y="2180844"/>
                </a:lnTo>
                <a:close/>
              </a:path>
              <a:path w="3470148" h="3374136">
                <a:moveTo>
                  <a:pt x="10668" y="2154936"/>
                </a:moveTo>
                <a:lnTo>
                  <a:pt x="3048" y="2154936"/>
                </a:lnTo>
                <a:lnTo>
                  <a:pt x="0" y="2157984"/>
                </a:lnTo>
                <a:lnTo>
                  <a:pt x="0" y="2164080"/>
                </a:lnTo>
                <a:lnTo>
                  <a:pt x="3048" y="2167128"/>
                </a:lnTo>
                <a:lnTo>
                  <a:pt x="10668" y="2167128"/>
                </a:lnTo>
                <a:lnTo>
                  <a:pt x="13716" y="2164080"/>
                </a:lnTo>
                <a:lnTo>
                  <a:pt x="13716" y="2157984"/>
                </a:lnTo>
                <a:lnTo>
                  <a:pt x="10668" y="2154936"/>
                </a:lnTo>
                <a:close/>
              </a:path>
              <a:path w="3470148" h="3374136">
                <a:moveTo>
                  <a:pt x="10668" y="2129028"/>
                </a:moveTo>
                <a:lnTo>
                  <a:pt x="3048" y="2129028"/>
                </a:lnTo>
                <a:lnTo>
                  <a:pt x="0" y="2132076"/>
                </a:lnTo>
                <a:lnTo>
                  <a:pt x="0" y="2139696"/>
                </a:lnTo>
                <a:lnTo>
                  <a:pt x="3048" y="2142744"/>
                </a:lnTo>
                <a:lnTo>
                  <a:pt x="10668" y="2142744"/>
                </a:lnTo>
                <a:lnTo>
                  <a:pt x="13716" y="2139696"/>
                </a:lnTo>
                <a:lnTo>
                  <a:pt x="13716" y="2132076"/>
                </a:lnTo>
                <a:lnTo>
                  <a:pt x="10668" y="2129028"/>
                </a:lnTo>
                <a:close/>
              </a:path>
              <a:path w="3470148" h="3374136">
                <a:moveTo>
                  <a:pt x="10668" y="2104644"/>
                </a:moveTo>
                <a:lnTo>
                  <a:pt x="3048" y="2104644"/>
                </a:lnTo>
                <a:lnTo>
                  <a:pt x="0" y="2107692"/>
                </a:lnTo>
                <a:lnTo>
                  <a:pt x="0" y="2113788"/>
                </a:lnTo>
                <a:lnTo>
                  <a:pt x="3048" y="2116836"/>
                </a:lnTo>
                <a:lnTo>
                  <a:pt x="10668" y="2116836"/>
                </a:lnTo>
                <a:lnTo>
                  <a:pt x="13716" y="2113788"/>
                </a:lnTo>
                <a:lnTo>
                  <a:pt x="13716" y="2107692"/>
                </a:lnTo>
                <a:lnTo>
                  <a:pt x="10668" y="2104644"/>
                </a:lnTo>
                <a:close/>
              </a:path>
              <a:path w="3470148" h="3374136">
                <a:moveTo>
                  <a:pt x="10668" y="2078736"/>
                </a:moveTo>
                <a:lnTo>
                  <a:pt x="3048" y="2078736"/>
                </a:lnTo>
                <a:lnTo>
                  <a:pt x="0" y="2081783"/>
                </a:lnTo>
                <a:lnTo>
                  <a:pt x="0" y="2087880"/>
                </a:lnTo>
                <a:lnTo>
                  <a:pt x="3048" y="2090927"/>
                </a:lnTo>
                <a:lnTo>
                  <a:pt x="10668" y="2090927"/>
                </a:lnTo>
                <a:lnTo>
                  <a:pt x="13716" y="2087880"/>
                </a:lnTo>
                <a:lnTo>
                  <a:pt x="13716" y="2081783"/>
                </a:lnTo>
                <a:lnTo>
                  <a:pt x="10668" y="2078736"/>
                </a:lnTo>
                <a:close/>
              </a:path>
              <a:path w="3470148" h="3374136">
                <a:moveTo>
                  <a:pt x="10668" y="2052827"/>
                </a:moveTo>
                <a:lnTo>
                  <a:pt x="3048" y="2052827"/>
                </a:lnTo>
                <a:lnTo>
                  <a:pt x="0" y="2055876"/>
                </a:lnTo>
                <a:lnTo>
                  <a:pt x="0" y="2063495"/>
                </a:lnTo>
                <a:lnTo>
                  <a:pt x="3048" y="2066544"/>
                </a:lnTo>
                <a:lnTo>
                  <a:pt x="10668" y="2066544"/>
                </a:lnTo>
                <a:lnTo>
                  <a:pt x="13716" y="2063495"/>
                </a:lnTo>
                <a:lnTo>
                  <a:pt x="13716" y="2055876"/>
                </a:lnTo>
                <a:lnTo>
                  <a:pt x="10668" y="2052827"/>
                </a:lnTo>
                <a:close/>
              </a:path>
              <a:path w="3470148" h="3374136">
                <a:moveTo>
                  <a:pt x="10668" y="2028444"/>
                </a:moveTo>
                <a:lnTo>
                  <a:pt x="3048" y="2028444"/>
                </a:lnTo>
                <a:lnTo>
                  <a:pt x="0" y="2031492"/>
                </a:lnTo>
                <a:lnTo>
                  <a:pt x="0" y="2037588"/>
                </a:lnTo>
                <a:lnTo>
                  <a:pt x="3048" y="2040636"/>
                </a:lnTo>
                <a:lnTo>
                  <a:pt x="10668" y="2040636"/>
                </a:lnTo>
                <a:lnTo>
                  <a:pt x="13716" y="2037588"/>
                </a:lnTo>
                <a:lnTo>
                  <a:pt x="13716" y="2031492"/>
                </a:lnTo>
                <a:lnTo>
                  <a:pt x="10668" y="2028444"/>
                </a:lnTo>
                <a:close/>
              </a:path>
              <a:path w="3470148" h="3374136">
                <a:moveTo>
                  <a:pt x="10668" y="2002536"/>
                </a:moveTo>
                <a:lnTo>
                  <a:pt x="3048" y="2002536"/>
                </a:lnTo>
                <a:lnTo>
                  <a:pt x="0" y="2005583"/>
                </a:lnTo>
                <a:lnTo>
                  <a:pt x="0" y="2011680"/>
                </a:lnTo>
                <a:lnTo>
                  <a:pt x="3048" y="2014727"/>
                </a:lnTo>
                <a:lnTo>
                  <a:pt x="10668" y="2014727"/>
                </a:lnTo>
                <a:lnTo>
                  <a:pt x="13716" y="2011680"/>
                </a:lnTo>
                <a:lnTo>
                  <a:pt x="13716" y="2005583"/>
                </a:lnTo>
                <a:lnTo>
                  <a:pt x="10668" y="2002536"/>
                </a:lnTo>
                <a:close/>
              </a:path>
              <a:path w="3470148" h="3374136">
                <a:moveTo>
                  <a:pt x="10668" y="1976627"/>
                </a:moveTo>
                <a:lnTo>
                  <a:pt x="3048" y="1976627"/>
                </a:lnTo>
                <a:lnTo>
                  <a:pt x="0" y="1979676"/>
                </a:lnTo>
                <a:lnTo>
                  <a:pt x="0" y="1987295"/>
                </a:lnTo>
                <a:lnTo>
                  <a:pt x="3048" y="1990344"/>
                </a:lnTo>
                <a:lnTo>
                  <a:pt x="10668" y="1990344"/>
                </a:lnTo>
                <a:lnTo>
                  <a:pt x="13716" y="1987295"/>
                </a:lnTo>
                <a:lnTo>
                  <a:pt x="13716" y="1979676"/>
                </a:lnTo>
                <a:lnTo>
                  <a:pt x="10668" y="1976627"/>
                </a:lnTo>
                <a:close/>
              </a:path>
              <a:path w="3470148" h="3374136">
                <a:moveTo>
                  <a:pt x="10668" y="1952244"/>
                </a:moveTo>
                <a:lnTo>
                  <a:pt x="3048" y="1952244"/>
                </a:lnTo>
                <a:lnTo>
                  <a:pt x="0" y="1953768"/>
                </a:lnTo>
                <a:lnTo>
                  <a:pt x="0" y="1961388"/>
                </a:lnTo>
                <a:lnTo>
                  <a:pt x="3048" y="1964436"/>
                </a:lnTo>
                <a:lnTo>
                  <a:pt x="10668" y="1964436"/>
                </a:lnTo>
                <a:lnTo>
                  <a:pt x="13716" y="1961388"/>
                </a:lnTo>
                <a:lnTo>
                  <a:pt x="13716" y="1953768"/>
                </a:lnTo>
                <a:lnTo>
                  <a:pt x="10668" y="1952244"/>
                </a:lnTo>
                <a:close/>
              </a:path>
              <a:path w="3470148" h="3374136">
                <a:moveTo>
                  <a:pt x="10668" y="1926336"/>
                </a:moveTo>
                <a:lnTo>
                  <a:pt x="3048" y="1926336"/>
                </a:lnTo>
                <a:lnTo>
                  <a:pt x="0" y="1929383"/>
                </a:lnTo>
                <a:lnTo>
                  <a:pt x="0" y="1935480"/>
                </a:lnTo>
                <a:lnTo>
                  <a:pt x="3048" y="1938527"/>
                </a:lnTo>
                <a:lnTo>
                  <a:pt x="10668" y="1938527"/>
                </a:lnTo>
                <a:lnTo>
                  <a:pt x="13716" y="1935480"/>
                </a:lnTo>
                <a:lnTo>
                  <a:pt x="13716" y="1929383"/>
                </a:lnTo>
                <a:lnTo>
                  <a:pt x="10668" y="1926336"/>
                </a:lnTo>
                <a:close/>
              </a:path>
              <a:path w="3470148" h="3374136">
                <a:moveTo>
                  <a:pt x="10668" y="1900427"/>
                </a:moveTo>
                <a:lnTo>
                  <a:pt x="3048" y="1900427"/>
                </a:lnTo>
                <a:lnTo>
                  <a:pt x="0" y="1903476"/>
                </a:lnTo>
                <a:lnTo>
                  <a:pt x="0" y="1911095"/>
                </a:lnTo>
                <a:lnTo>
                  <a:pt x="3048" y="1914144"/>
                </a:lnTo>
                <a:lnTo>
                  <a:pt x="10668" y="1914144"/>
                </a:lnTo>
                <a:lnTo>
                  <a:pt x="13716" y="1911095"/>
                </a:lnTo>
                <a:lnTo>
                  <a:pt x="13716" y="1903476"/>
                </a:lnTo>
                <a:lnTo>
                  <a:pt x="10668" y="1900427"/>
                </a:lnTo>
                <a:close/>
              </a:path>
              <a:path w="3470148" h="3374136">
                <a:moveTo>
                  <a:pt x="10668" y="1876044"/>
                </a:moveTo>
                <a:lnTo>
                  <a:pt x="3048" y="1876044"/>
                </a:lnTo>
                <a:lnTo>
                  <a:pt x="0" y="1877568"/>
                </a:lnTo>
                <a:lnTo>
                  <a:pt x="0" y="1885188"/>
                </a:lnTo>
                <a:lnTo>
                  <a:pt x="3048" y="1888236"/>
                </a:lnTo>
                <a:lnTo>
                  <a:pt x="10668" y="1888236"/>
                </a:lnTo>
                <a:lnTo>
                  <a:pt x="13716" y="1885188"/>
                </a:lnTo>
                <a:lnTo>
                  <a:pt x="13716" y="1877568"/>
                </a:lnTo>
                <a:lnTo>
                  <a:pt x="10668" y="1876044"/>
                </a:lnTo>
                <a:close/>
              </a:path>
              <a:path w="3470148" h="3374136">
                <a:moveTo>
                  <a:pt x="10668" y="1850136"/>
                </a:moveTo>
                <a:lnTo>
                  <a:pt x="3048" y="1850136"/>
                </a:lnTo>
                <a:lnTo>
                  <a:pt x="0" y="1853183"/>
                </a:lnTo>
                <a:lnTo>
                  <a:pt x="0" y="1859280"/>
                </a:lnTo>
                <a:lnTo>
                  <a:pt x="3048" y="1862327"/>
                </a:lnTo>
                <a:lnTo>
                  <a:pt x="10668" y="1862327"/>
                </a:lnTo>
                <a:lnTo>
                  <a:pt x="13716" y="1859280"/>
                </a:lnTo>
                <a:lnTo>
                  <a:pt x="13716" y="1853183"/>
                </a:lnTo>
                <a:lnTo>
                  <a:pt x="10668" y="1850136"/>
                </a:lnTo>
                <a:close/>
              </a:path>
              <a:path w="3470148" h="3374136">
                <a:moveTo>
                  <a:pt x="10668" y="1824227"/>
                </a:moveTo>
                <a:lnTo>
                  <a:pt x="3048" y="1824227"/>
                </a:lnTo>
                <a:lnTo>
                  <a:pt x="0" y="1827276"/>
                </a:lnTo>
                <a:lnTo>
                  <a:pt x="0" y="1834895"/>
                </a:lnTo>
                <a:lnTo>
                  <a:pt x="3048" y="1837944"/>
                </a:lnTo>
                <a:lnTo>
                  <a:pt x="10668" y="1837944"/>
                </a:lnTo>
                <a:lnTo>
                  <a:pt x="13716" y="1834895"/>
                </a:lnTo>
                <a:lnTo>
                  <a:pt x="13716" y="1827276"/>
                </a:lnTo>
                <a:lnTo>
                  <a:pt x="10668" y="1824227"/>
                </a:lnTo>
                <a:close/>
              </a:path>
              <a:path w="3470148" h="3374136">
                <a:moveTo>
                  <a:pt x="10668" y="1799844"/>
                </a:moveTo>
                <a:lnTo>
                  <a:pt x="3048" y="1799844"/>
                </a:lnTo>
                <a:lnTo>
                  <a:pt x="0" y="1801368"/>
                </a:lnTo>
                <a:lnTo>
                  <a:pt x="0" y="1808988"/>
                </a:lnTo>
                <a:lnTo>
                  <a:pt x="3048" y="1812036"/>
                </a:lnTo>
                <a:lnTo>
                  <a:pt x="10668" y="1812036"/>
                </a:lnTo>
                <a:lnTo>
                  <a:pt x="13716" y="1808988"/>
                </a:lnTo>
                <a:lnTo>
                  <a:pt x="13716" y="1801368"/>
                </a:lnTo>
                <a:lnTo>
                  <a:pt x="10668" y="1799844"/>
                </a:lnTo>
                <a:close/>
              </a:path>
              <a:path w="3470148" h="3374136">
                <a:moveTo>
                  <a:pt x="10668" y="1773936"/>
                </a:moveTo>
                <a:lnTo>
                  <a:pt x="3048" y="1773936"/>
                </a:lnTo>
                <a:lnTo>
                  <a:pt x="0" y="1776983"/>
                </a:lnTo>
                <a:lnTo>
                  <a:pt x="0" y="1783080"/>
                </a:lnTo>
                <a:lnTo>
                  <a:pt x="3048" y="1786127"/>
                </a:lnTo>
                <a:lnTo>
                  <a:pt x="10668" y="1786127"/>
                </a:lnTo>
                <a:lnTo>
                  <a:pt x="13716" y="1783080"/>
                </a:lnTo>
                <a:lnTo>
                  <a:pt x="13716" y="1776983"/>
                </a:lnTo>
                <a:lnTo>
                  <a:pt x="10668" y="1773936"/>
                </a:lnTo>
                <a:close/>
              </a:path>
              <a:path w="3470148" h="3374136">
                <a:moveTo>
                  <a:pt x="10668" y="1748027"/>
                </a:moveTo>
                <a:lnTo>
                  <a:pt x="3048" y="1748027"/>
                </a:lnTo>
                <a:lnTo>
                  <a:pt x="0" y="1751076"/>
                </a:lnTo>
                <a:lnTo>
                  <a:pt x="0" y="1758695"/>
                </a:lnTo>
                <a:lnTo>
                  <a:pt x="3048" y="1761744"/>
                </a:lnTo>
                <a:lnTo>
                  <a:pt x="10668" y="1761744"/>
                </a:lnTo>
                <a:lnTo>
                  <a:pt x="13716" y="1758695"/>
                </a:lnTo>
                <a:lnTo>
                  <a:pt x="13716" y="1751076"/>
                </a:lnTo>
                <a:lnTo>
                  <a:pt x="10668" y="1748027"/>
                </a:lnTo>
                <a:close/>
              </a:path>
              <a:path w="3470148" h="3374136">
                <a:moveTo>
                  <a:pt x="10668" y="1723644"/>
                </a:moveTo>
                <a:lnTo>
                  <a:pt x="3048" y="1723644"/>
                </a:lnTo>
                <a:lnTo>
                  <a:pt x="0" y="1725168"/>
                </a:lnTo>
                <a:lnTo>
                  <a:pt x="0" y="1732788"/>
                </a:lnTo>
                <a:lnTo>
                  <a:pt x="3048" y="1735836"/>
                </a:lnTo>
                <a:lnTo>
                  <a:pt x="10668" y="1735836"/>
                </a:lnTo>
                <a:lnTo>
                  <a:pt x="13716" y="1732788"/>
                </a:lnTo>
                <a:lnTo>
                  <a:pt x="13716" y="1725168"/>
                </a:lnTo>
                <a:lnTo>
                  <a:pt x="10668" y="1723644"/>
                </a:lnTo>
                <a:close/>
              </a:path>
              <a:path w="3470148" h="3374136">
                <a:moveTo>
                  <a:pt x="10668" y="1697736"/>
                </a:moveTo>
                <a:lnTo>
                  <a:pt x="3048" y="1697736"/>
                </a:lnTo>
                <a:lnTo>
                  <a:pt x="0" y="1700783"/>
                </a:lnTo>
                <a:lnTo>
                  <a:pt x="0" y="1706880"/>
                </a:lnTo>
                <a:lnTo>
                  <a:pt x="3048" y="1709927"/>
                </a:lnTo>
                <a:lnTo>
                  <a:pt x="10668" y="1709927"/>
                </a:lnTo>
                <a:lnTo>
                  <a:pt x="13716" y="1706880"/>
                </a:lnTo>
                <a:lnTo>
                  <a:pt x="13716" y="1700783"/>
                </a:lnTo>
                <a:lnTo>
                  <a:pt x="10668" y="1697736"/>
                </a:lnTo>
                <a:close/>
              </a:path>
              <a:path w="3470148" h="3374136">
                <a:moveTo>
                  <a:pt x="10668" y="1671827"/>
                </a:moveTo>
                <a:lnTo>
                  <a:pt x="3048" y="1671827"/>
                </a:lnTo>
                <a:lnTo>
                  <a:pt x="0" y="1674876"/>
                </a:lnTo>
                <a:lnTo>
                  <a:pt x="0" y="1682495"/>
                </a:lnTo>
                <a:lnTo>
                  <a:pt x="3048" y="1685544"/>
                </a:lnTo>
                <a:lnTo>
                  <a:pt x="10668" y="1685544"/>
                </a:lnTo>
                <a:lnTo>
                  <a:pt x="13716" y="1682495"/>
                </a:lnTo>
                <a:lnTo>
                  <a:pt x="13716" y="1674876"/>
                </a:lnTo>
                <a:lnTo>
                  <a:pt x="10668" y="1671827"/>
                </a:lnTo>
                <a:close/>
              </a:path>
              <a:path w="3470148" h="3374136">
                <a:moveTo>
                  <a:pt x="10668" y="1647444"/>
                </a:moveTo>
                <a:lnTo>
                  <a:pt x="3048" y="1647444"/>
                </a:lnTo>
                <a:lnTo>
                  <a:pt x="0" y="1648968"/>
                </a:lnTo>
                <a:lnTo>
                  <a:pt x="0" y="1656588"/>
                </a:lnTo>
                <a:lnTo>
                  <a:pt x="3048" y="1659636"/>
                </a:lnTo>
                <a:lnTo>
                  <a:pt x="10668" y="1659636"/>
                </a:lnTo>
                <a:lnTo>
                  <a:pt x="13716" y="1656588"/>
                </a:lnTo>
                <a:lnTo>
                  <a:pt x="13716" y="1648968"/>
                </a:lnTo>
                <a:lnTo>
                  <a:pt x="10668" y="1647444"/>
                </a:lnTo>
                <a:close/>
              </a:path>
              <a:path w="3470148" h="3374136">
                <a:moveTo>
                  <a:pt x="10668" y="1621536"/>
                </a:moveTo>
                <a:lnTo>
                  <a:pt x="3048" y="1621536"/>
                </a:lnTo>
                <a:lnTo>
                  <a:pt x="0" y="1624583"/>
                </a:lnTo>
                <a:lnTo>
                  <a:pt x="0" y="1630680"/>
                </a:lnTo>
                <a:lnTo>
                  <a:pt x="3048" y="1633727"/>
                </a:lnTo>
                <a:lnTo>
                  <a:pt x="10668" y="1633727"/>
                </a:lnTo>
                <a:lnTo>
                  <a:pt x="13716" y="1630680"/>
                </a:lnTo>
                <a:lnTo>
                  <a:pt x="13716" y="1624583"/>
                </a:lnTo>
                <a:lnTo>
                  <a:pt x="10668" y="1621536"/>
                </a:lnTo>
                <a:close/>
              </a:path>
              <a:path w="3470148" h="3374136">
                <a:moveTo>
                  <a:pt x="10668" y="1595627"/>
                </a:moveTo>
                <a:lnTo>
                  <a:pt x="3048" y="1595627"/>
                </a:lnTo>
                <a:lnTo>
                  <a:pt x="0" y="1598676"/>
                </a:lnTo>
                <a:lnTo>
                  <a:pt x="0" y="1606295"/>
                </a:lnTo>
                <a:lnTo>
                  <a:pt x="3048" y="1609344"/>
                </a:lnTo>
                <a:lnTo>
                  <a:pt x="10668" y="1609344"/>
                </a:lnTo>
                <a:lnTo>
                  <a:pt x="13716" y="1606295"/>
                </a:lnTo>
                <a:lnTo>
                  <a:pt x="13716" y="1598676"/>
                </a:lnTo>
                <a:lnTo>
                  <a:pt x="10668" y="1595627"/>
                </a:lnTo>
                <a:close/>
              </a:path>
              <a:path w="3470148" h="3374136">
                <a:moveTo>
                  <a:pt x="10668" y="1569720"/>
                </a:moveTo>
                <a:lnTo>
                  <a:pt x="3048" y="1569720"/>
                </a:lnTo>
                <a:lnTo>
                  <a:pt x="0" y="1572768"/>
                </a:lnTo>
                <a:lnTo>
                  <a:pt x="0" y="1580388"/>
                </a:lnTo>
                <a:lnTo>
                  <a:pt x="3048" y="1583436"/>
                </a:lnTo>
                <a:lnTo>
                  <a:pt x="10668" y="1583436"/>
                </a:lnTo>
                <a:lnTo>
                  <a:pt x="13716" y="1580388"/>
                </a:lnTo>
                <a:lnTo>
                  <a:pt x="13716" y="1572768"/>
                </a:lnTo>
                <a:lnTo>
                  <a:pt x="10668" y="1569720"/>
                </a:lnTo>
                <a:close/>
              </a:path>
              <a:path w="3470148" h="3374136">
                <a:moveTo>
                  <a:pt x="10668" y="1545336"/>
                </a:moveTo>
                <a:lnTo>
                  <a:pt x="3048" y="1545336"/>
                </a:lnTo>
                <a:lnTo>
                  <a:pt x="0" y="1548383"/>
                </a:lnTo>
                <a:lnTo>
                  <a:pt x="0" y="1554480"/>
                </a:lnTo>
                <a:lnTo>
                  <a:pt x="3048" y="1557527"/>
                </a:lnTo>
                <a:lnTo>
                  <a:pt x="10668" y="1557527"/>
                </a:lnTo>
                <a:lnTo>
                  <a:pt x="13716" y="1554480"/>
                </a:lnTo>
                <a:lnTo>
                  <a:pt x="13716" y="1548383"/>
                </a:lnTo>
                <a:lnTo>
                  <a:pt x="10668" y="1545336"/>
                </a:lnTo>
                <a:close/>
              </a:path>
              <a:path w="3470148" h="3374136">
                <a:moveTo>
                  <a:pt x="10668" y="1519427"/>
                </a:moveTo>
                <a:lnTo>
                  <a:pt x="3048" y="1519427"/>
                </a:lnTo>
                <a:lnTo>
                  <a:pt x="0" y="1522476"/>
                </a:lnTo>
                <a:lnTo>
                  <a:pt x="0" y="1530095"/>
                </a:lnTo>
                <a:lnTo>
                  <a:pt x="3048" y="1531620"/>
                </a:lnTo>
                <a:lnTo>
                  <a:pt x="10668" y="1531620"/>
                </a:lnTo>
                <a:lnTo>
                  <a:pt x="13716" y="1530095"/>
                </a:lnTo>
                <a:lnTo>
                  <a:pt x="13716" y="1522476"/>
                </a:lnTo>
                <a:lnTo>
                  <a:pt x="10668" y="1519427"/>
                </a:lnTo>
                <a:close/>
              </a:path>
              <a:path w="3470148" h="3374136">
                <a:moveTo>
                  <a:pt x="10668" y="1493520"/>
                </a:moveTo>
                <a:lnTo>
                  <a:pt x="3048" y="1493520"/>
                </a:lnTo>
                <a:lnTo>
                  <a:pt x="0" y="1496568"/>
                </a:lnTo>
                <a:lnTo>
                  <a:pt x="0" y="1504188"/>
                </a:lnTo>
                <a:lnTo>
                  <a:pt x="3048" y="1507236"/>
                </a:lnTo>
                <a:lnTo>
                  <a:pt x="10668" y="1507236"/>
                </a:lnTo>
                <a:lnTo>
                  <a:pt x="13716" y="1504188"/>
                </a:lnTo>
                <a:lnTo>
                  <a:pt x="13716" y="1496568"/>
                </a:lnTo>
                <a:lnTo>
                  <a:pt x="10668" y="1493520"/>
                </a:lnTo>
                <a:close/>
              </a:path>
              <a:path w="3470148" h="3374136">
                <a:moveTo>
                  <a:pt x="10668" y="1469136"/>
                </a:moveTo>
                <a:lnTo>
                  <a:pt x="3048" y="1469136"/>
                </a:lnTo>
                <a:lnTo>
                  <a:pt x="0" y="1472183"/>
                </a:lnTo>
                <a:lnTo>
                  <a:pt x="0" y="1478280"/>
                </a:lnTo>
                <a:lnTo>
                  <a:pt x="3048" y="1481327"/>
                </a:lnTo>
                <a:lnTo>
                  <a:pt x="10668" y="1481327"/>
                </a:lnTo>
                <a:lnTo>
                  <a:pt x="13716" y="1478280"/>
                </a:lnTo>
                <a:lnTo>
                  <a:pt x="13716" y="1472183"/>
                </a:lnTo>
                <a:lnTo>
                  <a:pt x="10668" y="1469136"/>
                </a:lnTo>
                <a:close/>
              </a:path>
              <a:path w="3470148" h="3374136">
                <a:moveTo>
                  <a:pt x="10668" y="1443227"/>
                </a:moveTo>
                <a:lnTo>
                  <a:pt x="3048" y="1443227"/>
                </a:lnTo>
                <a:lnTo>
                  <a:pt x="0" y="1446276"/>
                </a:lnTo>
                <a:lnTo>
                  <a:pt x="0" y="1453895"/>
                </a:lnTo>
                <a:lnTo>
                  <a:pt x="3048" y="1455420"/>
                </a:lnTo>
                <a:lnTo>
                  <a:pt x="10668" y="1455420"/>
                </a:lnTo>
                <a:lnTo>
                  <a:pt x="13716" y="1453895"/>
                </a:lnTo>
                <a:lnTo>
                  <a:pt x="13716" y="1446276"/>
                </a:lnTo>
                <a:lnTo>
                  <a:pt x="10668" y="1443227"/>
                </a:lnTo>
                <a:close/>
              </a:path>
              <a:path w="3470148" h="3374136">
                <a:moveTo>
                  <a:pt x="10668" y="1417320"/>
                </a:moveTo>
                <a:lnTo>
                  <a:pt x="3048" y="1417320"/>
                </a:lnTo>
                <a:lnTo>
                  <a:pt x="0" y="1420368"/>
                </a:lnTo>
                <a:lnTo>
                  <a:pt x="0" y="1427988"/>
                </a:lnTo>
                <a:lnTo>
                  <a:pt x="3048" y="1431036"/>
                </a:lnTo>
                <a:lnTo>
                  <a:pt x="10668" y="1431036"/>
                </a:lnTo>
                <a:lnTo>
                  <a:pt x="13716" y="1427988"/>
                </a:lnTo>
                <a:lnTo>
                  <a:pt x="13716" y="1420368"/>
                </a:lnTo>
                <a:lnTo>
                  <a:pt x="10668" y="1417320"/>
                </a:lnTo>
                <a:close/>
              </a:path>
              <a:path w="3470148" h="3374136">
                <a:moveTo>
                  <a:pt x="10668" y="1392936"/>
                </a:moveTo>
                <a:lnTo>
                  <a:pt x="3048" y="1392936"/>
                </a:lnTo>
                <a:lnTo>
                  <a:pt x="0" y="1395983"/>
                </a:lnTo>
                <a:lnTo>
                  <a:pt x="0" y="1402080"/>
                </a:lnTo>
                <a:lnTo>
                  <a:pt x="3048" y="1405127"/>
                </a:lnTo>
                <a:lnTo>
                  <a:pt x="10668" y="1405127"/>
                </a:lnTo>
                <a:lnTo>
                  <a:pt x="13716" y="1402080"/>
                </a:lnTo>
                <a:lnTo>
                  <a:pt x="13716" y="1395983"/>
                </a:lnTo>
                <a:lnTo>
                  <a:pt x="10668" y="1392936"/>
                </a:lnTo>
                <a:close/>
              </a:path>
              <a:path w="3470148" h="3374136">
                <a:moveTo>
                  <a:pt x="10668" y="1367027"/>
                </a:moveTo>
                <a:lnTo>
                  <a:pt x="3048" y="1367027"/>
                </a:lnTo>
                <a:lnTo>
                  <a:pt x="0" y="1370076"/>
                </a:lnTo>
                <a:lnTo>
                  <a:pt x="0" y="1377695"/>
                </a:lnTo>
                <a:lnTo>
                  <a:pt x="3048" y="1379220"/>
                </a:lnTo>
                <a:lnTo>
                  <a:pt x="10668" y="1379220"/>
                </a:lnTo>
                <a:lnTo>
                  <a:pt x="13716" y="1377695"/>
                </a:lnTo>
                <a:lnTo>
                  <a:pt x="13716" y="1370076"/>
                </a:lnTo>
                <a:lnTo>
                  <a:pt x="10668" y="1367027"/>
                </a:lnTo>
                <a:close/>
              </a:path>
              <a:path w="3470148" h="3374136">
                <a:moveTo>
                  <a:pt x="10668" y="1341120"/>
                </a:moveTo>
                <a:lnTo>
                  <a:pt x="3048" y="1341120"/>
                </a:lnTo>
                <a:lnTo>
                  <a:pt x="0" y="1344168"/>
                </a:lnTo>
                <a:lnTo>
                  <a:pt x="0" y="1351788"/>
                </a:lnTo>
                <a:lnTo>
                  <a:pt x="3048" y="1354836"/>
                </a:lnTo>
                <a:lnTo>
                  <a:pt x="10668" y="1354836"/>
                </a:lnTo>
                <a:lnTo>
                  <a:pt x="13716" y="1351788"/>
                </a:lnTo>
                <a:lnTo>
                  <a:pt x="13716" y="1344168"/>
                </a:lnTo>
                <a:lnTo>
                  <a:pt x="10668" y="1341120"/>
                </a:lnTo>
                <a:close/>
              </a:path>
              <a:path w="3470148" h="3374136">
                <a:moveTo>
                  <a:pt x="10668" y="1316736"/>
                </a:moveTo>
                <a:lnTo>
                  <a:pt x="3048" y="1316736"/>
                </a:lnTo>
                <a:lnTo>
                  <a:pt x="0" y="1319783"/>
                </a:lnTo>
                <a:lnTo>
                  <a:pt x="0" y="1325880"/>
                </a:lnTo>
                <a:lnTo>
                  <a:pt x="3048" y="1328927"/>
                </a:lnTo>
                <a:lnTo>
                  <a:pt x="10668" y="1328927"/>
                </a:lnTo>
                <a:lnTo>
                  <a:pt x="13716" y="1325880"/>
                </a:lnTo>
                <a:lnTo>
                  <a:pt x="13716" y="1319783"/>
                </a:lnTo>
                <a:lnTo>
                  <a:pt x="10668" y="1316736"/>
                </a:lnTo>
                <a:close/>
              </a:path>
              <a:path w="3470148" h="3374136">
                <a:moveTo>
                  <a:pt x="10668" y="1290827"/>
                </a:moveTo>
                <a:lnTo>
                  <a:pt x="3048" y="1290827"/>
                </a:lnTo>
                <a:lnTo>
                  <a:pt x="0" y="1293876"/>
                </a:lnTo>
                <a:lnTo>
                  <a:pt x="0" y="1301495"/>
                </a:lnTo>
                <a:lnTo>
                  <a:pt x="3048" y="1303020"/>
                </a:lnTo>
                <a:lnTo>
                  <a:pt x="10668" y="1303020"/>
                </a:lnTo>
                <a:lnTo>
                  <a:pt x="13716" y="1301495"/>
                </a:lnTo>
                <a:lnTo>
                  <a:pt x="13716" y="1293876"/>
                </a:lnTo>
                <a:lnTo>
                  <a:pt x="10668" y="1290827"/>
                </a:lnTo>
                <a:close/>
              </a:path>
              <a:path w="3470148" h="3374136">
                <a:moveTo>
                  <a:pt x="10668" y="1264920"/>
                </a:moveTo>
                <a:lnTo>
                  <a:pt x="3048" y="1264920"/>
                </a:lnTo>
                <a:lnTo>
                  <a:pt x="0" y="1267968"/>
                </a:lnTo>
                <a:lnTo>
                  <a:pt x="0" y="1275588"/>
                </a:lnTo>
                <a:lnTo>
                  <a:pt x="3048" y="1278636"/>
                </a:lnTo>
                <a:lnTo>
                  <a:pt x="10668" y="1278636"/>
                </a:lnTo>
                <a:lnTo>
                  <a:pt x="13716" y="1275588"/>
                </a:lnTo>
                <a:lnTo>
                  <a:pt x="13716" y="1267968"/>
                </a:lnTo>
                <a:lnTo>
                  <a:pt x="10668" y="1264920"/>
                </a:lnTo>
                <a:close/>
              </a:path>
              <a:path w="3470148" h="3374136">
                <a:moveTo>
                  <a:pt x="10668" y="1240536"/>
                </a:moveTo>
                <a:lnTo>
                  <a:pt x="3048" y="1240536"/>
                </a:lnTo>
                <a:lnTo>
                  <a:pt x="0" y="1243583"/>
                </a:lnTo>
                <a:lnTo>
                  <a:pt x="0" y="1249680"/>
                </a:lnTo>
                <a:lnTo>
                  <a:pt x="3048" y="1252727"/>
                </a:lnTo>
                <a:lnTo>
                  <a:pt x="10668" y="1252727"/>
                </a:lnTo>
                <a:lnTo>
                  <a:pt x="13716" y="1249680"/>
                </a:lnTo>
                <a:lnTo>
                  <a:pt x="13716" y="1243583"/>
                </a:lnTo>
                <a:lnTo>
                  <a:pt x="10668" y="1240536"/>
                </a:lnTo>
                <a:close/>
              </a:path>
              <a:path w="3470148" h="3374136">
                <a:moveTo>
                  <a:pt x="10668" y="1214627"/>
                </a:moveTo>
                <a:lnTo>
                  <a:pt x="3048" y="1214627"/>
                </a:lnTo>
                <a:lnTo>
                  <a:pt x="0" y="1217676"/>
                </a:lnTo>
                <a:lnTo>
                  <a:pt x="0" y="1225295"/>
                </a:lnTo>
                <a:lnTo>
                  <a:pt x="3048" y="1226820"/>
                </a:lnTo>
                <a:lnTo>
                  <a:pt x="10668" y="1226820"/>
                </a:lnTo>
                <a:lnTo>
                  <a:pt x="13716" y="1225295"/>
                </a:lnTo>
                <a:lnTo>
                  <a:pt x="13716" y="1217676"/>
                </a:lnTo>
                <a:lnTo>
                  <a:pt x="10668" y="1214627"/>
                </a:lnTo>
                <a:close/>
              </a:path>
              <a:path w="3470148" h="3374136">
                <a:moveTo>
                  <a:pt x="10668" y="1188720"/>
                </a:moveTo>
                <a:lnTo>
                  <a:pt x="3048" y="1188720"/>
                </a:lnTo>
                <a:lnTo>
                  <a:pt x="0" y="1191768"/>
                </a:lnTo>
                <a:lnTo>
                  <a:pt x="0" y="1199388"/>
                </a:lnTo>
                <a:lnTo>
                  <a:pt x="3048" y="1202436"/>
                </a:lnTo>
                <a:lnTo>
                  <a:pt x="10668" y="1202436"/>
                </a:lnTo>
                <a:lnTo>
                  <a:pt x="13716" y="1199388"/>
                </a:lnTo>
                <a:lnTo>
                  <a:pt x="13716" y="1191768"/>
                </a:lnTo>
                <a:lnTo>
                  <a:pt x="10668" y="1188720"/>
                </a:lnTo>
                <a:close/>
              </a:path>
              <a:path w="3470148" h="3374136">
                <a:moveTo>
                  <a:pt x="10668" y="1164336"/>
                </a:moveTo>
                <a:lnTo>
                  <a:pt x="3048" y="1164336"/>
                </a:lnTo>
                <a:lnTo>
                  <a:pt x="0" y="1167383"/>
                </a:lnTo>
                <a:lnTo>
                  <a:pt x="0" y="1173480"/>
                </a:lnTo>
                <a:lnTo>
                  <a:pt x="3048" y="1176527"/>
                </a:lnTo>
                <a:lnTo>
                  <a:pt x="10668" y="1176527"/>
                </a:lnTo>
                <a:lnTo>
                  <a:pt x="13716" y="1173480"/>
                </a:lnTo>
                <a:lnTo>
                  <a:pt x="13716" y="1167383"/>
                </a:lnTo>
                <a:lnTo>
                  <a:pt x="10668" y="1164336"/>
                </a:lnTo>
                <a:close/>
              </a:path>
              <a:path w="3470148" h="3374136">
                <a:moveTo>
                  <a:pt x="10668" y="1138427"/>
                </a:moveTo>
                <a:lnTo>
                  <a:pt x="3048" y="1138427"/>
                </a:lnTo>
                <a:lnTo>
                  <a:pt x="0" y="1141476"/>
                </a:lnTo>
                <a:lnTo>
                  <a:pt x="0" y="1147571"/>
                </a:lnTo>
                <a:lnTo>
                  <a:pt x="3048" y="1150620"/>
                </a:lnTo>
                <a:lnTo>
                  <a:pt x="10668" y="1150620"/>
                </a:lnTo>
                <a:lnTo>
                  <a:pt x="13716" y="1147571"/>
                </a:lnTo>
                <a:lnTo>
                  <a:pt x="13716" y="1141476"/>
                </a:lnTo>
                <a:lnTo>
                  <a:pt x="10668" y="1138427"/>
                </a:lnTo>
                <a:close/>
              </a:path>
              <a:path w="3470148" h="3374136">
                <a:moveTo>
                  <a:pt x="10668" y="1112520"/>
                </a:moveTo>
                <a:lnTo>
                  <a:pt x="3048" y="1112520"/>
                </a:lnTo>
                <a:lnTo>
                  <a:pt x="0" y="1115568"/>
                </a:lnTo>
                <a:lnTo>
                  <a:pt x="0" y="1123188"/>
                </a:lnTo>
                <a:lnTo>
                  <a:pt x="3048" y="1126236"/>
                </a:lnTo>
                <a:lnTo>
                  <a:pt x="10668" y="1126236"/>
                </a:lnTo>
                <a:lnTo>
                  <a:pt x="13716" y="1123188"/>
                </a:lnTo>
                <a:lnTo>
                  <a:pt x="13716" y="1115568"/>
                </a:lnTo>
                <a:lnTo>
                  <a:pt x="10668" y="1112520"/>
                </a:lnTo>
                <a:close/>
              </a:path>
              <a:path w="3470148" h="3374136">
                <a:moveTo>
                  <a:pt x="10668" y="1088136"/>
                </a:moveTo>
                <a:lnTo>
                  <a:pt x="3048" y="1088136"/>
                </a:lnTo>
                <a:lnTo>
                  <a:pt x="0" y="1091183"/>
                </a:lnTo>
                <a:lnTo>
                  <a:pt x="0" y="1097280"/>
                </a:lnTo>
                <a:lnTo>
                  <a:pt x="3048" y="1100327"/>
                </a:lnTo>
                <a:lnTo>
                  <a:pt x="10668" y="1100327"/>
                </a:lnTo>
                <a:lnTo>
                  <a:pt x="13716" y="1097280"/>
                </a:lnTo>
                <a:lnTo>
                  <a:pt x="13716" y="1091183"/>
                </a:lnTo>
                <a:lnTo>
                  <a:pt x="10668" y="1088136"/>
                </a:lnTo>
                <a:close/>
              </a:path>
              <a:path w="3470148" h="3374136">
                <a:moveTo>
                  <a:pt x="10668" y="1062227"/>
                </a:moveTo>
                <a:lnTo>
                  <a:pt x="3048" y="1062227"/>
                </a:lnTo>
                <a:lnTo>
                  <a:pt x="0" y="1065276"/>
                </a:lnTo>
                <a:lnTo>
                  <a:pt x="0" y="1071371"/>
                </a:lnTo>
                <a:lnTo>
                  <a:pt x="3048" y="1074420"/>
                </a:lnTo>
                <a:lnTo>
                  <a:pt x="10668" y="1074420"/>
                </a:lnTo>
                <a:lnTo>
                  <a:pt x="13716" y="1071371"/>
                </a:lnTo>
                <a:lnTo>
                  <a:pt x="13716" y="1065276"/>
                </a:lnTo>
                <a:lnTo>
                  <a:pt x="10668" y="1062227"/>
                </a:lnTo>
                <a:close/>
              </a:path>
              <a:path w="3470148" h="3374136">
                <a:moveTo>
                  <a:pt x="10668" y="1036319"/>
                </a:moveTo>
                <a:lnTo>
                  <a:pt x="3048" y="1036319"/>
                </a:lnTo>
                <a:lnTo>
                  <a:pt x="0" y="1039368"/>
                </a:lnTo>
                <a:lnTo>
                  <a:pt x="0" y="1046988"/>
                </a:lnTo>
                <a:lnTo>
                  <a:pt x="3048" y="1050036"/>
                </a:lnTo>
                <a:lnTo>
                  <a:pt x="10668" y="1050036"/>
                </a:lnTo>
                <a:lnTo>
                  <a:pt x="13716" y="1046988"/>
                </a:lnTo>
                <a:lnTo>
                  <a:pt x="13716" y="1039368"/>
                </a:lnTo>
                <a:lnTo>
                  <a:pt x="10668" y="1036319"/>
                </a:lnTo>
                <a:close/>
              </a:path>
              <a:path w="3470148" h="3374136">
                <a:moveTo>
                  <a:pt x="10668" y="1011936"/>
                </a:moveTo>
                <a:lnTo>
                  <a:pt x="3048" y="1011936"/>
                </a:lnTo>
                <a:lnTo>
                  <a:pt x="0" y="1014983"/>
                </a:lnTo>
                <a:lnTo>
                  <a:pt x="0" y="1021080"/>
                </a:lnTo>
                <a:lnTo>
                  <a:pt x="3048" y="1024127"/>
                </a:lnTo>
                <a:lnTo>
                  <a:pt x="10668" y="1024127"/>
                </a:lnTo>
                <a:lnTo>
                  <a:pt x="13716" y="1021080"/>
                </a:lnTo>
                <a:lnTo>
                  <a:pt x="13716" y="1014983"/>
                </a:lnTo>
                <a:lnTo>
                  <a:pt x="10668" y="1011936"/>
                </a:lnTo>
                <a:close/>
              </a:path>
              <a:path w="3470148" h="3374136">
                <a:moveTo>
                  <a:pt x="10668" y="986027"/>
                </a:moveTo>
                <a:lnTo>
                  <a:pt x="3048" y="986027"/>
                </a:lnTo>
                <a:lnTo>
                  <a:pt x="0" y="989076"/>
                </a:lnTo>
                <a:lnTo>
                  <a:pt x="0" y="995172"/>
                </a:lnTo>
                <a:lnTo>
                  <a:pt x="3048" y="998220"/>
                </a:lnTo>
                <a:lnTo>
                  <a:pt x="10668" y="998220"/>
                </a:lnTo>
                <a:lnTo>
                  <a:pt x="13716" y="995172"/>
                </a:lnTo>
                <a:lnTo>
                  <a:pt x="13716" y="989076"/>
                </a:lnTo>
                <a:lnTo>
                  <a:pt x="10668" y="986027"/>
                </a:lnTo>
                <a:close/>
              </a:path>
              <a:path w="3470148" h="3374136">
                <a:moveTo>
                  <a:pt x="10668" y="960120"/>
                </a:moveTo>
                <a:lnTo>
                  <a:pt x="3048" y="960120"/>
                </a:lnTo>
                <a:lnTo>
                  <a:pt x="0" y="963167"/>
                </a:lnTo>
                <a:lnTo>
                  <a:pt x="0" y="970788"/>
                </a:lnTo>
                <a:lnTo>
                  <a:pt x="3048" y="973836"/>
                </a:lnTo>
                <a:lnTo>
                  <a:pt x="10668" y="973836"/>
                </a:lnTo>
                <a:lnTo>
                  <a:pt x="13716" y="970788"/>
                </a:lnTo>
                <a:lnTo>
                  <a:pt x="13716" y="963167"/>
                </a:lnTo>
                <a:lnTo>
                  <a:pt x="10668" y="960120"/>
                </a:lnTo>
                <a:close/>
              </a:path>
              <a:path w="3470148" h="3374136">
                <a:moveTo>
                  <a:pt x="10668" y="935736"/>
                </a:moveTo>
                <a:lnTo>
                  <a:pt x="3048" y="935736"/>
                </a:lnTo>
                <a:lnTo>
                  <a:pt x="0" y="937260"/>
                </a:lnTo>
                <a:lnTo>
                  <a:pt x="0" y="944879"/>
                </a:lnTo>
                <a:lnTo>
                  <a:pt x="3048" y="947927"/>
                </a:lnTo>
                <a:lnTo>
                  <a:pt x="10668" y="947927"/>
                </a:lnTo>
                <a:lnTo>
                  <a:pt x="13716" y="944879"/>
                </a:lnTo>
                <a:lnTo>
                  <a:pt x="13716" y="937260"/>
                </a:lnTo>
                <a:lnTo>
                  <a:pt x="10668" y="935736"/>
                </a:lnTo>
                <a:close/>
              </a:path>
              <a:path w="3470148" h="3374136">
                <a:moveTo>
                  <a:pt x="10668" y="909827"/>
                </a:moveTo>
                <a:lnTo>
                  <a:pt x="3048" y="909827"/>
                </a:lnTo>
                <a:lnTo>
                  <a:pt x="0" y="912876"/>
                </a:lnTo>
                <a:lnTo>
                  <a:pt x="0" y="918972"/>
                </a:lnTo>
                <a:lnTo>
                  <a:pt x="3048" y="922020"/>
                </a:lnTo>
                <a:lnTo>
                  <a:pt x="10668" y="922020"/>
                </a:lnTo>
                <a:lnTo>
                  <a:pt x="13716" y="918972"/>
                </a:lnTo>
                <a:lnTo>
                  <a:pt x="13716" y="912876"/>
                </a:lnTo>
                <a:lnTo>
                  <a:pt x="10668" y="909827"/>
                </a:lnTo>
                <a:close/>
              </a:path>
              <a:path w="3470148" h="3374136">
                <a:moveTo>
                  <a:pt x="10668" y="883920"/>
                </a:moveTo>
                <a:lnTo>
                  <a:pt x="3048" y="883920"/>
                </a:lnTo>
                <a:lnTo>
                  <a:pt x="0" y="886967"/>
                </a:lnTo>
                <a:lnTo>
                  <a:pt x="0" y="894588"/>
                </a:lnTo>
                <a:lnTo>
                  <a:pt x="3048" y="897636"/>
                </a:lnTo>
                <a:lnTo>
                  <a:pt x="10668" y="897636"/>
                </a:lnTo>
                <a:lnTo>
                  <a:pt x="13716" y="894588"/>
                </a:lnTo>
                <a:lnTo>
                  <a:pt x="13716" y="886967"/>
                </a:lnTo>
                <a:lnTo>
                  <a:pt x="10668" y="883920"/>
                </a:lnTo>
                <a:close/>
              </a:path>
              <a:path w="3470148" h="3374136">
                <a:moveTo>
                  <a:pt x="10668" y="859536"/>
                </a:moveTo>
                <a:lnTo>
                  <a:pt x="3048" y="859536"/>
                </a:lnTo>
                <a:lnTo>
                  <a:pt x="0" y="861060"/>
                </a:lnTo>
                <a:lnTo>
                  <a:pt x="0" y="868679"/>
                </a:lnTo>
                <a:lnTo>
                  <a:pt x="3048" y="871727"/>
                </a:lnTo>
                <a:lnTo>
                  <a:pt x="10668" y="871727"/>
                </a:lnTo>
                <a:lnTo>
                  <a:pt x="13716" y="868679"/>
                </a:lnTo>
                <a:lnTo>
                  <a:pt x="13716" y="861060"/>
                </a:lnTo>
                <a:lnTo>
                  <a:pt x="10668" y="859536"/>
                </a:lnTo>
                <a:close/>
              </a:path>
              <a:path w="3470148" h="3374136">
                <a:moveTo>
                  <a:pt x="10668" y="833627"/>
                </a:moveTo>
                <a:lnTo>
                  <a:pt x="3048" y="833627"/>
                </a:lnTo>
                <a:lnTo>
                  <a:pt x="0" y="836676"/>
                </a:lnTo>
                <a:lnTo>
                  <a:pt x="0" y="842772"/>
                </a:lnTo>
                <a:lnTo>
                  <a:pt x="3048" y="845820"/>
                </a:lnTo>
                <a:lnTo>
                  <a:pt x="10668" y="845820"/>
                </a:lnTo>
                <a:lnTo>
                  <a:pt x="13716" y="842772"/>
                </a:lnTo>
                <a:lnTo>
                  <a:pt x="13716" y="836676"/>
                </a:lnTo>
                <a:lnTo>
                  <a:pt x="10668" y="833627"/>
                </a:lnTo>
                <a:close/>
              </a:path>
              <a:path w="3470148" h="3374136">
                <a:moveTo>
                  <a:pt x="10668" y="807720"/>
                </a:moveTo>
                <a:lnTo>
                  <a:pt x="3048" y="807720"/>
                </a:lnTo>
                <a:lnTo>
                  <a:pt x="0" y="810767"/>
                </a:lnTo>
                <a:lnTo>
                  <a:pt x="0" y="818388"/>
                </a:lnTo>
                <a:lnTo>
                  <a:pt x="3048" y="821436"/>
                </a:lnTo>
                <a:lnTo>
                  <a:pt x="10668" y="821436"/>
                </a:lnTo>
                <a:lnTo>
                  <a:pt x="13716" y="818388"/>
                </a:lnTo>
                <a:lnTo>
                  <a:pt x="13716" y="810767"/>
                </a:lnTo>
                <a:lnTo>
                  <a:pt x="10668" y="807720"/>
                </a:lnTo>
                <a:close/>
              </a:path>
              <a:path w="3470148" h="3374136">
                <a:moveTo>
                  <a:pt x="10668" y="783336"/>
                </a:moveTo>
                <a:lnTo>
                  <a:pt x="3048" y="783336"/>
                </a:lnTo>
                <a:lnTo>
                  <a:pt x="0" y="784860"/>
                </a:lnTo>
                <a:lnTo>
                  <a:pt x="0" y="792479"/>
                </a:lnTo>
                <a:lnTo>
                  <a:pt x="3048" y="795527"/>
                </a:lnTo>
                <a:lnTo>
                  <a:pt x="10668" y="795527"/>
                </a:lnTo>
                <a:lnTo>
                  <a:pt x="13716" y="792479"/>
                </a:lnTo>
                <a:lnTo>
                  <a:pt x="13716" y="784860"/>
                </a:lnTo>
                <a:lnTo>
                  <a:pt x="10668" y="783336"/>
                </a:lnTo>
                <a:close/>
              </a:path>
              <a:path w="3470148" h="3374136">
                <a:moveTo>
                  <a:pt x="10668" y="757427"/>
                </a:moveTo>
                <a:lnTo>
                  <a:pt x="3048" y="757427"/>
                </a:lnTo>
                <a:lnTo>
                  <a:pt x="0" y="760476"/>
                </a:lnTo>
                <a:lnTo>
                  <a:pt x="0" y="766572"/>
                </a:lnTo>
                <a:lnTo>
                  <a:pt x="3048" y="769620"/>
                </a:lnTo>
                <a:lnTo>
                  <a:pt x="10668" y="769620"/>
                </a:lnTo>
                <a:lnTo>
                  <a:pt x="13716" y="766572"/>
                </a:lnTo>
                <a:lnTo>
                  <a:pt x="13716" y="760476"/>
                </a:lnTo>
                <a:lnTo>
                  <a:pt x="10668" y="757427"/>
                </a:lnTo>
                <a:close/>
              </a:path>
              <a:path w="3470148" h="3374136">
                <a:moveTo>
                  <a:pt x="10668" y="731520"/>
                </a:moveTo>
                <a:lnTo>
                  <a:pt x="3048" y="731520"/>
                </a:lnTo>
                <a:lnTo>
                  <a:pt x="0" y="734567"/>
                </a:lnTo>
                <a:lnTo>
                  <a:pt x="0" y="742188"/>
                </a:lnTo>
                <a:lnTo>
                  <a:pt x="3048" y="745236"/>
                </a:lnTo>
                <a:lnTo>
                  <a:pt x="10668" y="745236"/>
                </a:lnTo>
                <a:lnTo>
                  <a:pt x="13716" y="742188"/>
                </a:lnTo>
                <a:lnTo>
                  <a:pt x="13716" y="734567"/>
                </a:lnTo>
                <a:lnTo>
                  <a:pt x="10668" y="731520"/>
                </a:lnTo>
                <a:close/>
              </a:path>
              <a:path w="3470148" h="3374136">
                <a:moveTo>
                  <a:pt x="10668" y="707136"/>
                </a:moveTo>
                <a:lnTo>
                  <a:pt x="3048" y="707136"/>
                </a:lnTo>
                <a:lnTo>
                  <a:pt x="0" y="708660"/>
                </a:lnTo>
                <a:lnTo>
                  <a:pt x="0" y="716279"/>
                </a:lnTo>
                <a:lnTo>
                  <a:pt x="3048" y="719327"/>
                </a:lnTo>
                <a:lnTo>
                  <a:pt x="10668" y="719327"/>
                </a:lnTo>
                <a:lnTo>
                  <a:pt x="13716" y="716279"/>
                </a:lnTo>
                <a:lnTo>
                  <a:pt x="13716" y="708660"/>
                </a:lnTo>
                <a:lnTo>
                  <a:pt x="10668" y="707136"/>
                </a:lnTo>
                <a:close/>
              </a:path>
              <a:path w="3470148" h="3374136">
                <a:moveTo>
                  <a:pt x="10668" y="681227"/>
                </a:moveTo>
                <a:lnTo>
                  <a:pt x="3048" y="681227"/>
                </a:lnTo>
                <a:lnTo>
                  <a:pt x="0" y="684276"/>
                </a:lnTo>
                <a:lnTo>
                  <a:pt x="0" y="690372"/>
                </a:lnTo>
                <a:lnTo>
                  <a:pt x="3048" y="693420"/>
                </a:lnTo>
                <a:lnTo>
                  <a:pt x="10668" y="693420"/>
                </a:lnTo>
                <a:lnTo>
                  <a:pt x="13716" y="690372"/>
                </a:lnTo>
                <a:lnTo>
                  <a:pt x="13716" y="684276"/>
                </a:lnTo>
                <a:lnTo>
                  <a:pt x="10668" y="681227"/>
                </a:lnTo>
                <a:close/>
              </a:path>
              <a:path w="3470148" h="3374136">
                <a:moveTo>
                  <a:pt x="10668" y="655320"/>
                </a:moveTo>
                <a:lnTo>
                  <a:pt x="3048" y="655320"/>
                </a:lnTo>
                <a:lnTo>
                  <a:pt x="0" y="658367"/>
                </a:lnTo>
                <a:lnTo>
                  <a:pt x="0" y="665988"/>
                </a:lnTo>
                <a:lnTo>
                  <a:pt x="3048" y="669036"/>
                </a:lnTo>
                <a:lnTo>
                  <a:pt x="10668" y="669036"/>
                </a:lnTo>
                <a:lnTo>
                  <a:pt x="13716" y="665988"/>
                </a:lnTo>
                <a:lnTo>
                  <a:pt x="13716" y="658367"/>
                </a:lnTo>
                <a:lnTo>
                  <a:pt x="10668" y="655320"/>
                </a:lnTo>
                <a:close/>
              </a:path>
              <a:path w="3470148" h="3374136">
                <a:moveTo>
                  <a:pt x="10668" y="630936"/>
                </a:moveTo>
                <a:lnTo>
                  <a:pt x="3048" y="630936"/>
                </a:lnTo>
                <a:lnTo>
                  <a:pt x="0" y="632460"/>
                </a:lnTo>
                <a:lnTo>
                  <a:pt x="0" y="640079"/>
                </a:lnTo>
                <a:lnTo>
                  <a:pt x="3048" y="643127"/>
                </a:lnTo>
                <a:lnTo>
                  <a:pt x="10668" y="643127"/>
                </a:lnTo>
                <a:lnTo>
                  <a:pt x="13716" y="640079"/>
                </a:lnTo>
                <a:lnTo>
                  <a:pt x="13716" y="632460"/>
                </a:lnTo>
                <a:lnTo>
                  <a:pt x="10668" y="630936"/>
                </a:lnTo>
                <a:close/>
              </a:path>
              <a:path w="3470148" h="3374136">
                <a:moveTo>
                  <a:pt x="10668" y="605027"/>
                </a:moveTo>
                <a:lnTo>
                  <a:pt x="3048" y="605027"/>
                </a:lnTo>
                <a:lnTo>
                  <a:pt x="0" y="608076"/>
                </a:lnTo>
                <a:lnTo>
                  <a:pt x="0" y="614172"/>
                </a:lnTo>
                <a:lnTo>
                  <a:pt x="3048" y="617220"/>
                </a:lnTo>
                <a:lnTo>
                  <a:pt x="10668" y="617220"/>
                </a:lnTo>
                <a:lnTo>
                  <a:pt x="13716" y="614172"/>
                </a:lnTo>
                <a:lnTo>
                  <a:pt x="13716" y="608076"/>
                </a:lnTo>
                <a:lnTo>
                  <a:pt x="10668" y="605027"/>
                </a:lnTo>
                <a:close/>
              </a:path>
              <a:path w="3470148" h="3374136">
                <a:moveTo>
                  <a:pt x="10668" y="579120"/>
                </a:moveTo>
                <a:lnTo>
                  <a:pt x="3048" y="579120"/>
                </a:lnTo>
                <a:lnTo>
                  <a:pt x="0" y="582167"/>
                </a:lnTo>
                <a:lnTo>
                  <a:pt x="0" y="589788"/>
                </a:lnTo>
                <a:lnTo>
                  <a:pt x="3048" y="592836"/>
                </a:lnTo>
                <a:lnTo>
                  <a:pt x="10668" y="592836"/>
                </a:lnTo>
                <a:lnTo>
                  <a:pt x="13716" y="589788"/>
                </a:lnTo>
                <a:lnTo>
                  <a:pt x="13716" y="582167"/>
                </a:lnTo>
                <a:lnTo>
                  <a:pt x="10668" y="579120"/>
                </a:lnTo>
                <a:close/>
              </a:path>
              <a:path w="3470148" h="3374136">
                <a:moveTo>
                  <a:pt x="10668" y="553212"/>
                </a:moveTo>
                <a:lnTo>
                  <a:pt x="3048" y="553212"/>
                </a:lnTo>
                <a:lnTo>
                  <a:pt x="0" y="556260"/>
                </a:lnTo>
                <a:lnTo>
                  <a:pt x="0" y="563879"/>
                </a:lnTo>
                <a:lnTo>
                  <a:pt x="3048" y="566927"/>
                </a:lnTo>
                <a:lnTo>
                  <a:pt x="10668" y="566927"/>
                </a:lnTo>
                <a:lnTo>
                  <a:pt x="13716" y="563879"/>
                </a:lnTo>
                <a:lnTo>
                  <a:pt x="13716" y="556260"/>
                </a:lnTo>
                <a:lnTo>
                  <a:pt x="10668" y="553212"/>
                </a:lnTo>
                <a:close/>
              </a:path>
              <a:path w="3470148" h="3374136">
                <a:moveTo>
                  <a:pt x="10668" y="528827"/>
                </a:moveTo>
                <a:lnTo>
                  <a:pt x="3048" y="528827"/>
                </a:lnTo>
                <a:lnTo>
                  <a:pt x="0" y="531876"/>
                </a:lnTo>
                <a:lnTo>
                  <a:pt x="0" y="537972"/>
                </a:lnTo>
                <a:lnTo>
                  <a:pt x="3048" y="541020"/>
                </a:lnTo>
                <a:lnTo>
                  <a:pt x="10668" y="541020"/>
                </a:lnTo>
                <a:lnTo>
                  <a:pt x="13716" y="537972"/>
                </a:lnTo>
                <a:lnTo>
                  <a:pt x="13716" y="531876"/>
                </a:lnTo>
                <a:lnTo>
                  <a:pt x="10668" y="528827"/>
                </a:lnTo>
                <a:close/>
              </a:path>
              <a:path w="3470148" h="3374136">
                <a:moveTo>
                  <a:pt x="10668" y="502920"/>
                </a:moveTo>
                <a:lnTo>
                  <a:pt x="3048" y="502920"/>
                </a:lnTo>
                <a:lnTo>
                  <a:pt x="0" y="505967"/>
                </a:lnTo>
                <a:lnTo>
                  <a:pt x="0" y="513588"/>
                </a:lnTo>
                <a:lnTo>
                  <a:pt x="3048" y="515112"/>
                </a:lnTo>
                <a:lnTo>
                  <a:pt x="10668" y="515112"/>
                </a:lnTo>
                <a:lnTo>
                  <a:pt x="13716" y="513588"/>
                </a:lnTo>
                <a:lnTo>
                  <a:pt x="13716" y="505967"/>
                </a:lnTo>
                <a:lnTo>
                  <a:pt x="10668" y="502920"/>
                </a:lnTo>
                <a:close/>
              </a:path>
              <a:path w="3470148" h="3374136">
                <a:moveTo>
                  <a:pt x="10668" y="477012"/>
                </a:moveTo>
                <a:lnTo>
                  <a:pt x="3048" y="477012"/>
                </a:lnTo>
                <a:lnTo>
                  <a:pt x="0" y="480060"/>
                </a:lnTo>
                <a:lnTo>
                  <a:pt x="0" y="487679"/>
                </a:lnTo>
                <a:lnTo>
                  <a:pt x="3048" y="490727"/>
                </a:lnTo>
                <a:lnTo>
                  <a:pt x="10668" y="490727"/>
                </a:lnTo>
                <a:lnTo>
                  <a:pt x="13716" y="487679"/>
                </a:lnTo>
                <a:lnTo>
                  <a:pt x="13716" y="480060"/>
                </a:lnTo>
                <a:lnTo>
                  <a:pt x="10668" y="477012"/>
                </a:lnTo>
                <a:close/>
              </a:path>
              <a:path w="3470148" h="3374136">
                <a:moveTo>
                  <a:pt x="10668" y="452627"/>
                </a:moveTo>
                <a:lnTo>
                  <a:pt x="3048" y="452627"/>
                </a:lnTo>
                <a:lnTo>
                  <a:pt x="0" y="455675"/>
                </a:lnTo>
                <a:lnTo>
                  <a:pt x="0" y="461772"/>
                </a:lnTo>
                <a:lnTo>
                  <a:pt x="3048" y="464820"/>
                </a:lnTo>
                <a:lnTo>
                  <a:pt x="10668" y="464820"/>
                </a:lnTo>
                <a:lnTo>
                  <a:pt x="13716" y="461772"/>
                </a:lnTo>
                <a:lnTo>
                  <a:pt x="13716" y="455675"/>
                </a:lnTo>
                <a:lnTo>
                  <a:pt x="10668" y="452627"/>
                </a:lnTo>
                <a:close/>
              </a:path>
              <a:path w="3470148" h="3374136">
                <a:moveTo>
                  <a:pt x="10668" y="426720"/>
                </a:moveTo>
                <a:lnTo>
                  <a:pt x="3048" y="426720"/>
                </a:lnTo>
                <a:lnTo>
                  <a:pt x="0" y="429767"/>
                </a:lnTo>
                <a:lnTo>
                  <a:pt x="0" y="437388"/>
                </a:lnTo>
                <a:lnTo>
                  <a:pt x="3048" y="438912"/>
                </a:lnTo>
                <a:lnTo>
                  <a:pt x="10668" y="438912"/>
                </a:lnTo>
                <a:lnTo>
                  <a:pt x="13716" y="437388"/>
                </a:lnTo>
                <a:lnTo>
                  <a:pt x="13716" y="429767"/>
                </a:lnTo>
                <a:lnTo>
                  <a:pt x="10668" y="426720"/>
                </a:lnTo>
                <a:close/>
              </a:path>
              <a:path w="3470148" h="3374136">
                <a:moveTo>
                  <a:pt x="10668" y="400812"/>
                </a:moveTo>
                <a:lnTo>
                  <a:pt x="3048" y="400812"/>
                </a:lnTo>
                <a:lnTo>
                  <a:pt x="0" y="403860"/>
                </a:lnTo>
                <a:lnTo>
                  <a:pt x="0" y="411479"/>
                </a:lnTo>
                <a:lnTo>
                  <a:pt x="3048" y="414527"/>
                </a:lnTo>
                <a:lnTo>
                  <a:pt x="10668" y="414527"/>
                </a:lnTo>
                <a:lnTo>
                  <a:pt x="13716" y="411479"/>
                </a:lnTo>
                <a:lnTo>
                  <a:pt x="13716" y="403860"/>
                </a:lnTo>
                <a:lnTo>
                  <a:pt x="10668" y="400812"/>
                </a:lnTo>
                <a:close/>
              </a:path>
              <a:path w="3470148" h="3374136">
                <a:moveTo>
                  <a:pt x="10668" y="376427"/>
                </a:moveTo>
                <a:lnTo>
                  <a:pt x="3048" y="376427"/>
                </a:lnTo>
                <a:lnTo>
                  <a:pt x="0" y="379475"/>
                </a:lnTo>
                <a:lnTo>
                  <a:pt x="0" y="385572"/>
                </a:lnTo>
                <a:lnTo>
                  <a:pt x="3048" y="388620"/>
                </a:lnTo>
                <a:lnTo>
                  <a:pt x="10668" y="388620"/>
                </a:lnTo>
                <a:lnTo>
                  <a:pt x="13716" y="385572"/>
                </a:lnTo>
                <a:lnTo>
                  <a:pt x="13716" y="379475"/>
                </a:lnTo>
                <a:lnTo>
                  <a:pt x="10668" y="376427"/>
                </a:lnTo>
                <a:close/>
              </a:path>
              <a:path w="3470148" h="3374136">
                <a:moveTo>
                  <a:pt x="10668" y="350520"/>
                </a:moveTo>
                <a:lnTo>
                  <a:pt x="3048" y="350520"/>
                </a:lnTo>
                <a:lnTo>
                  <a:pt x="0" y="353567"/>
                </a:lnTo>
                <a:lnTo>
                  <a:pt x="0" y="361188"/>
                </a:lnTo>
                <a:lnTo>
                  <a:pt x="3048" y="362712"/>
                </a:lnTo>
                <a:lnTo>
                  <a:pt x="10668" y="362712"/>
                </a:lnTo>
                <a:lnTo>
                  <a:pt x="13716" y="361188"/>
                </a:lnTo>
                <a:lnTo>
                  <a:pt x="13716" y="353567"/>
                </a:lnTo>
                <a:lnTo>
                  <a:pt x="10668" y="350520"/>
                </a:lnTo>
                <a:close/>
              </a:path>
              <a:path w="3470148" h="3374136">
                <a:moveTo>
                  <a:pt x="10668" y="324612"/>
                </a:moveTo>
                <a:lnTo>
                  <a:pt x="3048" y="324612"/>
                </a:lnTo>
                <a:lnTo>
                  <a:pt x="0" y="327660"/>
                </a:lnTo>
                <a:lnTo>
                  <a:pt x="0" y="335279"/>
                </a:lnTo>
                <a:lnTo>
                  <a:pt x="3048" y="338327"/>
                </a:lnTo>
                <a:lnTo>
                  <a:pt x="10668" y="338327"/>
                </a:lnTo>
                <a:lnTo>
                  <a:pt x="13716" y="335279"/>
                </a:lnTo>
                <a:lnTo>
                  <a:pt x="13716" y="327660"/>
                </a:lnTo>
                <a:lnTo>
                  <a:pt x="10668" y="324612"/>
                </a:lnTo>
                <a:close/>
              </a:path>
              <a:path w="3470148" h="3374136">
                <a:moveTo>
                  <a:pt x="10668" y="300227"/>
                </a:moveTo>
                <a:lnTo>
                  <a:pt x="3048" y="300227"/>
                </a:lnTo>
                <a:lnTo>
                  <a:pt x="0" y="303275"/>
                </a:lnTo>
                <a:lnTo>
                  <a:pt x="0" y="309372"/>
                </a:lnTo>
                <a:lnTo>
                  <a:pt x="3048" y="312420"/>
                </a:lnTo>
                <a:lnTo>
                  <a:pt x="10668" y="312420"/>
                </a:lnTo>
                <a:lnTo>
                  <a:pt x="13716" y="309372"/>
                </a:lnTo>
                <a:lnTo>
                  <a:pt x="13716" y="303275"/>
                </a:lnTo>
                <a:lnTo>
                  <a:pt x="10668" y="300227"/>
                </a:lnTo>
                <a:close/>
              </a:path>
              <a:path w="3470148" h="3374136">
                <a:moveTo>
                  <a:pt x="10668" y="274320"/>
                </a:moveTo>
                <a:lnTo>
                  <a:pt x="3048" y="274320"/>
                </a:lnTo>
                <a:lnTo>
                  <a:pt x="0" y="277367"/>
                </a:lnTo>
                <a:lnTo>
                  <a:pt x="0" y="284988"/>
                </a:lnTo>
                <a:lnTo>
                  <a:pt x="3048" y="286512"/>
                </a:lnTo>
                <a:lnTo>
                  <a:pt x="10668" y="286512"/>
                </a:lnTo>
                <a:lnTo>
                  <a:pt x="13716" y="284988"/>
                </a:lnTo>
                <a:lnTo>
                  <a:pt x="13716" y="277367"/>
                </a:lnTo>
                <a:lnTo>
                  <a:pt x="10668" y="274320"/>
                </a:lnTo>
                <a:close/>
              </a:path>
              <a:path w="3470148" h="3374136">
                <a:moveTo>
                  <a:pt x="10668" y="248412"/>
                </a:moveTo>
                <a:lnTo>
                  <a:pt x="3048" y="248412"/>
                </a:lnTo>
                <a:lnTo>
                  <a:pt x="0" y="251460"/>
                </a:lnTo>
                <a:lnTo>
                  <a:pt x="0" y="259079"/>
                </a:lnTo>
                <a:lnTo>
                  <a:pt x="3048" y="262127"/>
                </a:lnTo>
                <a:lnTo>
                  <a:pt x="10668" y="262127"/>
                </a:lnTo>
                <a:lnTo>
                  <a:pt x="13716" y="259079"/>
                </a:lnTo>
                <a:lnTo>
                  <a:pt x="13716" y="251460"/>
                </a:lnTo>
                <a:lnTo>
                  <a:pt x="10668" y="248412"/>
                </a:lnTo>
                <a:close/>
              </a:path>
              <a:path w="3470148" h="3374136">
                <a:moveTo>
                  <a:pt x="10668" y="224027"/>
                </a:moveTo>
                <a:lnTo>
                  <a:pt x="3048" y="224027"/>
                </a:lnTo>
                <a:lnTo>
                  <a:pt x="0" y="227075"/>
                </a:lnTo>
                <a:lnTo>
                  <a:pt x="0" y="233172"/>
                </a:lnTo>
                <a:lnTo>
                  <a:pt x="3048" y="236220"/>
                </a:lnTo>
                <a:lnTo>
                  <a:pt x="10668" y="236220"/>
                </a:lnTo>
                <a:lnTo>
                  <a:pt x="13716" y="233172"/>
                </a:lnTo>
                <a:lnTo>
                  <a:pt x="13716" y="227075"/>
                </a:lnTo>
                <a:lnTo>
                  <a:pt x="10668" y="224027"/>
                </a:lnTo>
                <a:close/>
              </a:path>
              <a:path w="3470148" h="3374136">
                <a:moveTo>
                  <a:pt x="10668" y="198120"/>
                </a:moveTo>
                <a:lnTo>
                  <a:pt x="3048" y="198120"/>
                </a:lnTo>
                <a:lnTo>
                  <a:pt x="0" y="201167"/>
                </a:lnTo>
                <a:lnTo>
                  <a:pt x="0" y="208787"/>
                </a:lnTo>
                <a:lnTo>
                  <a:pt x="3048" y="210312"/>
                </a:lnTo>
                <a:lnTo>
                  <a:pt x="10668" y="210312"/>
                </a:lnTo>
                <a:lnTo>
                  <a:pt x="13716" y="208787"/>
                </a:lnTo>
                <a:lnTo>
                  <a:pt x="13716" y="201167"/>
                </a:lnTo>
                <a:lnTo>
                  <a:pt x="10668" y="198120"/>
                </a:lnTo>
                <a:close/>
              </a:path>
              <a:path w="3470148" h="3374136">
                <a:moveTo>
                  <a:pt x="10668" y="172212"/>
                </a:moveTo>
                <a:lnTo>
                  <a:pt x="3048" y="172212"/>
                </a:lnTo>
                <a:lnTo>
                  <a:pt x="0" y="175260"/>
                </a:lnTo>
                <a:lnTo>
                  <a:pt x="0" y="182879"/>
                </a:lnTo>
                <a:lnTo>
                  <a:pt x="3048" y="185927"/>
                </a:lnTo>
                <a:lnTo>
                  <a:pt x="10668" y="185927"/>
                </a:lnTo>
                <a:lnTo>
                  <a:pt x="13716" y="182879"/>
                </a:lnTo>
                <a:lnTo>
                  <a:pt x="13716" y="175260"/>
                </a:lnTo>
                <a:lnTo>
                  <a:pt x="10668" y="172212"/>
                </a:lnTo>
                <a:close/>
              </a:path>
              <a:path w="3470148" h="3374136">
                <a:moveTo>
                  <a:pt x="10668" y="147827"/>
                </a:moveTo>
                <a:lnTo>
                  <a:pt x="3048" y="147827"/>
                </a:lnTo>
                <a:lnTo>
                  <a:pt x="0" y="150875"/>
                </a:lnTo>
                <a:lnTo>
                  <a:pt x="0" y="156972"/>
                </a:lnTo>
                <a:lnTo>
                  <a:pt x="3048" y="160020"/>
                </a:lnTo>
                <a:lnTo>
                  <a:pt x="10668" y="160020"/>
                </a:lnTo>
                <a:lnTo>
                  <a:pt x="13716" y="156972"/>
                </a:lnTo>
                <a:lnTo>
                  <a:pt x="13716" y="150875"/>
                </a:lnTo>
                <a:lnTo>
                  <a:pt x="10668" y="147827"/>
                </a:lnTo>
                <a:close/>
              </a:path>
              <a:path w="3470148" h="3374136">
                <a:moveTo>
                  <a:pt x="10668" y="121920"/>
                </a:moveTo>
                <a:lnTo>
                  <a:pt x="3048" y="121920"/>
                </a:lnTo>
                <a:lnTo>
                  <a:pt x="0" y="124967"/>
                </a:lnTo>
                <a:lnTo>
                  <a:pt x="0" y="131063"/>
                </a:lnTo>
                <a:lnTo>
                  <a:pt x="3048" y="134112"/>
                </a:lnTo>
                <a:lnTo>
                  <a:pt x="10668" y="134112"/>
                </a:lnTo>
                <a:lnTo>
                  <a:pt x="13716" y="131063"/>
                </a:lnTo>
                <a:lnTo>
                  <a:pt x="13716" y="124967"/>
                </a:lnTo>
                <a:lnTo>
                  <a:pt x="10668" y="121920"/>
                </a:lnTo>
                <a:close/>
              </a:path>
              <a:path w="3470148" h="3374136">
                <a:moveTo>
                  <a:pt x="10668" y="96012"/>
                </a:moveTo>
                <a:lnTo>
                  <a:pt x="3048" y="96012"/>
                </a:lnTo>
                <a:lnTo>
                  <a:pt x="0" y="99060"/>
                </a:lnTo>
                <a:lnTo>
                  <a:pt x="0" y="106679"/>
                </a:lnTo>
                <a:lnTo>
                  <a:pt x="3048" y="109727"/>
                </a:lnTo>
                <a:lnTo>
                  <a:pt x="10668" y="109727"/>
                </a:lnTo>
                <a:lnTo>
                  <a:pt x="13716" y="106679"/>
                </a:lnTo>
                <a:lnTo>
                  <a:pt x="13716" y="99060"/>
                </a:lnTo>
                <a:lnTo>
                  <a:pt x="10668" y="96012"/>
                </a:lnTo>
                <a:close/>
              </a:path>
              <a:path w="3470148" h="3374136">
                <a:moveTo>
                  <a:pt x="10668" y="71627"/>
                </a:moveTo>
                <a:lnTo>
                  <a:pt x="3048" y="71627"/>
                </a:lnTo>
                <a:lnTo>
                  <a:pt x="0" y="74675"/>
                </a:lnTo>
                <a:lnTo>
                  <a:pt x="0" y="80772"/>
                </a:lnTo>
                <a:lnTo>
                  <a:pt x="3048" y="83820"/>
                </a:lnTo>
                <a:lnTo>
                  <a:pt x="10668" y="83820"/>
                </a:lnTo>
                <a:lnTo>
                  <a:pt x="13716" y="80772"/>
                </a:lnTo>
                <a:lnTo>
                  <a:pt x="13716" y="74675"/>
                </a:lnTo>
                <a:lnTo>
                  <a:pt x="10668" y="71627"/>
                </a:lnTo>
                <a:close/>
              </a:path>
              <a:path w="3470148" h="3374136">
                <a:moveTo>
                  <a:pt x="10668" y="45720"/>
                </a:moveTo>
                <a:lnTo>
                  <a:pt x="3048" y="45720"/>
                </a:lnTo>
                <a:lnTo>
                  <a:pt x="0" y="48767"/>
                </a:lnTo>
                <a:lnTo>
                  <a:pt x="0" y="54863"/>
                </a:lnTo>
                <a:lnTo>
                  <a:pt x="3048" y="57912"/>
                </a:lnTo>
                <a:lnTo>
                  <a:pt x="10668" y="57912"/>
                </a:lnTo>
                <a:lnTo>
                  <a:pt x="13716" y="54863"/>
                </a:lnTo>
                <a:lnTo>
                  <a:pt x="13716" y="48767"/>
                </a:lnTo>
                <a:lnTo>
                  <a:pt x="10668" y="45720"/>
                </a:lnTo>
                <a:close/>
              </a:path>
              <a:path w="3470148" h="3374136">
                <a:moveTo>
                  <a:pt x="10668" y="19812"/>
                </a:moveTo>
                <a:lnTo>
                  <a:pt x="3048" y="19812"/>
                </a:lnTo>
                <a:lnTo>
                  <a:pt x="0" y="22860"/>
                </a:lnTo>
                <a:lnTo>
                  <a:pt x="0" y="30479"/>
                </a:lnTo>
                <a:lnTo>
                  <a:pt x="3048" y="33527"/>
                </a:lnTo>
                <a:lnTo>
                  <a:pt x="10668" y="33527"/>
                </a:lnTo>
                <a:lnTo>
                  <a:pt x="13716" y="30479"/>
                </a:lnTo>
                <a:lnTo>
                  <a:pt x="13716" y="22860"/>
                </a:lnTo>
                <a:lnTo>
                  <a:pt x="10668" y="19812"/>
                </a:lnTo>
                <a:close/>
              </a:path>
              <a:path w="3470148" h="3374136">
                <a:moveTo>
                  <a:pt x="15240" y="0"/>
                </a:moveTo>
                <a:lnTo>
                  <a:pt x="9144" y="0"/>
                </a:lnTo>
                <a:lnTo>
                  <a:pt x="6096" y="3048"/>
                </a:lnTo>
                <a:lnTo>
                  <a:pt x="6096" y="9143"/>
                </a:lnTo>
                <a:lnTo>
                  <a:pt x="9144" y="12191"/>
                </a:lnTo>
                <a:lnTo>
                  <a:pt x="15240" y="12191"/>
                </a:lnTo>
                <a:lnTo>
                  <a:pt x="18287" y="9143"/>
                </a:lnTo>
                <a:lnTo>
                  <a:pt x="18287" y="3048"/>
                </a:lnTo>
                <a:lnTo>
                  <a:pt x="15240" y="0"/>
                </a:lnTo>
                <a:close/>
              </a:path>
              <a:path w="3470148" h="3374136">
                <a:moveTo>
                  <a:pt x="41148" y="0"/>
                </a:moveTo>
                <a:lnTo>
                  <a:pt x="33528" y="0"/>
                </a:lnTo>
                <a:lnTo>
                  <a:pt x="30480" y="3048"/>
                </a:lnTo>
                <a:lnTo>
                  <a:pt x="30480" y="9143"/>
                </a:lnTo>
                <a:lnTo>
                  <a:pt x="33528" y="12191"/>
                </a:lnTo>
                <a:lnTo>
                  <a:pt x="41148" y="12191"/>
                </a:lnTo>
                <a:lnTo>
                  <a:pt x="44196" y="9143"/>
                </a:lnTo>
                <a:lnTo>
                  <a:pt x="44196" y="3048"/>
                </a:lnTo>
                <a:lnTo>
                  <a:pt x="41148" y="0"/>
                </a:lnTo>
                <a:close/>
              </a:path>
              <a:path w="3470148" h="3374136">
                <a:moveTo>
                  <a:pt x="65532" y="0"/>
                </a:moveTo>
                <a:lnTo>
                  <a:pt x="59436" y="0"/>
                </a:lnTo>
                <a:lnTo>
                  <a:pt x="56387" y="3048"/>
                </a:lnTo>
                <a:lnTo>
                  <a:pt x="56387" y="9143"/>
                </a:lnTo>
                <a:lnTo>
                  <a:pt x="59436" y="12191"/>
                </a:lnTo>
                <a:lnTo>
                  <a:pt x="65532" y="12191"/>
                </a:lnTo>
                <a:lnTo>
                  <a:pt x="68580" y="9143"/>
                </a:lnTo>
                <a:lnTo>
                  <a:pt x="68580" y="3048"/>
                </a:lnTo>
                <a:lnTo>
                  <a:pt x="65532" y="0"/>
                </a:lnTo>
                <a:close/>
              </a:path>
              <a:path w="3470148" h="3374136">
                <a:moveTo>
                  <a:pt x="91440" y="0"/>
                </a:moveTo>
                <a:lnTo>
                  <a:pt x="85344" y="0"/>
                </a:lnTo>
                <a:lnTo>
                  <a:pt x="82296" y="3048"/>
                </a:lnTo>
                <a:lnTo>
                  <a:pt x="82296" y="9143"/>
                </a:lnTo>
                <a:lnTo>
                  <a:pt x="85344" y="12191"/>
                </a:lnTo>
                <a:lnTo>
                  <a:pt x="91440" y="12191"/>
                </a:lnTo>
                <a:lnTo>
                  <a:pt x="94487" y="9143"/>
                </a:lnTo>
                <a:lnTo>
                  <a:pt x="94487" y="3048"/>
                </a:lnTo>
                <a:lnTo>
                  <a:pt x="91440" y="0"/>
                </a:lnTo>
                <a:close/>
              </a:path>
              <a:path w="3470148" h="3374136">
                <a:moveTo>
                  <a:pt x="117348" y="0"/>
                </a:moveTo>
                <a:lnTo>
                  <a:pt x="109728" y="0"/>
                </a:lnTo>
                <a:lnTo>
                  <a:pt x="106680" y="3048"/>
                </a:lnTo>
                <a:lnTo>
                  <a:pt x="106680" y="9143"/>
                </a:lnTo>
                <a:lnTo>
                  <a:pt x="109728" y="12191"/>
                </a:lnTo>
                <a:lnTo>
                  <a:pt x="117348" y="12191"/>
                </a:lnTo>
                <a:lnTo>
                  <a:pt x="120396" y="9143"/>
                </a:lnTo>
                <a:lnTo>
                  <a:pt x="120396" y="3048"/>
                </a:lnTo>
                <a:lnTo>
                  <a:pt x="117348" y="0"/>
                </a:lnTo>
                <a:close/>
              </a:path>
              <a:path w="3470148" h="3374136">
                <a:moveTo>
                  <a:pt x="143256" y="0"/>
                </a:moveTo>
                <a:lnTo>
                  <a:pt x="135636" y="0"/>
                </a:lnTo>
                <a:lnTo>
                  <a:pt x="132587" y="3048"/>
                </a:lnTo>
                <a:lnTo>
                  <a:pt x="132587" y="9143"/>
                </a:lnTo>
                <a:lnTo>
                  <a:pt x="135636" y="12191"/>
                </a:lnTo>
                <a:lnTo>
                  <a:pt x="143256" y="12191"/>
                </a:lnTo>
                <a:lnTo>
                  <a:pt x="144780" y="9143"/>
                </a:lnTo>
                <a:lnTo>
                  <a:pt x="144780" y="3048"/>
                </a:lnTo>
                <a:lnTo>
                  <a:pt x="143256" y="0"/>
                </a:lnTo>
                <a:close/>
              </a:path>
              <a:path w="3470148" h="3374136">
                <a:moveTo>
                  <a:pt x="167640" y="0"/>
                </a:moveTo>
                <a:lnTo>
                  <a:pt x="161544" y="0"/>
                </a:lnTo>
                <a:lnTo>
                  <a:pt x="158496" y="3048"/>
                </a:lnTo>
                <a:lnTo>
                  <a:pt x="158496" y="9143"/>
                </a:lnTo>
                <a:lnTo>
                  <a:pt x="161544" y="12191"/>
                </a:lnTo>
                <a:lnTo>
                  <a:pt x="167640" y="12191"/>
                </a:lnTo>
                <a:lnTo>
                  <a:pt x="170687" y="9143"/>
                </a:lnTo>
                <a:lnTo>
                  <a:pt x="170687" y="3048"/>
                </a:lnTo>
                <a:lnTo>
                  <a:pt x="167640" y="0"/>
                </a:lnTo>
                <a:close/>
              </a:path>
              <a:path w="3470148" h="3374136">
                <a:moveTo>
                  <a:pt x="193548" y="0"/>
                </a:moveTo>
                <a:lnTo>
                  <a:pt x="185928" y="0"/>
                </a:lnTo>
                <a:lnTo>
                  <a:pt x="182880" y="3048"/>
                </a:lnTo>
                <a:lnTo>
                  <a:pt x="182880" y="9143"/>
                </a:lnTo>
                <a:lnTo>
                  <a:pt x="185928" y="12191"/>
                </a:lnTo>
                <a:lnTo>
                  <a:pt x="193548" y="12191"/>
                </a:lnTo>
                <a:lnTo>
                  <a:pt x="196596" y="9143"/>
                </a:lnTo>
                <a:lnTo>
                  <a:pt x="196596" y="3048"/>
                </a:lnTo>
                <a:lnTo>
                  <a:pt x="193548" y="0"/>
                </a:lnTo>
                <a:close/>
              </a:path>
              <a:path w="3470148" h="3374136">
                <a:moveTo>
                  <a:pt x="219456" y="0"/>
                </a:moveTo>
                <a:lnTo>
                  <a:pt x="211836" y="0"/>
                </a:lnTo>
                <a:lnTo>
                  <a:pt x="208787" y="3048"/>
                </a:lnTo>
                <a:lnTo>
                  <a:pt x="208787" y="9143"/>
                </a:lnTo>
                <a:lnTo>
                  <a:pt x="211836" y="12191"/>
                </a:lnTo>
                <a:lnTo>
                  <a:pt x="219456" y="12191"/>
                </a:lnTo>
                <a:lnTo>
                  <a:pt x="220980" y="9143"/>
                </a:lnTo>
                <a:lnTo>
                  <a:pt x="220980" y="3048"/>
                </a:lnTo>
                <a:lnTo>
                  <a:pt x="219456" y="0"/>
                </a:lnTo>
                <a:close/>
              </a:path>
              <a:path w="3470148" h="3374136">
                <a:moveTo>
                  <a:pt x="243840" y="0"/>
                </a:moveTo>
                <a:lnTo>
                  <a:pt x="237744" y="0"/>
                </a:lnTo>
                <a:lnTo>
                  <a:pt x="234696" y="3048"/>
                </a:lnTo>
                <a:lnTo>
                  <a:pt x="234696" y="9143"/>
                </a:lnTo>
                <a:lnTo>
                  <a:pt x="237744" y="12191"/>
                </a:lnTo>
                <a:lnTo>
                  <a:pt x="243840" y="12191"/>
                </a:lnTo>
                <a:lnTo>
                  <a:pt x="246887" y="9143"/>
                </a:lnTo>
                <a:lnTo>
                  <a:pt x="246887" y="3048"/>
                </a:lnTo>
                <a:lnTo>
                  <a:pt x="243840" y="0"/>
                </a:lnTo>
                <a:close/>
              </a:path>
              <a:path w="3470148" h="3374136">
                <a:moveTo>
                  <a:pt x="269748" y="0"/>
                </a:moveTo>
                <a:lnTo>
                  <a:pt x="262128" y="0"/>
                </a:lnTo>
                <a:lnTo>
                  <a:pt x="259080" y="3048"/>
                </a:lnTo>
                <a:lnTo>
                  <a:pt x="259080" y="9143"/>
                </a:lnTo>
                <a:lnTo>
                  <a:pt x="262128" y="12191"/>
                </a:lnTo>
                <a:lnTo>
                  <a:pt x="269748" y="12191"/>
                </a:lnTo>
                <a:lnTo>
                  <a:pt x="272796" y="9143"/>
                </a:lnTo>
                <a:lnTo>
                  <a:pt x="272796" y="3048"/>
                </a:lnTo>
                <a:lnTo>
                  <a:pt x="269748" y="0"/>
                </a:lnTo>
                <a:close/>
              </a:path>
              <a:path w="3470148" h="3374136">
                <a:moveTo>
                  <a:pt x="295656" y="0"/>
                </a:moveTo>
                <a:lnTo>
                  <a:pt x="288036" y="0"/>
                </a:lnTo>
                <a:lnTo>
                  <a:pt x="284988" y="3048"/>
                </a:lnTo>
                <a:lnTo>
                  <a:pt x="284988" y="9143"/>
                </a:lnTo>
                <a:lnTo>
                  <a:pt x="288036" y="12191"/>
                </a:lnTo>
                <a:lnTo>
                  <a:pt x="295656" y="12191"/>
                </a:lnTo>
                <a:lnTo>
                  <a:pt x="297180" y="9143"/>
                </a:lnTo>
                <a:lnTo>
                  <a:pt x="297180" y="3048"/>
                </a:lnTo>
                <a:lnTo>
                  <a:pt x="295656" y="0"/>
                </a:lnTo>
                <a:close/>
              </a:path>
              <a:path w="3470148" h="3374136">
                <a:moveTo>
                  <a:pt x="320040" y="0"/>
                </a:moveTo>
                <a:lnTo>
                  <a:pt x="313944" y="0"/>
                </a:lnTo>
                <a:lnTo>
                  <a:pt x="310896" y="3048"/>
                </a:lnTo>
                <a:lnTo>
                  <a:pt x="310896" y="9143"/>
                </a:lnTo>
                <a:lnTo>
                  <a:pt x="313944" y="12191"/>
                </a:lnTo>
                <a:lnTo>
                  <a:pt x="320040" y="12191"/>
                </a:lnTo>
                <a:lnTo>
                  <a:pt x="323088" y="9143"/>
                </a:lnTo>
                <a:lnTo>
                  <a:pt x="323088" y="3048"/>
                </a:lnTo>
                <a:lnTo>
                  <a:pt x="320040" y="0"/>
                </a:lnTo>
                <a:close/>
              </a:path>
              <a:path w="3470148" h="3374136">
                <a:moveTo>
                  <a:pt x="345948" y="0"/>
                </a:moveTo>
                <a:lnTo>
                  <a:pt x="338328" y="0"/>
                </a:lnTo>
                <a:lnTo>
                  <a:pt x="335280" y="3048"/>
                </a:lnTo>
                <a:lnTo>
                  <a:pt x="335280" y="9143"/>
                </a:lnTo>
                <a:lnTo>
                  <a:pt x="338328" y="12191"/>
                </a:lnTo>
                <a:lnTo>
                  <a:pt x="345948" y="12191"/>
                </a:lnTo>
                <a:lnTo>
                  <a:pt x="348996" y="9143"/>
                </a:lnTo>
                <a:lnTo>
                  <a:pt x="348996" y="3048"/>
                </a:lnTo>
                <a:lnTo>
                  <a:pt x="345948" y="0"/>
                </a:lnTo>
                <a:close/>
              </a:path>
              <a:path w="3470148" h="3374136">
                <a:moveTo>
                  <a:pt x="371856" y="0"/>
                </a:moveTo>
                <a:lnTo>
                  <a:pt x="364236" y="0"/>
                </a:lnTo>
                <a:lnTo>
                  <a:pt x="361188" y="3048"/>
                </a:lnTo>
                <a:lnTo>
                  <a:pt x="361188" y="9143"/>
                </a:lnTo>
                <a:lnTo>
                  <a:pt x="364236" y="12191"/>
                </a:lnTo>
                <a:lnTo>
                  <a:pt x="371856" y="12191"/>
                </a:lnTo>
                <a:lnTo>
                  <a:pt x="373380" y="9143"/>
                </a:lnTo>
                <a:lnTo>
                  <a:pt x="373380" y="3048"/>
                </a:lnTo>
                <a:lnTo>
                  <a:pt x="371856" y="0"/>
                </a:lnTo>
                <a:close/>
              </a:path>
              <a:path w="3470148" h="3374136">
                <a:moveTo>
                  <a:pt x="396240" y="0"/>
                </a:moveTo>
                <a:lnTo>
                  <a:pt x="390144" y="0"/>
                </a:lnTo>
                <a:lnTo>
                  <a:pt x="387096" y="3048"/>
                </a:lnTo>
                <a:lnTo>
                  <a:pt x="387096" y="9143"/>
                </a:lnTo>
                <a:lnTo>
                  <a:pt x="390144" y="12191"/>
                </a:lnTo>
                <a:lnTo>
                  <a:pt x="396240" y="12191"/>
                </a:lnTo>
                <a:lnTo>
                  <a:pt x="399288" y="9143"/>
                </a:lnTo>
                <a:lnTo>
                  <a:pt x="399288" y="3048"/>
                </a:lnTo>
                <a:lnTo>
                  <a:pt x="396240" y="0"/>
                </a:lnTo>
                <a:close/>
              </a:path>
              <a:path w="3470148" h="3374136">
                <a:moveTo>
                  <a:pt x="422148" y="0"/>
                </a:moveTo>
                <a:lnTo>
                  <a:pt x="414528" y="0"/>
                </a:lnTo>
                <a:lnTo>
                  <a:pt x="411480" y="3048"/>
                </a:lnTo>
                <a:lnTo>
                  <a:pt x="411480" y="9143"/>
                </a:lnTo>
                <a:lnTo>
                  <a:pt x="414528" y="12191"/>
                </a:lnTo>
                <a:lnTo>
                  <a:pt x="422148" y="12191"/>
                </a:lnTo>
                <a:lnTo>
                  <a:pt x="425196" y="9143"/>
                </a:lnTo>
                <a:lnTo>
                  <a:pt x="425196" y="3048"/>
                </a:lnTo>
                <a:lnTo>
                  <a:pt x="422148" y="0"/>
                </a:lnTo>
                <a:close/>
              </a:path>
              <a:path w="3470148" h="3374136">
                <a:moveTo>
                  <a:pt x="448056" y="0"/>
                </a:moveTo>
                <a:lnTo>
                  <a:pt x="440436" y="0"/>
                </a:lnTo>
                <a:lnTo>
                  <a:pt x="437388" y="3048"/>
                </a:lnTo>
                <a:lnTo>
                  <a:pt x="437388" y="9143"/>
                </a:lnTo>
                <a:lnTo>
                  <a:pt x="440436" y="12191"/>
                </a:lnTo>
                <a:lnTo>
                  <a:pt x="448056" y="12191"/>
                </a:lnTo>
                <a:lnTo>
                  <a:pt x="449580" y="9143"/>
                </a:lnTo>
                <a:lnTo>
                  <a:pt x="449580" y="3048"/>
                </a:lnTo>
                <a:lnTo>
                  <a:pt x="448056" y="0"/>
                </a:lnTo>
                <a:close/>
              </a:path>
              <a:path w="3470148" h="3374136">
                <a:moveTo>
                  <a:pt x="472440" y="0"/>
                </a:moveTo>
                <a:lnTo>
                  <a:pt x="466344" y="0"/>
                </a:lnTo>
                <a:lnTo>
                  <a:pt x="463296" y="3048"/>
                </a:lnTo>
                <a:lnTo>
                  <a:pt x="463296" y="9143"/>
                </a:lnTo>
                <a:lnTo>
                  <a:pt x="466344" y="12191"/>
                </a:lnTo>
                <a:lnTo>
                  <a:pt x="472440" y="12191"/>
                </a:lnTo>
                <a:lnTo>
                  <a:pt x="475488" y="9143"/>
                </a:lnTo>
                <a:lnTo>
                  <a:pt x="475488" y="3048"/>
                </a:lnTo>
                <a:lnTo>
                  <a:pt x="472440" y="0"/>
                </a:lnTo>
                <a:close/>
              </a:path>
              <a:path w="3470148" h="3374136">
                <a:moveTo>
                  <a:pt x="498348" y="0"/>
                </a:moveTo>
                <a:lnTo>
                  <a:pt x="490728" y="0"/>
                </a:lnTo>
                <a:lnTo>
                  <a:pt x="487680" y="3048"/>
                </a:lnTo>
                <a:lnTo>
                  <a:pt x="487680" y="9143"/>
                </a:lnTo>
                <a:lnTo>
                  <a:pt x="490728" y="12191"/>
                </a:lnTo>
                <a:lnTo>
                  <a:pt x="498348" y="12191"/>
                </a:lnTo>
                <a:lnTo>
                  <a:pt x="501396" y="9143"/>
                </a:lnTo>
                <a:lnTo>
                  <a:pt x="501396" y="3048"/>
                </a:lnTo>
                <a:lnTo>
                  <a:pt x="498348" y="0"/>
                </a:lnTo>
                <a:close/>
              </a:path>
              <a:path w="3470148" h="3374136">
                <a:moveTo>
                  <a:pt x="524256" y="0"/>
                </a:moveTo>
                <a:lnTo>
                  <a:pt x="516636" y="0"/>
                </a:lnTo>
                <a:lnTo>
                  <a:pt x="513588" y="3048"/>
                </a:lnTo>
                <a:lnTo>
                  <a:pt x="513588" y="9143"/>
                </a:lnTo>
                <a:lnTo>
                  <a:pt x="516636" y="12191"/>
                </a:lnTo>
                <a:lnTo>
                  <a:pt x="524256" y="12191"/>
                </a:lnTo>
                <a:lnTo>
                  <a:pt x="525780" y="9143"/>
                </a:lnTo>
                <a:lnTo>
                  <a:pt x="525780" y="3048"/>
                </a:lnTo>
                <a:lnTo>
                  <a:pt x="524256" y="0"/>
                </a:lnTo>
                <a:close/>
              </a:path>
              <a:path w="3470148" h="3374136">
                <a:moveTo>
                  <a:pt x="548640" y="0"/>
                </a:moveTo>
                <a:lnTo>
                  <a:pt x="542544" y="0"/>
                </a:lnTo>
                <a:lnTo>
                  <a:pt x="539496" y="3048"/>
                </a:lnTo>
                <a:lnTo>
                  <a:pt x="539496" y="9143"/>
                </a:lnTo>
                <a:lnTo>
                  <a:pt x="542544" y="12191"/>
                </a:lnTo>
                <a:lnTo>
                  <a:pt x="548640" y="12191"/>
                </a:lnTo>
                <a:lnTo>
                  <a:pt x="551688" y="9143"/>
                </a:lnTo>
                <a:lnTo>
                  <a:pt x="551688" y="3048"/>
                </a:lnTo>
                <a:lnTo>
                  <a:pt x="548640" y="0"/>
                </a:lnTo>
                <a:close/>
              </a:path>
              <a:path w="3470148" h="3374136">
                <a:moveTo>
                  <a:pt x="574548" y="0"/>
                </a:moveTo>
                <a:lnTo>
                  <a:pt x="566928" y="0"/>
                </a:lnTo>
                <a:lnTo>
                  <a:pt x="565404" y="3048"/>
                </a:lnTo>
                <a:lnTo>
                  <a:pt x="565404" y="9143"/>
                </a:lnTo>
                <a:lnTo>
                  <a:pt x="566928" y="12191"/>
                </a:lnTo>
                <a:lnTo>
                  <a:pt x="574548" y="12191"/>
                </a:lnTo>
                <a:lnTo>
                  <a:pt x="577596" y="9143"/>
                </a:lnTo>
                <a:lnTo>
                  <a:pt x="577596" y="3048"/>
                </a:lnTo>
                <a:lnTo>
                  <a:pt x="574548" y="0"/>
                </a:lnTo>
                <a:close/>
              </a:path>
              <a:path w="3470148" h="3374136">
                <a:moveTo>
                  <a:pt x="600456" y="0"/>
                </a:moveTo>
                <a:lnTo>
                  <a:pt x="592836" y="0"/>
                </a:lnTo>
                <a:lnTo>
                  <a:pt x="589788" y="3048"/>
                </a:lnTo>
                <a:lnTo>
                  <a:pt x="589788" y="9143"/>
                </a:lnTo>
                <a:lnTo>
                  <a:pt x="592836" y="12191"/>
                </a:lnTo>
                <a:lnTo>
                  <a:pt x="600456" y="12191"/>
                </a:lnTo>
                <a:lnTo>
                  <a:pt x="603504" y="9143"/>
                </a:lnTo>
                <a:lnTo>
                  <a:pt x="603504" y="3048"/>
                </a:lnTo>
                <a:lnTo>
                  <a:pt x="600456" y="0"/>
                </a:lnTo>
                <a:close/>
              </a:path>
              <a:path w="3470148" h="3374136">
                <a:moveTo>
                  <a:pt x="624840" y="0"/>
                </a:moveTo>
                <a:lnTo>
                  <a:pt x="618744" y="0"/>
                </a:lnTo>
                <a:lnTo>
                  <a:pt x="615696" y="3048"/>
                </a:lnTo>
                <a:lnTo>
                  <a:pt x="615696" y="9143"/>
                </a:lnTo>
                <a:lnTo>
                  <a:pt x="618744" y="12191"/>
                </a:lnTo>
                <a:lnTo>
                  <a:pt x="624840" y="12191"/>
                </a:lnTo>
                <a:lnTo>
                  <a:pt x="627888" y="9143"/>
                </a:lnTo>
                <a:lnTo>
                  <a:pt x="627888" y="3048"/>
                </a:lnTo>
                <a:lnTo>
                  <a:pt x="624840" y="0"/>
                </a:lnTo>
                <a:close/>
              </a:path>
              <a:path w="3470148" h="3374136">
                <a:moveTo>
                  <a:pt x="650748" y="0"/>
                </a:moveTo>
                <a:lnTo>
                  <a:pt x="643128" y="0"/>
                </a:lnTo>
                <a:lnTo>
                  <a:pt x="641604" y="3048"/>
                </a:lnTo>
                <a:lnTo>
                  <a:pt x="641604" y="9143"/>
                </a:lnTo>
                <a:lnTo>
                  <a:pt x="643128" y="12191"/>
                </a:lnTo>
                <a:lnTo>
                  <a:pt x="650748" y="12191"/>
                </a:lnTo>
                <a:lnTo>
                  <a:pt x="653796" y="9143"/>
                </a:lnTo>
                <a:lnTo>
                  <a:pt x="653796" y="3048"/>
                </a:lnTo>
                <a:lnTo>
                  <a:pt x="650748" y="0"/>
                </a:lnTo>
                <a:close/>
              </a:path>
              <a:path w="3470148" h="3374136">
                <a:moveTo>
                  <a:pt x="676656" y="0"/>
                </a:moveTo>
                <a:lnTo>
                  <a:pt x="669036" y="0"/>
                </a:lnTo>
                <a:lnTo>
                  <a:pt x="665988" y="3048"/>
                </a:lnTo>
                <a:lnTo>
                  <a:pt x="665988" y="9143"/>
                </a:lnTo>
                <a:lnTo>
                  <a:pt x="669036" y="12191"/>
                </a:lnTo>
                <a:lnTo>
                  <a:pt x="676656" y="12191"/>
                </a:lnTo>
                <a:lnTo>
                  <a:pt x="679704" y="9143"/>
                </a:lnTo>
                <a:lnTo>
                  <a:pt x="679704" y="3048"/>
                </a:lnTo>
                <a:lnTo>
                  <a:pt x="676656" y="0"/>
                </a:lnTo>
                <a:close/>
              </a:path>
              <a:path w="3470148" h="3374136">
                <a:moveTo>
                  <a:pt x="701040" y="0"/>
                </a:moveTo>
                <a:lnTo>
                  <a:pt x="694944" y="0"/>
                </a:lnTo>
                <a:lnTo>
                  <a:pt x="691896" y="3048"/>
                </a:lnTo>
                <a:lnTo>
                  <a:pt x="691896" y="9143"/>
                </a:lnTo>
                <a:lnTo>
                  <a:pt x="694944" y="12191"/>
                </a:lnTo>
                <a:lnTo>
                  <a:pt x="701040" y="12191"/>
                </a:lnTo>
                <a:lnTo>
                  <a:pt x="704088" y="9143"/>
                </a:lnTo>
                <a:lnTo>
                  <a:pt x="704088" y="3048"/>
                </a:lnTo>
                <a:lnTo>
                  <a:pt x="701040" y="0"/>
                </a:lnTo>
                <a:close/>
              </a:path>
              <a:path w="3470148" h="3374136">
                <a:moveTo>
                  <a:pt x="726948" y="0"/>
                </a:moveTo>
                <a:lnTo>
                  <a:pt x="719328" y="0"/>
                </a:lnTo>
                <a:lnTo>
                  <a:pt x="717804" y="3048"/>
                </a:lnTo>
                <a:lnTo>
                  <a:pt x="717804" y="9143"/>
                </a:lnTo>
                <a:lnTo>
                  <a:pt x="719328" y="12191"/>
                </a:lnTo>
                <a:lnTo>
                  <a:pt x="726948" y="12191"/>
                </a:lnTo>
                <a:lnTo>
                  <a:pt x="729996" y="9143"/>
                </a:lnTo>
                <a:lnTo>
                  <a:pt x="729996" y="3048"/>
                </a:lnTo>
                <a:lnTo>
                  <a:pt x="726948" y="0"/>
                </a:lnTo>
                <a:close/>
              </a:path>
              <a:path w="3470148" h="3374136">
                <a:moveTo>
                  <a:pt x="752856" y="0"/>
                </a:moveTo>
                <a:lnTo>
                  <a:pt x="745236" y="0"/>
                </a:lnTo>
                <a:lnTo>
                  <a:pt x="742188" y="3048"/>
                </a:lnTo>
                <a:lnTo>
                  <a:pt x="742188" y="9143"/>
                </a:lnTo>
                <a:lnTo>
                  <a:pt x="745236" y="12191"/>
                </a:lnTo>
                <a:lnTo>
                  <a:pt x="752856" y="12191"/>
                </a:lnTo>
                <a:lnTo>
                  <a:pt x="755904" y="9143"/>
                </a:lnTo>
                <a:lnTo>
                  <a:pt x="755904" y="3048"/>
                </a:lnTo>
                <a:lnTo>
                  <a:pt x="752856" y="0"/>
                </a:lnTo>
                <a:close/>
              </a:path>
              <a:path w="3470148" h="3374136">
                <a:moveTo>
                  <a:pt x="777240" y="0"/>
                </a:moveTo>
                <a:lnTo>
                  <a:pt x="771144" y="0"/>
                </a:lnTo>
                <a:lnTo>
                  <a:pt x="768096" y="3048"/>
                </a:lnTo>
                <a:lnTo>
                  <a:pt x="768096" y="9143"/>
                </a:lnTo>
                <a:lnTo>
                  <a:pt x="771144" y="12191"/>
                </a:lnTo>
                <a:lnTo>
                  <a:pt x="777240" y="12191"/>
                </a:lnTo>
                <a:lnTo>
                  <a:pt x="780288" y="9143"/>
                </a:lnTo>
                <a:lnTo>
                  <a:pt x="780288" y="3048"/>
                </a:lnTo>
                <a:lnTo>
                  <a:pt x="777240" y="0"/>
                </a:lnTo>
                <a:close/>
              </a:path>
              <a:path w="3470148" h="3374136">
                <a:moveTo>
                  <a:pt x="803148" y="0"/>
                </a:moveTo>
                <a:lnTo>
                  <a:pt x="795528" y="0"/>
                </a:lnTo>
                <a:lnTo>
                  <a:pt x="794004" y="3048"/>
                </a:lnTo>
                <a:lnTo>
                  <a:pt x="794004" y="9143"/>
                </a:lnTo>
                <a:lnTo>
                  <a:pt x="795528" y="12191"/>
                </a:lnTo>
                <a:lnTo>
                  <a:pt x="803148" y="12191"/>
                </a:lnTo>
                <a:lnTo>
                  <a:pt x="806196" y="9143"/>
                </a:lnTo>
                <a:lnTo>
                  <a:pt x="806196" y="3048"/>
                </a:lnTo>
                <a:lnTo>
                  <a:pt x="803148" y="0"/>
                </a:lnTo>
                <a:close/>
              </a:path>
              <a:path w="3470148" h="3374136">
                <a:moveTo>
                  <a:pt x="829056" y="0"/>
                </a:moveTo>
                <a:lnTo>
                  <a:pt x="821436" y="0"/>
                </a:lnTo>
                <a:lnTo>
                  <a:pt x="818388" y="3048"/>
                </a:lnTo>
                <a:lnTo>
                  <a:pt x="818388" y="9143"/>
                </a:lnTo>
                <a:lnTo>
                  <a:pt x="821436" y="12191"/>
                </a:lnTo>
                <a:lnTo>
                  <a:pt x="829056" y="12191"/>
                </a:lnTo>
                <a:lnTo>
                  <a:pt x="832104" y="9143"/>
                </a:lnTo>
                <a:lnTo>
                  <a:pt x="832104" y="3048"/>
                </a:lnTo>
                <a:lnTo>
                  <a:pt x="829056" y="0"/>
                </a:lnTo>
                <a:close/>
              </a:path>
              <a:path w="3470148" h="3374136">
                <a:moveTo>
                  <a:pt x="853440" y="0"/>
                </a:moveTo>
                <a:lnTo>
                  <a:pt x="847344" y="0"/>
                </a:lnTo>
                <a:lnTo>
                  <a:pt x="844296" y="3048"/>
                </a:lnTo>
                <a:lnTo>
                  <a:pt x="844296" y="9143"/>
                </a:lnTo>
                <a:lnTo>
                  <a:pt x="847344" y="12191"/>
                </a:lnTo>
                <a:lnTo>
                  <a:pt x="853440" y="12191"/>
                </a:lnTo>
                <a:lnTo>
                  <a:pt x="856488" y="9143"/>
                </a:lnTo>
                <a:lnTo>
                  <a:pt x="856488" y="3048"/>
                </a:lnTo>
                <a:lnTo>
                  <a:pt x="853440" y="0"/>
                </a:lnTo>
                <a:close/>
              </a:path>
              <a:path w="3470148" h="3374136">
                <a:moveTo>
                  <a:pt x="879348" y="0"/>
                </a:moveTo>
                <a:lnTo>
                  <a:pt x="871728" y="0"/>
                </a:lnTo>
                <a:lnTo>
                  <a:pt x="870204" y="3048"/>
                </a:lnTo>
                <a:lnTo>
                  <a:pt x="870204" y="9143"/>
                </a:lnTo>
                <a:lnTo>
                  <a:pt x="871728" y="12191"/>
                </a:lnTo>
                <a:lnTo>
                  <a:pt x="879348" y="12191"/>
                </a:lnTo>
                <a:lnTo>
                  <a:pt x="882396" y="9143"/>
                </a:lnTo>
                <a:lnTo>
                  <a:pt x="882396" y="3048"/>
                </a:lnTo>
                <a:lnTo>
                  <a:pt x="879348" y="0"/>
                </a:lnTo>
                <a:close/>
              </a:path>
              <a:path w="3470148" h="3374136">
                <a:moveTo>
                  <a:pt x="905256" y="0"/>
                </a:moveTo>
                <a:lnTo>
                  <a:pt x="897636" y="0"/>
                </a:lnTo>
                <a:lnTo>
                  <a:pt x="894588" y="3048"/>
                </a:lnTo>
                <a:lnTo>
                  <a:pt x="894588" y="9143"/>
                </a:lnTo>
                <a:lnTo>
                  <a:pt x="897636" y="12191"/>
                </a:lnTo>
                <a:lnTo>
                  <a:pt x="905256" y="12191"/>
                </a:lnTo>
                <a:lnTo>
                  <a:pt x="908304" y="9143"/>
                </a:lnTo>
                <a:lnTo>
                  <a:pt x="908304" y="3048"/>
                </a:lnTo>
                <a:lnTo>
                  <a:pt x="905256" y="0"/>
                </a:lnTo>
                <a:close/>
              </a:path>
              <a:path w="3470148" h="3374136">
                <a:moveTo>
                  <a:pt x="929640" y="0"/>
                </a:moveTo>
                <a:lnTo>
                  <a:pt x="923544" y="0"/>
                </a:lnTo>
                <a:lnTo>
                  <a:pt x="920496" y="3048"/>
                </a:lnTo>
                <a:lnTo>
                  <a:pt x="920496" y="9143"/>
                </a:lnTo>
                <a:lnTo>
                  <a:pt x="923544" y="12191"/>
                </a:lnTo>
                <a:lnTo>
                  <a:pt x="929640" y="12191"/>
                </a:lnTo>
                <a:lnTo>
                  <a:pt x="932688" y="9143"/>
                </a:lnTo>
                <a:lnTo>
                  <a:pt x="932688" y="3048"/>
                </a:lnTo>
                <a:lnTo>
                  <a:pt x="929640" y="0"/>
                </a:lnTo>
                <a:close/>
              </a:path>
              <a:path w="3470148" h="3374136">
                <a:moveTo>
                  <a:pt x="955548" y="0"/>
                </a:moveTo>
                <a:lnTo>
                  <a:pt x="947928" y="0"/>
                </a:lnTo>
                <a:lnTo>
                  <a:pt x="946404" y="3048"/>
                </a:lnTo>
                <a:lnTo>
                  <a:pt x="946404" y="9143"/>
                </a:lnTo>
                <a:lnTo>
                  <a:pt x="947928" y="12191"/>
                </a:lnTo>
                <a:lnTo>
                  <a:pt x="955548" y="12191"/>
                </a:lnTo>
                <a:lnTo>
                  <a:pt x="958596" y="9143"/>
                </a:lnTo>
                <a:lnTo>
                  <a:pt x="958596" y="3048"/>
                </a:lnTo>
                <a:lnTo>
                  <a:pt x="955548" y="0"/>
                </a:lnTo>
                <a:close/>
              </a:path>
              <a:path w="3470148" h="3374136">
                <a:moveTo>
                  <a:pt x="981456" y="0"/>
                </a:moveTo>
                <a:lnTo>
                  <a:pt x="973836" y="0"/>
                </a:lnTo>
                <a:lnTo>
                  <a:pt x="970788" y="3048"/>
                </a:lnTo>
                <a:lnTo>
                  <a:pt x="970788" y="9143"/>
                </a:lnTo>
                <a:lnTo>
                  <a:pt x="973836" y="12191"/>
                </a:lnTo>
                <a:lnTo>
                  <a:pt x="981456" y="12191"/>
                </a:lnTo>
                <a:lnTo>
                  <a:pt x="984504" y="9143"/>
                </a:lnTo>
                <a:lnTo>
                  <a:pt x="984504" y="3048"/>
                </a:lnTo>
                <a:lnTo>
                  <a:pt x="981456" y="0"/>
                </a:lnTo>
                <a:close/>
              </a:path>
              <a:path w="3470148" h="3374136">
                <a:moveTo>
                  <a:pt x="1005840" y="0"/>
                </a:moveTo>
                <a:lnTo>
                  <a:pt x="999744" y="0"/>
                </a:lnTo>
                <a:lnTo>
                  <a:pt x="996696" y="3048"/>
                </a:lnTo>
                <a:lnTo>
                  <a:pt x="996696" y="9143"/>
                </a:lnTo>
                <a:lnTo>
                  <a:pt x="999744" y="12191"/>
                </a:lnTo>
                <a:lnTo>
                  <a:pt x="1005840" y="12191"/>
                </a:lnTo>
                <a:lnTo>
                  <a:pt x="1008888" y="9143"/>
                </a:lnTo>
                <a:lnTo>
                  <a:pt x="1008888" y="3048"/>
                </a:lnTo>
                <a:lnTo>
                  <a:pt x="1005840" y="0"/>
                </a:lnTo>
                <a:close/>
              </a:path>
              <a:path w="3470148" h="3374136">
                <a:moveTo>
                  <a:pt x="1031748" y="0"/>
                </a:moveTo>
                <a:lnTo>
                  <a:pt x="1025652" y="0"/>
                </a:lnTo>
                <a:lnTo>
                  <a:pt x="1022604" y="3048"/>
                </a:lnTo>
                <a:lnTo>
                  <a:pt x="1022604" y="9143"/>
                </a:lnTo>
                <a:lnTo>
                  <a:pt x="1025652" y="12191"/>
                </a:lnTo>
                <a:lnTo>
                  <a:pt x="1031748" y="12191"/>
                </a:lnTo>
                <a:lnTo>
                  <a:pt x="1034796" y="9143"/>
                </a:lnTo>
                <a:lnTo>
                  <a:pt x="1034796" y="3048"/>
                </a:lnTo>
                <a:lnTo>
                  <a:pt x="1031748" y="0"/>
                </a:lnTo>
                <a:close/>
              </a:path>
              <a:path w="3470148" h="3374136">
                <a:moveTo>
                  <a:pt x="1057656" y="0"/>
                </a:moveTo>
                <a:lnTo>
                  <a:pt x="1050036" y="0"/>
                </a:lnTo>
                <a:lnTo>
                  <a:pt x="1046988" y="3048"/>
                </a:lnTo>
                <a:lnTo>
                  <a:pt x="1046988" y="9143"/>
                </a:lnTo>
                <a:lnTo>
                  <a:pt x="1050036" y="12191"/>
                </a:lnTo>
                <a:lnTo>
                  <a:pt x="1057656" y="12191"/>
                </a:lnTo>
                <a:lnTo>
                  <a:pt x="1060704" y="9143"/>
                </a:lnTo>
                <a:lnTo>
                  <a:pt x="1060704" y="3048"/>
                </a:lnTo>
                <a:lnTo>
                  <a:pt x="1057656" y="0"/>
                </a:lnTo>
                <a:close/>
              </a:path>
              <a:path w="3470148" h="3374136">
                <a:moveTo>
                  <a:pt x="1082040" y="0"/>
                </a:moveTo>
                <a:lnTo>
                  <a:pt x="1075944" y="0"/>
                </a:lnTo>
                <a:lnTo>
                  <a:pt x="1072896" y="3048"/>
                </a:lnTo>
                <a:lnTo>
                  <a:pt x="1072896" y="9143"/>
                </a:lnTo>
                <a:lnTo>
                  <a:pt x="1075944" y="12191"/>
                </a:lnTo>
                <a:lnTo>
                  <a:pt x="1082040" y="12191"/>
                </a:lnTo>
                <a:lnTo>
                  <a:pt x="1085088" y="9143"/>
                </a:lnTo>
                <a:lnTo>
                  <a:pt x="1085088" y="3048"/>
                </a:lnTo>
                <a:lnTo>
                  <a:pt x="1082040" y="0"/>
                </a:lnTo>
                <a:close/>
              </a:path>
              <a:path w="3470148" h="3374136">
                <a:moveTo>
                  <a:pt x="1107948" y="0"/>
                </a:moveTo>
                <a:lnTo>
                  <a:pt x="1101852" y="0"/>
                </a:lnTo>
                <a:lnTo>
                  <a:pt x="1098804" y="3048"/>
                </a:lnTo>
                <a:lnTo>
                  <a:pt x="1098804" y="9143"/>
                </a:lnTo>
                <a:lnTo>
                  <a:pt x="1101852" y="12191"/>
                </a:lnTo>
                <a:lnTo>
                  <a:pt x="1107948" y="12191"/>
                </a:lnTo>
                <a:lnTo>
                  <a:pt x="1110996" y="9143"/>
                </a:lnTo>
                <a:lnTo>
                  <a:pt x="1110996" y="3048"/>
                </a:lnTo>
                <a:lnTo>
                  <a:pt x="1107948" y="0"/>
                </a:lnTo>
                <a:close/>
              </a:path>
              <a:path w="3470148" h="3374136">
                <a:moveTo>
                  <a:pt x="1133856" y="0"/>
                </a:moveTo>
                <a:lnTo>
                  <a:pt x="1126236" y="0"/>
                </a:lnTo>
                <a:lnTo>
                  <a:pt x="1123188" y="3048"/>
                </a:lnTo>
                <a:lnTo>
                  <a:pt x="1123188" y="9143"/>
                </a:lnTo>
                <a:lnTo>
                  <a:pt x="1126236" y="12191"/>
                </a:lnTo>
                <a:lnTo>
                  <a:pt x="1133856" y="12191"/>
                </a:lnTo>
                <a:lnTo>
                  <a:pt x="1136904" y="9143"/>
                </a:lnTo>
                <a:lnTo>
                  <a:pt x="1136904" y="3048"/>
                </a:lnTo>
                <a:lnTo>
                  <a:pt x="1133856" y="0"/>
                </a:lnTo>
                <a:close/>
              </a:path>
              <a:path w="3470148" h="3374136">
                <a:moveTo>
                  <a:pt x="1159764" y="0"/>
                </a:moveTo>
                <a:lnTo>
                  <a:pt x="1152144" y="0"/>
                </a:lnTo>
                <a:lnTo>
                  <a:pt x="1149096" y="3048"/>
                </a:lnTo>
                <a:lnTo>
                  <a:pt x="1149096" y="9143"/>
                </a:lnTo>
                <a:lnTo>
                  <a:pt x="1152144" y="12191"/>
                </a:lnTo>
                <a:lnTo>
                  <a:pt x="1159764" y="12191"/>
                </a:lnTo>
                <a:lnTo>
                  <a:pt x="1161288" y="9143"/>
                </a:lnTo>
                <a:lnTo>
                  <a:pt x="1161288" y="3048"/>
                </a:lnTo>
                <a:lnTo>
                  <a:pt x="1159764" y="0"/>
                </a:lnTo>
                <a:close/>
              </a:path>
              <a:path w="3470148" h="3374136">
                <a:moveTo>
                  <a:pt x="1184148" y="0"/>
                </a:moveTo>
                <a:lnTo>
                  <a:pt x="1178052" y="0"/>
                </a:lnTo>
                <a:lnTo>
                  <a:pt x="1175004" y="3048"/>
                </a:lnTo>
                <a:lnTo>
                  <a:pt x="1175004" y="9143"/>
                </a:lnTo>
                <a:lnTo>
                  <a:pt x="1178052" y="12191"/>
                </a:lnTo>
                <a:lnTo>
                  <a:pt x="1184148" y="12191"/>
                </a:lnTo>
                <a:lnTo>
                  <a:pt x="1187196" y="9143"/>
                </a:lnTo>
                <a:lnTo>
                  <a:pt x="1187196" y="3048"/>
                </a:lnTo>
                <a:lnTo>
                  <a:pt x="1184148" y="0"/>
                </a:lnTo>
                <a:close/>
              </a:path>
              <a:path w="3470148" h="3374136">
                <a:moveTo>
                  <a:pt x="1210056" y="0"/>
                </a:moveTo>
                <a:lnTo>
                  <a:pt x="1202436" y="0"/>
                </a:lnTo>
                <a:lnTo>
                  <a:pt x="1199388" y="3048"/>
                </a:lnTo>
                <a:lnTo>
                  <a:pt x="1199388" y="9143"/>
                </a:lnTo>
                <a:lnTo>
                  <a:pt x="1202436" y="12191"/>
                </a:lnTo>
                <a:lnTo>
                  <a:pt x="1210056" y="12191"/>
                </a:lnTo>
                <a:lnTo>
                  <a:pt x="1213104" y="9143"/>
                </a:lnTo>
                <a:lnTo>
                  <a:pt x="1213104" y="3048"/>
                </a:lnTo>
                <a:lnTo>
                  <a:pt x="1210056" y="0"/>
                </a:lnTo>
                <a:close/>
              </a:path>
              <a:path w="3470148" h="3374136">
                <a:moveTo>
                  <a:pt x="1235964" y="0"/>
                </a:moveTo>
                <a:lnTo>
                  <a:pt x="1228344" y="0"/>
                </a:lnTo>
                <a:lnTo>
                  <a:pt x="1225296" y="3048"/>
                </a:lnTo>
                <a:lnTo>
                  <a:pt x="1225296" y="9143"/>
                </a:lnTo>
                <a:lnTo>
                  <a:pt x="1228344" y="12191"/>
                </a:lnTo>
                <a:lnTo>
                  <a:pt x="1235964" y="12191"/>
                </a:lnTo>
                <a:lnTo>
                  <a:pt x="1237488" y="9143"/>
                </a:lnTo>
                <a:lnTo>
                  <a:pt x="1237488" y="3048"/>
                </a:lnTo>
                <a:lnTo>
                  <a:pt x="1235964" y="0"/>
                </a:lnTo>
                <a:close/>
              </a:path>
              <a:path w="3470148" h="3374136">
                <a:moveTo>
                  <a:pt x="1260348" y="0"/>
                </a:moveTo>
                <a:lnTo>
                  <a:pt x="1254252" y="0"/>
                </a:lnTo>
                <a:lnTo>
                  <a:pt x="1251204" y="3048"/>
                </a:lnTo>
                <a:lnTo>
                  <a:pt x="1251204" y="9143"/>
                </a:lnTo>
                <a:lnTo>
                  <a:pt x="1254252" y="12191"/>
                </a:lnTo>
                <a:lnTo>
                  <a:pt x="1260348" y="12191"/>
                </a:lnTo>
                <a:lnTo>
                  <a:pt x="1263396" y="9143"/>
                </a:lnTo>
                <a:lnTo>
                  <a:pt x="1263396" y="3048"/>
                </a:lnTo>
                <a:lnTo>
                  <a:pt x="1260348" y="0"/>
                </a:lnTo>
                <a:close/>
              </a:path>
              <a:path w="3470148" h="3374136">
                <a:moveTo>
                  <a:pt x="1286256" y="0"/>
                </a:moveTo>
                <a:lnTo>
                  <a:pt x="1278636" y="0"/>
                </a:lnTo>
                <a:lnTo>
                  <a:pt x="1275588" y="3048"/>
                </a:lnTo>
                <a:lnTo>
                  <a:pt x="1275588" y="9143"/>
                </a:lnTo>
                <a:lnTo>
                  <a:pt x="1278636" y="12191"/>
                </a:lnTo>
                <a:lnTo>
                  <a:pt x="1286256" y="12191"/>
                </a:lnTo>
                <a:lnTo>
                  <a:pt x="1289304" y="9143"/>
                </a:lnTo>
                <a:lnTo>
                  <a:pt x="1289304" y="3048"/>
                </a:lnTo>
                <a:lnTo>
                  <a:pt x="1286256" y="0"/>
                </a:lnTo>
                <a:close/>
              </a:path>
              <a:path w="3470148" h="3374136">
                <a:moveTo>
                  <a:pt x="1312164" y="0"/>
                </a:moveTo>
                <a:lnTo>
                  <a:pt x="1304544" y="0"/>
                </a:lnTo>
                <a:lnTo>
                  <a:pt x="1301496" y="3048"/>
                </a:lnTo>
                <a:lnTo>
                  <a:pt x="1301496" y="9143"/>
                </a:lnTo>
                <a:lnTo>
                  <a:pt x="1304544" y="12191"/>
                </a:lnTo>
                <a:lnTo>
                  <a:pt x="1312164" y="12191"/>
                </a:lnTo>
                <a:lnTo>
                  <a:pt x="1313688" y="9143"/>
                </a:lnTo>
                <a:lnTo>
                  <a:pt x="1313688" y="3048"/>
                </a:lnTo>
                <a:lnTo>
                  <a:pt x="1312164" y="0"/>
                </a:lnTo>
                <a:close/>
              </a:path>
              <a:path w="3470148" h="3374136">
                <a:moveTo>
                  <a:pt x="1336548" y="0"/>
                </a:moveTo>
                <a:lnTo>
                  <a:pt x="1330452" y="0"/>
                </a:lnTo>
                <a:lnTo>
                  <a:pt x="1327404" y="3048"/>
                </a:lnTo>
                <a:lnTo>
                  <a:pt x="1327404" y="9143"/>
                </a:lnTo>
                <a:lnTo>
                  <a:pt x="1330452" y="12191"/>
                </a:lnTo>
                <a:lnTo>
                  <a:pt x="1336548" y="12191"/>
                </a:lnTo>
                <a:lnTo>
                  <a:pt x="1339596" y="9143"/>
                </a:lnTo>
                <a:lnTo>
                  <a:pt x="1339596" y="3048"/>
                </a:lnTo>
                <a:lnTo>
                  <a:pt x="1336548" y="0"/>
                </a:lnTo>
                <a:close/>
              </a:path>
              <a:path w="3470148" h="3374136">
                <a:moveTo>
                  <a:pt x="1362456" y="0"/>
                </a:moveTo>
                <a:lnTo>
                  <a:pt x="1354836" y="0"/>
                </a:lnTo>
                <a:lnTo>
                  <a:pt x="1351788" y="3048"/>
                </a:lnTo>
                <a:lnTo>
                  <a:pt x="1351788" y="9143"/>
                </a:lnTo>
                <a:lnTo>
                  <a:pt x="1354836" y="12191"/>
                </a:lnTo>
                <a:lnTo>
                  <a:pt x="1362456" y="12191"/>
                </a:lnTo>
                <a:lnTo>
                  <a:pt x="1365504" y="9143"/>
                </a:lnTo>
                <a:lnTo>
                  <a:pt x="1365504" y="3048"/>
                </a:lnTo>
                <a:lnTo>
                  <a:pt x="1362456" y="0"/>
                </a:lnTo>
                <a:close/>
              </a:path>
              <a:path w="3470148" h="3374136">
                <a:moveTo>
                  <a:pt x="1388364" y="0"/>
                </a:moveTo>
                <a:lnTo>
                  <a:pt x="1380744" y="0"/>
                </a:lnTo>
                <a:lnTo>
                  <a:pt x="1377696" y="3048"/>
                </a:lnTo>
                <a:lnTo>
                  <a:pt x="1377696" y="9143"/>
                </a:lnTo>
                <a:lnTo>
                  <a:pt x="1380744" y="12191"/>
                </a:lnTo>
                <a:lnTo>
                  <a:pt x="1388364" y="12191"/>
                </a:lnTo>
                <a:lnTo>
                  <a:pt x="1389888" y="9143"/>
                </a:lnTo>
                <a:lnTo>
                  <a:pt x="1389888" y="3048"/>
                </a:lnTo>
                <a:lnTo>
                  <a:pt x="1388364" y="0"/>
                </a:lnTo>
                <a:close/>
              </a:path>
              <a:path w="3470148" h="3374136">
                <a:moveTo>
                  <a:pt x="1412748" y="0"/>
                </a:moveTo>
                <a:lnTo>
                  <a:pt x="1406652" y="0"/>
                </a:lnTo>
                <a:lnTo>
                  <a:pt x="1403604" y="3048"/>
                </a:lnTo>
                <a:lnTo>
                  <a:pt x="1403604" y="9143"/>
                </a:lnTo>
                <a:lnTo>
                  <a:pt x="1406652" y="12191"/>
                </a:lnTo>
                <a:lnTo>
                  <a:pt x="1412748" y="12191"/>
                </a:lnTo>
                <a:lnTo>
                  <a:pt x="1415796" y="9143"/>
                </a:lnTo>
                <a:lnTo>
                  <a:pt x="1415796" y="3048"/>
                </a:lnTo>
                <a:lnTo>
                  <a:pt x="1412748" y="0"/>
                </a:lnTo>
                <a:close/>
              </a:path>
              <a:path w="3470148" h="3374136">
                <a:moveTo>
                  <a:pt x="1438656" y="0"/>
                </a:moveTo>
                <a:lnTo>
                  <a:pt x="1431036" y="0"/>
                </a:lnTo>
                <a:lnTo>
                  <a:pt x="1427988" y="3048"/>
                </a:lnTo>
                <a:lnTo>
                  <a:pt x="1427988" y="9143"/>
                </a:lnTo>
                <a:lnTo>
                  <a:pt x="1431036" y="12191"/>
                </a:lnTo>
                <a:lnTo>
                  <a:pt x="1438656" y="12191"/>
                </a:lnTo>
                <a:lnTo>
                  <a:pt x="1441704" y="9143"/>
                </a:lnTo>
                <a:lnTo>
                  <a:pt x="1441704" y="3048"/>
                </a:lnTo>
                <a:lnTo>
                  <a:pt x="1438656" y="0"/>
                </a:lnTo>
                <a:close/>
              </a:path>
              <a:path w="3470148" h="3374136">
                <a:moveTo>
                  <a:pt x="1464564" y="0"/>
                </a:moveTo>
                <a:lnTo>
                  <a:pt x="1456944" y="0"/>
                </a:lnTo>
                <a:lnTo>
                  <a:pt x="1453896" y="3048"/>
                </a:lnTo>
                <a:lnTo>
                  <a:pt x="1453896" y="9143"/>
                </a:lnTo>
                <a:lnTo>
                  <a:pt x="1456944" y="12191"/>
                </a:lnTo>
                <a:lnTo>
                  <a:pt x="1464564" y="12191"/>
                </a:lnTo>
                <a:lnTo>
                  <a:pt x="1466088" y="9143"/>
                </a:lnTo>
                <a:lnTo>
                  <a:pt x="1466088" y="3048"/>
                </a:lnTo>
                <a:lnTo>
                  <a:pt x="1464564" y="0"/>
                </a:lnTo>
                <a:close/>
              </a:path>
              <a:path w="3470148" h="3374136">
                <a:moveTo>
                  <a:pt x="1488948" y="0"/>
                </a:moveTo>
                <a:lnTo>
                  <a:pt x="1482852" y="0"/>
                </a:lnTo>
                <a:lnTo>
                  <a:pt x="1479804" y="3048"/>
                </a:lnTo>
                <a:lnTo>
                  <a:pt x="1479804" y="9143"/>
                </a:lnTo>
                <a:lnTo>
                  <a:pt x="1482852" y="12191"/>
                </a:lnTo>
                <a:lnTo>
                  <a:pt x="1488948" y="12191"/>
                </a:lnTo>
                <a:lnTo>
                  <a:pt x="1491996" y="9143"/>
                </a:lnTo>
                <a:lnTo>
                  <a:pt x="1491996" y="3048"/>
                </a:lnTo>
                <a:lnTo>
                  <a:pt x="1488948" y="0"/>
                </a:lnTo>
                <a:close/>
              </a:path>
              <a:path w="3470148" h="3374136">
                <a:moveTo>
                  <a:pt x="1514856" y="0"/>
                </a:moveTo>
                <a:lnTo>
                  <a:pt x="1507236" y="0"/>
                </a:lnTo>
                <a:lnTo>
                  <a:pt x="1504188" y="3048"/>
                </a:lnTo>
                <a:lnTo>
                  <a:pt x="1504188" y="9143"/>
                </a:lnTo>
                <a:lnTo>
                  <a:pt x="1507236" y="12191"/>
                </a:lnTo>
                <a:lnTo>
                  <a:pt x="1514856" y="12191"/>
                </a:lnTo>
                <a:lnTo>
                  <a:pt x="1517904" y="9143"/>
                </a:lnTo>
                <a:lnTo>
                  <a:pt x="1517904" y="3048"/>
                </a:lnTo>
                <a:lnTo>
                  <a:pt x="1514856" y="0"/>
                </a:lnTo>
                <a:close/>
              </a:path>
              <a:path w="3470148" h="3374136">
                <a:moveTo>
                  <a:pt x="1540764" y="0"/>
                </a:moveTo>
                <a:lnTo>
                  <a:pt x="1533144" y="0"/>
                </a:lnTo>
                <a:lnTo>
                  <a:pt x="1530096" y="3048"/>
                </a:lnTo>
                <a:lnTo>
                  <a:pt x="1530096" y="9143"/>
                </a:lnTo>
                <a:lnTo>
                  <a:pt x="1533144" y="12191"/>
                </a:lnTo>
                <a:lnTo>
                  <a:pt x="1540764" y="12191"/>
                </a:lnTo>
                <a:lnTo>
                  <a:pt x="1542288" y="9143"/>
                </a:lnTo>
                <a:lnTo>
                  <a:pt x="1542288" y="3048"/>
                </a:lnTo>
                <a:lnTo>
                  <a:pt x="1540764" y="0"/>
                </a:lnTo>
                <a:close/>
              </a:path>
              <a:path w="3470148" h="3374136">
                <a:moveTo>
                  <a:pt x="1565148" y="0"/>
                </a:moveTo>
                <a:lnTo>
                  <a:pt x="1559052" y="0"/>
                </a:lnTo>
                <a:lnTo>
                  <a:pt x="1556004" y="3048"/>
                </a:lnTo>
                <a:lnTo>
                  <a:pt x="1556004" y="9143"/>
                </a:lnTo>
                <a:lnTo>
                  <a:pt x="1559052" y="12191"/>
                </a:lnTo>
                <a:lnTo>
                  <a:pt x="1565148" y="12191"/>
                </a:lnTo>
                <a:lnTo>
                  <a:pt x="1568196" y="9143"/>
                </a:lnTo>
                <a:lnTo>
                  <a:pt x="1568196" y="3048"/>
                </a:lnTo>
                <a:lnTo>
                  <a:pt x="1565148" y="0"/>
                </a:lnTo>
                <a:close/>
              </a:path>
              <a:path w="3470148" h="3374136">
                <a:moveTo>
                  <a:pt x="1591056" y="0"/>
                </a:moveTo>
                <a:lnTo>
                  <a:pt x="1583436" y="0"/>
                </a:lnTo>
                <a:lnTo>
                  <a:pt x="1580388" y="3048"/>
                </a:lnTo>
                <a:lnTo>
                  <a:pt x="1580388" y="9143"/>
                </a:lnTo>
                <a:lnTo>
                  <a:pt x="1583436" y="12191"/>
                </a:lnTo>
                <a:lnTo>
                  <a:pt x="1591056" y="12191"/>
                </a:lnTo>
                <a:lnTo>
                  <a:pt x="1594104" y="9143"/>
                </a:lnTo>
                <a:lnTo>
                  <a:pt x="1594104" y="3048"/>
                </a:lnTo>
                <a:lnTo>
                  <a:pt x="1591056" y="0"/>
                </a:lnTo>
                <a:close/>
              </a:path>
              <a:path w="3470148" h="3374136">
                <a:moveTo>
                  <a:pt x="1616964" y="0"/>
                </a:moveTo>
                <a:lnTo>
                  <a:pt x="1609344" y="0"/>
                </a:lnTo>
                <a:lnTo>
                  <a:pt x="1606296" y="3048"/>
                </a:lnTo>
                <a:lnTo>
                  <a:pt x="1606296" y="9143"/>
                </a:lnTo>
                <a:lnTo>
                  <a:pt x="1609344" y="12191"/>
                </a:lnTo>
                <a:lnTo>
                  <a:pt x="1616964" y="12191"/>
                </a:lnTo>
                <a:lnTo>
                  <a:pt x="1620012" y="9143"/>
                </a:lnTo>
                <a:lnTo>
                  <a:pt x="1620012" y="3048"/>
                </a:lnTo>
                <a:lnTo>
                  <a:pt x="1616964" y="0"/>
                </a:lnTo>
                <a:close/>
              </a:path>
              <a:path w="3470148" h="3374136">
                <a:moveTo>
                  <a:pt x="1641348" y="0"/>
                </a:moveTo>
                <a:lnTo>
                  <a:pt x="1635252" y="0"/>
                </a:lnTo>
                <a:lnTo>
                  <a:pt x="1632204" y="3048"/>
                </a:lnTo>
                <a:lnTo>
                  <a:pt x="1632204" y="9143"/>
                </a:lnTo>
                <a:lnTo>
                  <a:pt x="1635252" y="12191"/>
                </a:lnTo>
                <a:lnTo>
                  <a:pt x="1641348" y="12191"/>
                </a:lnTo>
                <a:lnTo>
                  <a:pt x="1644396" y="9143"/>
                </a:lnTo>
                <a:lnTo>
                  <a:pt x="1644396" y="3048"/>
                </a:lnTo>
                <a:lnTo>
                  <a:pt x="1641348" y="0"/>
                </a:lnTo>
                <a:close/>
              </a:path>
              <a:path w="3470148" h="3374136">
                <a:moveTo>
                  <a:pt x="1667256" y="0"/>
                </a:moveTo>
                <a:lnTo>
                  <a:pt x="1659636" y="0"/>
                </a:lnTo>
                <a:lnTo>
                  <a:pt x="1658112" y="3048"/>
                </a:lnTo>
                <a:lnTo>
                  <a:pt x="1658112" y="9143"/>
                </a:lnTo>
                <a:lnTo>
                  <a:pt x="1659636" y="12191"/>
                </a:lnTo>
                <a:lnTo>
                  <a:pt x="1667256" y="12191"/>
                </a:lnTo>
                <a:lnTo>
                  <a:pt x="1670304" y="9143"/>
                </a:lnTo>
                <a:lnTo>
                  <a:pt x="1670304" y="3048"/>
                </a:lnTo>
                <a:lnTo>
                  <a:pt x="1667256" y="0"/>
                </a:lnTo>
                <a:close/>
              </a:path>
              <a:path w="3470148" h="3374136">
                <a:moveTo>
                  <a:pt x="1693164" y="0"/>
                </a:moveTo>
                <a:lnTo>
                  <a:pt x="1685544" y="0"/>
                </a:lnTo>
                <a:lnTo>
                  <a:pt x="1682496" y="3048"/>
                </a:lnTo>
                <a:lnTo>
                  <a:pt x="1682496" y="9143"/>
                </a:lnTo>
                <a:lnTo>
                  <a:pt x="1685544" y="12191"/>
                </a:lnTo>
                <a:lnTo>
                  <a:pt x="1693164" y="12191"/>
                </a:lnTo>
                <a:lnTo>
                  <a:pt x="1696212" y="9143"/>
                </a:lnTo>
                <a:lnTo>
                  <a:pt x="1696212" y="3048"/>
                </a:lnTo>
                <a:lnTo>
                  <a:pt x="1693164" y="0"/>
                </a:lnTo>
                <a:close/>
              </a:path>
              <a:path w="3470148" h="3374136">
                <a:moveTo>
                  <a:pt x="1717548" y="0"/>
                </a:moveTo>
                <a:lnTo>
                  <a:pt x="1711452" y="0"/>
                </a:lnTo>
                <a:lnTo>
                  <a:pt x="1708404" y="3048"/>
                </a:lnTo>
                <a:lnTo>
                  <a:pt x="1708404" y="9143"/>
                </a:lnTo>
                <a:lnTo>
                  <a:pt x="1711452" y="12191"/>
                </a:lnTo>
                <a:lnTo>
                  <a:pt x="1717548" y="12191"/>
                </a:lnTo>
                <a:lnTo>
                  <a:pt x="1720596" y="9143"/>
                </a:lnTo>
                <a:lnTo>
                  <a:pt x="1720596" y="3048"/>
                </a:lnTo>
                <a:lnTo>
                  <a:pt x="1717548" y="0"/>
                </a:lnTo>
                <a:close/>
              </a:path>
              <a:path w="3470148" h="3374136">
                <a:moveTo>
                  <a:pt x="1743456" y="0"/>
                </a:moveTo>
                <a:lnTo>
                  <a:pt x="1735836" y="0"/>
                </a:lnTo>
                <a:lnTo>
                  <a:pt x="1734312" y="3048"/>
                </a:lnTo>
                <a:lnTo>
                  <a:pt x="1734312" y="9143"/>
                </a:lnTo>
                <a:lnTo>
                  <a:pt x="1735836" y="12191"/>
                </a:lnTo>
                <a:lnTo>
                  <a:pt x="1743456" y="12191"/>
                </a:lnTo>
                <a:lnTo>
                  <a:pt x="1746504" y="9143"/>
                </a:lnTo>
                <a:lnTo>
                  <a:pt x="1746504" y="3048"/>
                </a:lnTo>
                <a:lnTo>
                  <a:pt x="1743456" y="0"/>
                </a:lnTo>
                <a:close/>
              </a:path>
              <a:path w="3470148" h="3374136">
                <a:moveTo>
                  <a:pt x="1769364" y="0"/>
                </a:moveTo>
                <a:lnTo>
                  <a:pt x="1761744" y="0"/>
                </a:lnTo>
                <a:lnTo>
                  <a:pt x="1758696" y="3048"/>
                </a:lnTo>
                <a:lnTo>
                  <a:pt x="1758696" y="9143"/>
                </a:lnTo>
                <a:lnTo>
                  <a:pt x="1761744" y="12191"/>
                </a:lnTo>
                <a:lnTo>
                  <a:pt x="1769364" y="12191"/>
                </a:lnTo>
                <a:lnTo>
                  <a:pt x="1772412" y="9143"/>
                </a:lnTo>
                <a:lnTo>
                  <a:pt x="1772412" y="3048"/>
                </a:lnTo>
                <a:lnTo>
                  <a:pt x="1769364" y="0"/>
                </a:lnTo>
                <a:close/>
              </a:path>
              <a:path w="3470148" h="3374136">
                <a:moveTo>
                  <a:pt x="1793748" y="0"/>
                </a:moveTo>
                <a:lnTo>
                  <a:pt x="1787652" y="0"/>
                </a:lnTo>
                <a:lnTo>
                  <a:pt x="1784604" y="3048"/>
                </a:lnTo>
                <a:lnTo>
                  <a:pt x="1784604" y="9143"/>
                </a:lnTo>
                <a:lnTo>
                  <a:pt x="1787652" y="12191"/>
                </a:lnTo>
                <a:lnTo>
                  <a:pt x="1793748" y="12191"/>
                </a:lnTo>
                <a:lnTo>
                  <a:pt x="1796796" y="9143"/>
                </a:lnTo>
                <a:lnTo>
                  <a:pt x="1796796" y="3048"/>
                </a:lnTo>
                <a:lnTo>
                  <a:pt x="1793748" y="0"/>
                </a:lnTo>
                <a:close/>
              </a:path>
              <a:path w="3470148" h="3374136">
                <a:moveTo>
                  <a:pt x="1819656" y="0"/>
                </a:moveTo>
                <a:lnTo>
                  <a:pt x="1812036" y="0"/>
                </a:lnTo>
                <a:lnTo>
                  <a:pt x="1810512" y="3048"/>
                </a:lnTo>
                <a:lnTo>
                  <a:pt x="1810512" y="9143"/>
                </a:lnTo>
                <a:lnTo>
                  <a:pt x="1812036" y="12191"/>
                </a:lnTo>
                <a:lnTo>
                  <a:pt x="1819656" y="12191"/>
                </a:lnTo>
                <a:lnTo>
                  <a:pt x="1822704" y="9143"/>
                </a:lnTo>
                <a:lnTo>
                  <a:pt x="1822704" y="3048"/>
                </a:lnTo>
                <a:lnTo>
                  <a:pt x="1819656" y="0"/>
                </a:lnTo>
                <a:close/>
              </a:path>
              <a:path w="3470148" h="3374136">
                <a:moveTo>
                  <a:pt x="1845564" y="0"/>
                </a:moveTo>
                <a:lnTo>
                  <a:pt x="1837944" y="0"/>
                </a:lnTo>
                <a:lnTo>
                  <a:pt x="1834896" y="3048"/>
                </a:lnTo>
                <a:lnTo>
                  <a:pt x="1834896" y="9143"/>
                </a:lnTo>
                <a:lnTo>
                  <a:pt x="1837944" y="12191"/>
                </a:lnTo>
                <a:lnTo>
                  <a:pt x="1845564" y="12191"/>
                </a:lnTo>
                <a:lnTo>
                  <a:pt x="1848612" y="9143"/>
                </a:lnTo>
                <a:lnTo>
                  <a:pt x="1848612" y="3048"/>
                </a:lnTo>
                <a:lnTo>
                  <a:pt x="1845564" y="0"/>
                </a:lnTo>
                <a:close/>
              </a:path>
              <a:path w="3470148" h="3374136">
                <a:moveTo>
                  <a:pt x="1869948" y="0"/>
                </a:moveTo>
                <a:lnTo>
                  <a:pt x="1863852" y="0"/>
                </a:lnTo>
                <a:lnTo>
                  <a:pt x="1860804" y="3048"/>
                </a:lnTo>
                <a:lnTo>
                  <a:pt x="1860804" y="9143"/>
                </a:lnTo>
                <a:lnTo>
                  <a:pt x="1863852" y="12191"/>
                </a:lnTo>
                <a:lnTo>
                  <a:pt x="1869948" y="12191"/>
                </a:lnTo>
                <a:lnTo>
                  <a:pt x="1872996" y="9143"/>
                </a:lnTo>
                <a:lnTo>
                  <a:pt x="1872996" y="3048"/>
                </a:lnTo>
                <a:lnTo>
                  <a:pt x="1869948" y="0"/>
                </a:lnTo>
                <a:close/>
              </a:path>
              <a:path w="3470148" h="3374136">
                <a:moveTo>
                  <a:pt x="1895856" y="0"/>
                </a:moveTo>
                <a:lnTo>
                  <a:pt x="1888236" y="0"/>
                </a:lnTo>
                <a:lnTo>
                  <a:pt x="1886712" y="3048"/>
                </a:lnTo>
                <a:lnTo>
                  <a:pt x="1886712" y="9143"/>
                </a:lnTo>
                <a:lnTo>
                  <a:pt x="1888236" y="12191"/>
                </a:lnTo>
                <a:lnTo>
                  <a:pt x="1895856" y="12191"/>
                </a:lnTo>
                <a:lnTo>
                  <a:pt x="1898904" y="9143"/>
                </a:lnTo>
                <a:lnTo>
                  <a:pt x="1898904" y="3048"/>
                </a:lnTo>
                <a:lnTo>
                  <a:pt x="1895856" y="0"/>
                </a:lnTo>
                <a:close/>
              </a:path>
              <a:path w="3470148" h="3374136">
                <a:moveTo>
                  <a:pt x="1921764" y="0"/>
                </a:moveTo>
                <a:lnTo>
                  <a:pt x="1914144" y="0"/>
                </a:lnTo>
                <a:lnTo>
                  <a:pt x="1911096" y="3048"/>
                </a:lnTo>
                <a:lnTo>
                  <a:pt x="1911096" y="9143"/>
                </a:lnTo>
                <a:lnTo>
                  <a:pt x="1914144" y="12191"/>
                </a:lnTo>
                <a:lnTo>
                  <a:pt x="1921764" y="12191"/>
                </a:lnTo>
                <a:lnTo>
                  <a:pt x="1924812" y="9143"/>
                </a:lnTo>
                <a:lnTo>
                  <a:pt x="1924812" y="3048"/>
                </a:lnTo>
                <a:lnTo>
                  <a:pt x="1921764" y="0"/>
                </a:lnTo>
                <a:close/>
              </a:path>
              <a:path w="3470148" h="3374136">
                <a:moveTo>
                  <a:pt x="1946148" y="0"/>
                </a:moveTo>
                <a:lnTo>
                  <a:pt x="1940052" y="0"/>
                </a:lnTo>
                <a:lnTo>
                  <a:pt x="1937004" y="3048"/>
                </a:lnTo>
                <a:lnTo>
                  <a:pt x="1937004" y="9143"/>
                </a:lnTo>
                <a:lnTo>
                  <a:pt x="1940052" y="12191"/>
                </a:lnTo>
                <a:lnTo>
                  <a:pt x="1946148" y="12191"/>
                </a:lnTo>
                <a:lnTo>
                  <a:pt x="1949196" y="9143"/>
                </a:lnTo>
                <a:lnTo>
                  <a:pt x="1949196" y="3048"/>
                </a:lnTo>
                <a:lnTo>
                  <a:pt x="1946148" y="0"/>
                </a:lnTo>
                <a:close/>
              </a:path>
              <a:path w="3470148" h="3374136">
                <a:moveTo>
                  <a:pt x="1972056" y="0"/>
                </a:moveTo>
                <a:lnTo>
                  <a:pt x="1964436" y="0"/>
                </a:lnTo>
                <a:lnTo>
                  <a:pt x="1962912" y="3048"/>
                </a:lnTo>
                <a:lnTo>
                  <a:pt x="1962912" y="9143"/>
                </a:lnTo>
                <a:lnTo>
                  <a:pt x="1964436" y="12191"/>
                </a:lnTo>
                <a:lnTo>
                  <a:pt x="1972056" y="12191"/>
                </a:lnTo>
                <a:lnTo>
                  <a:pt x="1975104" y="9143"/>
                </a:lnTo>
                <a:lnTo>
                  <a:pt x="1975104" y="3048"/>
                </a:lnTo>
                <a:lnTo>
                  <a:pt x="1972056" y="0"/>
                </a:lnTo>
                <a:close/>
              </a:path>
              <a:path w="3470148" h="3374136">
                <a:moveTo>
                  <a:pt x="1997964" y="0"/>
                </a:moveTo>
                <a:lnTo>
                  <a:pt x="1990344" y="0"/>
                </a:lnTo>
                <a:lnTo>
                  <a:pt x="1987296" y="3048"/>
                </a:lnTo>
                <a:lnTo>
                  <a:pt x="1987296" y="9143"/>
                </a:lnTo>
                <a:lnTo>
                  <a:pt x="1990344" y="12191"/>
                </a:lnTo>
                <a:lnTo>
                  <a:pt x="1997964" y="12191"/>
                </a:lnTo>
                <a:lnTo>
                  <a:pt x="2001012" y="9143"/>
                </a:lnTo>
                <a:lnTo>
                  <a:pt x="2001012" y="3048"/>
                </a:lnTo>
                <a:lnTo>
                  <a:pt x="1997964" y="0"/>
                </a:lnTo>
                <a:close/>
              </a:path>
              <a:path w="3470148" h="3374136">
                <a:moveTo>
                  <a:pt x="2022348" y="0"/>
                </a:moveTo>
                <a:lnTo>
                  <a:pt x="2016252" y="0"/>
                </a:lnTo>
                <a:lnTo>
                  <a:pt x="2013204" y="3048"/>
                </a:lnTo>
                <a:lnTo>
                  <a:pt x="2013204" y="9143"/>
                </a:lnTo>
                <a:lnTo>
                  <a:pt x="2016252" y="12191"/>
                </a:lnTo>
                <a:lnTo>
                  <a:pt x="2022348" y="12191"/>
                </a:lnTo>
                <a:lnTo>
                  <a:pt x="2025396" y="9143"/>
                </a:lnTo>
                <a:lnTo>
                  <a:pt x="2025396" y="3048"/>
                </a:lnTo>
                <a:lnTo>
                  <a:pt x="2022348" y="0"/>
                </a:lnTo>
                <a:close/>
              </a:path>
              <a:path w="3470148" h="3374136">
                <a:moveTo>
                  <a:pt x="2048256" y="0"/>
                </a:moveTo>
                <a:lnTo>
                  <a:pt x="2042160" y="0"/>
                </a:lnTo>
                <a:lnTo>
                  <a:pt x="2039112" y="3048"/>
                </a:lnTo>
                <a:lnTo>
                  <a:pt x="2039112" y="9143"/>
                </a:lnTo>
                <a:lnTo>
                  <a:pt x="2042160" y="12191"/>
                </a:lnTo>
                <a:lnTo>
                  <a:pt x="2048256" y="12191"/>
                </a:lnTo>
                <a:lnTo>
                  <a:pt x="2051304" y="9143"/>
                </a:lnTo>
                <a:lnTo>
                  <a:pt x="2051304" y="3048"/>
                </a:lnTo>
                <a:lnTo>
                  <a:pt x="2048256" y="0"/>
                </a:lnTo>
                <a:close/>
              </a:path>
              <a:path w="3470148" h="3374136">
                <a:moveTo>
                  <a:pt x="2074164" y="0"/>
                </a:moveTo>
                <a:lnTo>
                  <a:pt x="2066544" y="0"/>
                </a:lnTo>
                <a:lnTo>
                  <a:pt x="2063496" y="3048"/>
                </a:lnTo>
                <a:lnTo>
                  <a:pt x="2063496" y="9143"/>
                </a:lnTo>
                <a:lnTo>
                  <a:pt x="2066544" y="12191"/>
                </a:lnTo>
                <a:lnTo>
                  <a:pt x="2074164" y="12191"/>
                </a:lnTo>
                <a:lnTo>
                  <a:pt x="2077212" y="9143"/>
                </a:lnTo>
                <a:lnTo>
                  <a:pt x="2077212" y="3048"/>
                </a:lnTo>
                <a:lnTo>
                  <a:pt x="2074164" y="0"/>
                </a:lnTo>
                <a:close/>
              </a:path>
              <a:path w="3470148" h="3374136">
                <a:moveTo>
                  <a:pt x="2098548" y="0"/>
                </a:moveTo>
                <a:lnTo>
                  <a:pt x="2092452" y="0"/>
                </a:lnTo>
                <a:lnTo>
                  <a:pt x="2089404" y="3048"/>
                </a:lnTo>
                <a:lnTo>
                  <a:pt x="2089404" y="9143"/>
                </a:lnTo>
                <a:lnTo>
                  <a:pt x="2092452" y="12191"/>
                </a:lnTo>
                <a:lnTo>
                  <a:pt x="2098548" y="12191"/>
                </a:lnTo>
                <a:lnTo>
                  <a:pt x="2101596" y="9143"/>
                </a:lnTo>
                <a:lnTo>
                  <a:pt x="2101596" y="3048"/>
                </a:lnTo>
                <a:lnTo>
                  <a:pt x="2098548" y="0"/>
                </a:lnTo>
                <a:close/>
              </a:path>
              <a:path w="3470148" h="3374136">
                <a:moveTo>
                  <a:pt x="2124456" y="0"/>
                </a:moveTo>
                <a:lnTo>
                  <a:pt x="2118360" y="0"/>
                </a:lnTo>
                <a:lnTo>
                  <a:pt x="2115312" y="3048"/>
                </a:lnTo>
                <a:lnTo>
                  <a:pt x="2115312" y="9143"/>
                </a:lnTo>
                <a:lnTo>
                  <a:pt x="2118360" y="12191"/>
                </a:lnTo>
                <a:lnTo>
                  <a:pt x="2124456" y="12191"/>
                </a:lnTo>
                <a:lnTo>
                  <a:pt x="2127504" y="9143"/>
                </a:lnTo>
                <a:lnTo>
                  <a:pt x="2127504" y="3048"/>
                </a:lnTo>
                <a:lnTo>
                  <a:pt x="2124456" y="0"/>
                </a:lnTo>
                <a:close/>
              </a:path>
              <a:path w="3470148" h="3374136">
                <a:moveTo>
                  <a:pt x="2150364" y="0"/>
                </a:moveTo>
                <a:lnTo>
                  <a:pt x="2142744" y="0"/>
                </a:lnTo>
                <a:lnTo>
                  <a:pt x="2139696" y="3048"/>
                </a:lnTo>
                <a:lnTo>
                  <a:pt x="2139696" y="9143"/>
                </a:lnTo>
                <a:lnTo>
                  <a:pt x="2142744" y="12191"/>
                </a:lnTo>
                <a:lnTo>
                  <a:pt x="2150364" y="12191"/>
                </a:lnTo>
                <a:lnTo>
                  <a:pt x="2153412" y="9143"/>
                </a:lnTo>
                <a:lnTo>
                  <a:pt x="2153412" y="3048"/>
                </a:lnTo>
                <a:lnTo>
                  <a:pt x="2150364" y="0"/>
                </a:lnTo>
                <a:close/>
              </a:path>
              <a:path w="3470148" h="3374136">
                <a:moveTo>
                  <a:pt x="2174748" y="0"/>
                </a:moveTo>
                <a:lnTo>
                  <a:pt x="2168652" y="0"/>
                </a:lnTo>
                <a:lnTo>
                  <a:pt x="2165604" y="3048"/>
                </a:lnTo>
                <a:lnTo>
                  <a:pt x="2165604" y="9143"/>
                </a:lnTo>
                <a:lnTo>
                  <a:pt x="2168652" y="12191"/>
                </a:lnTo>
                <a:lnTo>
                  <a:pt x="2174748" y="12191"/>
                </a:lnTo>
                <a:lnTo>
                  <a:pt x="2177796" y="9143"/>
                </a:lnTo>
                <a:lnTo>
                  <a:pt x="2177796" y="3048"/>
                </a:lnTo>
                <a:lnTo>
                  <a:pt x="2174748" y="0"/>
                </a:lnTo>
                <a:close/>
              </a:path>
              <a:path w="3470148" h="3374136">
                <a:moveTo>
                  <a:pt x="2200656" y="0"/>
                </a:moveTo>
                <a:lnTo>
                  <a:pt x="2194560" y="0"/>
                </a:lnTo>
                <a:lnTo>
                  <a:pt x="2191512" y="3048"/>
                </a:lnTo>
                <a:lnTo>
                  <a:pt x="2191512" y="9143"/>
                </a:lnTo>
                <a:lnTo>
                  <a:pt x="2194560" y="12191"/>
                </a:lnTo>
                <a:lnTo>
                  <a:pt x="2200656" y="12191"/>
                </a:lnTo>
                <a:lnTo>
                  <a:pt x="2203704" y="9143"/>
                </a:lnTo>
                <a:lnTo>
                  <a:pt x="2203704" y="3048"/>
                </a:lnTo>
                <a:lnTo>
                  <a:pt x="2200656" y="0"/>
                </a:lnTo>
                <a:close/>
              </a:path>
              <a:path w="3470148" h="3374136">
                <a:moveTo>
                  <a:pt x="2226564" y="0"/>
                </a:moveTo>
                <a:lnTo>
                  <a:pt x="2218944" y="0"/>
                </a:lnTo>
                <a:lnTo>
                  <a:pt x="2215896" y="3048"/>
                </a:lnTo>
                <a:lnTo>
                  <a:pt x="2215896" y="9143"/>
                </a:lnTo>
                <a:lnTo>
                  <a:pt x="2218944" y="12191"/>
                </a:lnTo>
                <a:lnTo>
                  <a:pt x="2226564" y="12191"/>
                </a:lnTo>
                <a:lnTo>
                  <a:pt x="2229612" y="9143"/>
                </a:lnTo>
                <a:lnTo>
                  <a:pt x="2229612" y="3048"/>
                </a:lnTo>
                <a:lnTo>
                  <a:pt x="2226564" y="0"/>
                </a:lnTo>
                <a:close/>
              </a:path>
              <a:path w="3470148" h="3374136">
                <a:moveTo>
                  <a:pt x="2252472" y="0"/>
                </a:moveTo>
                <a:lnTo>
                  <a:pt x="2244852" y="0"/>
                </a:lnTo>
                <a:lnTo>
                  <a:pt x="2241804" y="3048"/>
                </a:lnTo>
                <a:lnTo>
                  <a:pt x="2241804" y="9143"/>
                </a:lnTo>
                <a:lnTo>
                  <a:pt x="2244852" y="12191"/>
                </a:lnTo>
                <a:lnTo>
                  <a:pt x="2252472" y="12191"/>
                </a:lnTo>
                <a:lnTo>
                  <a:pt x="2253996" y="9143"/>
                </a:lnTo>
                <a:lnTo>
                  <a:pt x="2253996" y="3048"/>
                </a:lnTo>
                <a:lnTo>
                  <a:pt x="2252472" y="0"/>
                </a:lnTo>
                <a:close/>
              </a:path>
              <a:path w="3470148" h="3374136">
                <a:moveTo>
                  <a:pt x="2276856" y="0"/>
                </a:moveTo>
                <a:lnTo>
                  <a:pt x="2270760" y="0"/>
                </a:lnTo>
                <a:lnTo>
                  <a:pt x="2267712" y="3048"/>
                </a:lnTo>
                <a:lnTo>
                  <a:pt x="2267712" y="9143"/>
                </a:lnTo>
                <a:lnTo>
                  <a:pt x="2270760" y="12191"/>
                </a:lnTo>
                <a:lnTo>
                  <a:pt x="2276856" y="12191"/>
                </a:lnTo>
                <a:lnTo>
                  <a:pt x="2279904" y="9143"/>
                </a:lnTo>
                <a:lnTo>
                  <a:pt x="2279904" y="3048"/>
                </a:lnTo>
                <a:lnTo>
                  <a:pt x="2276856" y="0"/>
                </a:lnTo>
                <a:close/>
              </a:path>
              <a:path w="3470148" h="3374136">
                <a:moveTo>
                  <a:pt x="2302764" y="0"/>
                </a:moveTo>
                <a:lnTo>
                  <a:pt x="2295144" y="0"/>
                </a:lnTo>
                <a:lnTo>
                  <a:pt x="2292096" y="3048"/>
                </a:lnTo>
                <a:lnTo>
                  <a:pt x="2292096" y="9143"/>
                </a:lnTo>
                <a:lnTo>
                  <a:pt x="2295144" y="12191"/>
                </a:lnTo>
                <a:lnTo>
                  <a:pt x="2302764" y="12191"/>
                </a:lnTo>
                <a:lnTo>
                  <a:pt x="2305812" y="9143"/>
                </a:lnTo>
                <a:lnTo>
                  <a:pt x="2305812" y="3048"/>
                </a:lnTo>
                <a:lnTo>
                  <a:pt x="2302764" y="0"/>
                </a:lnTo>
                <a:close/>
              </a:path>
              <a:path w="3470148" h="3374136">
                <a:moveTo>
                  <a:pt x="2328672" y="0"/>
                </a:moveTo>
                <a:lnTo>
                  <a:pt x="2321052" y="0"/>
                </a:lnTo>
                <a:lnTo>
                  <a:pt x="2318004" y="3048"/>
                </a:lnTo>
                <a:lnTo>
                  <a:pt x="2318004" y="9143"/>
                </a:lnTo>
                <a:lnTo>
                  <a:pt x="2321052" y="12191"/>
                </a:lnTo>
                <a:lnTo>
                  <a:pt x="2328672" y="12191"/>
                </a:lnTo>
                <a:lnTo>
                  <a:pt x="2330196" y="9143"/>
                </a:lnTo>
                <a:lnTo>
                  <a:pt x="2330196" y="3048"/>
                </a:lnTo>
                <a:lnTo>
                  <a:pt x="2328672" y="0"/>
                </a:lnTo>
                <a:close/>
              </a:path>
              <a:path w="3470148" h="3374136">
                <a:moveTo>
                  <a:pt x="2353056" y="0"/>
                </a:moveTo>
                <a:lnTo>
                  <a:pt x="2346960" y="0"/>
                </a:lnTo>
                <a:lnTo>
                  <a:pt x="2343912" y="3048"/>
                </a:lnTo>
                <a:lnTo>
                  <a:pt x="2343912" y="9143"/>
                </a:lnTo>
                <a:lnTo>
                  <a:pt x="2346960" y="12191"/>
                </a:lnTo>
                <a:lnTo>
                  <a:pt x="2353056" y="12191"/>
                </a:lnTo>
                <a:lnTo>
                  <a:pt x="2356104" y="9143"/>
                </a:lnTo>
                <a:lnTo>
                  <a:pt x="2356104" y="3048"/>
                </a:lnTo>
                <a:lnTo>
                  <a:pt x="2353056" y="0"/>
                </a:lnTo>
                <a:close/>
              </a:path>
              <a:path w="3470148" h="3374136">
                <a:moveTo>
                  <a:pt x="2378964" y="0"/>
                </a:moveTo>
                <a:lnTo>
                  <a:pt x="2371344" y="0"/>
                </a:lnTo>
                <a:lnTo>
                  <a:pt x="2368296" y="3048"/>
                </a:lnTo>
                <a:lnTo>
                  <a:pt x="2368296" y="9143"/>
                </a:lnTo>
                <a:lnTo>
                  <a:pt x="2371344" y="12191"/>
                </a:lnTo>
                <a:lnTo>
                  <a:pt x="2378964" y="12191"/>
                </a:lnTo>
                <a:lnTo>
                  <a:pt x="2382012" y="9143"/>
                </a:lnTo>
                <a:lnTo>
                  <a:pt x="2382012" y="3048"/>
                </a:lnTo>
                <a:lnTo>
                  <a:pt x="2378964" y="0"/>
                </a:lnTo>
                <a:close/>
              </a:path>
              <a:path w="3470148" h="3374136">
                <a:moveTo>
                  <a:pt x="2404872" y="0"/>
                </a:moveTo>
                <a:lnTo>
                  <a:pt x="2397252" y="0"/>
                </a:lnTo>
                <a:lnTo>
                  <a:pt x="2394204" y="3048"/>
                </a:lnTo>
                <a:lnTo>
                  <a:pt x="2394204" y="9143"/>
                </a:lnTo>
                <a:lnTo>
                  <a:pt x="2397252" y="12191"/>
                </a:lnTo>
                <a:lnTo>
                  <a:pt x="2404872" y="12191"/>
                </a:lnTo>
                <a:lnTo>
                  <a:pt x="2406396" y="9143"/>
                </a:lnTo>
                <a:lnTo>
                  <a:pt x="2406396" y="3048"/>
                </a:lnTo>
                <a:lnTo>
                  <a:pt x="2404872" y="0"/>
                </a:lnTo>
                <a:close/>
              </a:path>
              <a:path w="3470148" h="3374136">
                <a:moveTo>
                  <a:pt x="2429256" y="0"/>
                </a:moveTo>
                <a:lnTo>
                  <a:pt x="2423160" y="0"/>
                </a:lnTo>
                <a:lnTo>
                  <a:pt x="2420112" y="3048"/>
                </a:lnTo>
                <a:lnTo>
                  <a:pt x="2420112" y="9143"/>
                </a:lnTo>
                <a:lnTo>
                  <a:pt x="2423160" y="12191"/>
                </a:lnTo>
                <a:lnTo>
                  <a:pt x="2429256" y="12191"/>
                </a:lnTo>
                <a:lnTo>
                  <a:pt x="2432304" y="9143"/>
                </a:lnTo>
                <a:lnTo>
                  <a:pt x="2432304" y="3048"/>
                </a:lnTo>
                <a:lnTo>
                  <a:pt x="2429256" y="0"/>
                </a:lnTo>
                <a:close/>
              </a:path>
              <a:path w="3470148" h="3374136">
                <a:moveTo>
                  <a:pt x="2455164" y="0"/>
                </a:moveTo>
                <a:lnTo>
                  <a:pt x="2447544" y="0"/>
                </a:lnTo>
                <a:lnTo>
                  <a:pt x="2444496" y="3048"/>
                </a:lnTo>
                <a:lnTo>
                  <a:pt x="2444496" y="9143"/>
                </a:lnTo>
                <a:lnTo>
                  <a:pt x="2447544" y="12191"/>
                </a:lnTo>
                <a:lnTo>
                  <a:pt x="2455164" y="12191"/>
                </a:lnTo>
                <a:lnTo>
                  <a:pt x="2458212" y="9143"/>
                </a:lnTo>
                <a:lnTo>
                  <a:pt x="2458212" y="3048"/>
                </a:lnTo>
                <a:lnTo>
                  <a:pt x="2455164" y="0"/>
                </a:lnTo>
                <a:close/>
              </a:path>
              <a:path w="3470148" h="3374136">
                <a:moveTo>
                  <a:pt x="2481072" y="0"/>
                </a:moveTo>
                <a:lnTo>
                  <a:pt x="2473452" y="0"/>
                </a:lnTo>
                <a:lnTo>
                  <a:pt x="2470404" y="3048"/>
                </a:lnTo>
                <a:lnTo>
                  <a:pt x="2470404" y="9143"/>
                </a:lnTo>
                <a:lnTo>
                  <a:pt x="2473452" y="12191"/>
                </a:lnTo>
                <a:lnTo>
                  <a:pt x="2481072" y="12191"/>
                </a:lnTo>
                <a:lnTo>
                  <a:pt x="2482596" y="9143"/>
                </a:lnTo>
                <a:lnTo>
                  <a:pt x="2482596" y="3048"/>
                </a:lnTo>
                <a:lnTo>
                  <a:pt x="2481072" y="0"/>
                </a:lnTo>
                <a:close/>
              </a:path>
              <a:path w="3470148" h="3374136">
                <a:moveTo>
                  <a:pt x="2505456" y="0"/>
                </a:moveTo>
                <a:lnTo>
                  <a:pt x="2499360" y="0"/>
                </a:lnTo>
                <a:lnTo>
                  <a:pt x="2496312" y="3048"/>
                </a:lnTo>
                <a:lnTo>
                  <a:pt x="2496312" y="9143"/>
                </a:lnTo>
                <a:lnTo>
                  <a:pt x="2499360" y="12191"/>
                </a:lnTo>
                <a:lnTo>
                  <a:pt x="2505456" y="12191"/>
                </a:lnTo>
                <a:lnTo>
                  <a:pt x="2508504" y="9143"/>
                </a:lnTo>
                <a:lnTo>
                  <a:pt x="2508504" y="3048"/>
                </a:lnTo>
                <a:lnTo>
                  <a:pt x="2505456" y="0"/>
                </a:lnTo>
                <a:close/>
              </a:path>
              <a:path w="3470148" h="3374136">
                <a:moveTo>
                  <a:pt x="2531364" y="0"/>
                </a:moveTo>
                <a:lnTo>
                  <a:pt x="2523744" y="0"/>
                </a:lnTo>
                <a:lnTo>
                  <a:pt x="2520696" y="3048"/>
                </a:lnTo>
                <a:lnTo>
                  <a:pt x="2520696" y="9143"/>
                </a:lnTo>
                <a:lnTo>
                  <a:pt x="2523744" y="12191"/>
                </a:lnTo>
                <a:lnTo>
                  <a:pt x="2531364" y="12191"/>
                </a:lnTo>
                <a:lnTo>
                  <a:pt x="2534412" y="9143"/>
                </a:lnTo>
                <a:lnTo>
                  <a:pt x="2534412" y="3048"/>
                </a:lnTo>
                <a:lnTo>
                  <a:pt x="2531364" y="0"/>
                </a:lnTo>
                <a:close/>
              </a:path>
              <a:path w="3470148" h="3374136">
                <a:moveTo>
                  <a:pt x="2557272" y="0"/>
                </a:moveTo>
                <a:lnTo>
                  <a:pt x="2549652" y="0"/>
                </a:lnTo>
                <a:lnTo>
                  <a:pt x="2546604" y="3048"/>
                </a:lnTo>
                <a:lnTo>
                  <a:pt x="2546604" y="9143"/>
                </a:lnTo>
                <a:lnTo>
                  <a:pt x="2549652" y="12191"/>
                </a:lnTo>
                <a:lnTo>
                  <a:pt x="2557272" y="12191"/>
                </a:lnTo>
                <a:lnTo>
                  <a:pt x="2558796" y="9143"/>
                </a:lnTo>
                <a:lnTo>
                  <a:pt x="2558796" y="3048"/>
                </a:lnTo>
                <a:lnTo>
                  <a:pt x="2557272" y="0"/>
                </a:lnTo>
                <a:close/>
              </a:path>
              <a:path w="3470148" h="3374136">
                <a:moveTo>
                  <a:pt x="2581656" y="0"/>
                </a:moveTo>
                <a:lnTo>
                  <a:pt x="2575560" y="0"/>
                </a:lnTo>
                <a:lnTo>
                  <a:pt x="2572512" y="3048"/>
                </a:lnTo>
                <a:lnTo>
                  <a:pt x="2572512" y="9143"/>
                </a:lnTo>
                <a:lnTo>
                  <a:pt x="2575560" y="12191"/>
                </a:lnTo>
                <a:lnTo>
                  <a:pt x="2581656" y="12191"/>
                </a:lnTo>
                <a:lnTo>
                  <a:pt x="2584704" y="9143"/>
                </a:lnTo>
                <a:lnTo>
                  <a:pt x="2584704" y="3048"/>
                </a:lnTo>
                <a:lnTo>
                  <a:pt x="2581656" y="0"/>
                </a:lnTo>
                <a:close/>
              </a:path>
              <a:path w="3470148" h="3374136">
                <a:moveTo>
                  <a:pt x="2607564" y="0"/>
                </a:moveTo>
                <a:lnTo>
                  <a:pt x="2599944" y="0"/>
                </a:lnTo>
                <a:lnTo>
                  <a:pt x="2596896" y="3048"/>
                </a:lnTo>
                <a:lnTo>
                  <a:pt x="2596896" y="9143"/>
                </a:lnTo>
                <a:lnTo>
                  <a:pt x="2599944" y="12191"/>
                </a:lnTo>
                <a:lnTo>
                  <a:pt x="2607564" y="12191"/>
                </a:lnTo>
                <a:lnTo>
                  <a:pt x="2610612" y="9143"/>
                </a:lnTo>
                <a:lnTo>
                  <a:pt x="2610612" y="3048"/>
                </a:lnTo>
                <a:lnTo>
                  <a:pt x="2607564" y="0"/>
                </a:lnTo>
                <a:close/>
              </a:path>
              <a:path w="3470148" h="3374136">
                <a:moveTo>
                  <a:pt x="2633472" y="0"/>
                </a:moveTo>
                <a:lnTo>
                  <a:pt x="2625852" y="0"/>
                </a:lnTo>
                <a:lnTo>
                  <a:pt x="2622804" y="3048"/>
                </a:lnTo>
                <a:lnTo>
                  <a:pt x="2622804" y="9143"/>
                </a:lnTo>
                <a:lnTo>
                  <a:pt x="2625852" y="12191"/>
                </a:lnTo>
                <a:lnTo>
                  <a:pt x="2633472" y="12191"/>
                </a:lnTo>
                <a:lnTo>
                  <a:pt x="2636520" y="9143"/>
                </a:lnTo>
                <a:lnTo>
                  <a:pt x="2636520" y="3048"/>
                </a:lnTo>
                <a:lnTo>
                  <a:pt x="2633472" y="0"/>
                </a:lnTo>
                <a:close/>
              </a:path>
              <a:path w="3470148" h="3374136">
                <a:moveTo>
                  <a:pt x="2657856" y="0"/>
                </a:moveTo>
                <a:lnTo>
                  <a:pt x="2651760" y="0"/>
                </a:lnTo>
                <a:lnTo>
                  <a:pt x="2648712" y="3048"/>
                </a:lnTo>
                <a:lnTo>
                  <a:pt x="2648712" y="9143"/>
                </a:lnTo>
                <a:lnTo>
                  <a:pt x="2651760" y="12191"/>
                </a:lnTo>
                <a:lnTo>
                  <a:pt x="2657856" y="12191"/>
                </a:lnTo>
                <a:lnTo>
                  <a:pt x="2660904" y="9143"/>
                </a:lnTo>
                <a:lnTo>
                  <a:pt x="2660904" y="3048"/>
                </a:lnTo>
                <a:lnTo>
                  <a:pt x="2657856" y="0"/>
                </a:lnTo>
                <a:close/>
              </a:path>
              <a:path w="3470148" h="3374136">
                <a:moveTo>
                  <a:pt x="2683764" y="0"/>
                </a:moveTo>
                <a:lnTo>
                  <a:pt x="2676144" y="0"/>
                </a:lnTo>
                <a:lnTo>
                  <a:pt x="2674620" y="3048"/>
                </a:lnTo>
                <a:lnTo>
                  <a:pt x="2674620" y="9143"/>
                </a:lnTo>
                <a:lnTo>
                  <a:pt x="2676144" y="12191"/>
                </a:lnTo>
                <a:lnTo>
                  <a:pt x="2683764" y="12191"/>
                </a:lnTo>
                <a:lnTo>
                  <a:pt x="2686812" y="9143"/>
                </a:lnTo>
                <a:lnTo>
                  <a:pt x="2686812" y="3048"/>
                </a:lnTo>
                <a:lnTo>
                  <a:pt x="2683764" y="0"/>
                </a:lnTo>
                <a:close/>
              </a:path>
              <a:path w="3470148" h="3374136">
                <a:moveTo>
                  <a:pt x="2709672" y="0"/>
                </a:moveTo>
                <a:lnTo>
                  <a:pt x="2702052" y="0"/>
                </a:lnTo>
                <a:lnTo>
                  <a:pt x="2699004" y="3048"/>
                </a:lnTo>
                <a:lnTo>
                  <a:pt x="2699004" y="9143"/>
                </a:lnTo>
                <a:lnTo>
                  <a:pt x="2702052" y="12191"/>
                </a:lnTo>
                <a:lnTo>
                  <a:pt x="2709672" y="12191"/>
                </a:lnTo>
                <a:lnTo>
                  <a:pt x="2712720" y="9143"/>
                </a:lnTo>
                <a:lnTo>
                  <a:pt x="2712720" y="3048"/>
                </a:lnTo>
                <a:lnTo>
                  <a:pt x="2709672" y="0"/>
                </a:lnTo>
                <a:close/>
              </a:path>
              <a:path w="3470148" h="3374136">
                <a:moveTo>
                  <a:pt x="2734056" y="0"/>
                </a:moveTo>
                <a:lnTo>
                  <a:pt x="2727960" y="0"/>
                </a:lnTo>
                <a:lnTo>
                  <a:pt x="2724912" y="3048"/>
                </a:lnTo>
                <a:lnTo>
                  <a:pt x="2724912" y="9143"/>
                </a:lnTo>
                <a:lnTo>
                  <a:pt x="2727960" y="12191"/>
                </a:lnTo>
                <a:lnTo>
                  <a:pt x="2734056" y="12191"/>
                </a:lnTo>
                <a:lnTo>
                  <a:pt x="2737104" y="9143"/>
                </a:lnTo>
                <a:lnTo>
                  <a:pt x="2737104" y="3048"/>
                </a:lnTo>
                <a:lnTo>
                  <a:pt x="2734056" y="0"/>
                </a:lnTo>
                <a:close/>
              </a:path>
              <a:path w="3470148" h="3374136">
                <a:moveTo>
                  <a:pt x="2759964" y="0"/>
                </a:moveTo>
                <a:lnTo>
                  <a:pt x="2752344" y="0"/>
                </a:lnTo>
                <a:lnTo>
                  <a:pt x="2750820" y="3048"/>
                </a:lnTo>
                <a:lnTo>
                  <a:pt x="2750820" y="9143"/>
                </a:lnTo>
                <a:lnTo>
                  <a:pt x="2752344" y="12191"/>
                </a:lnTo>
                <a:lnTo>
                  <a:pt x="2759964" y="12191"/>
                </a:lnTo>
                <a:lnTo>
                  <a:pt x="2763012" y="9143"/>
                </a:lnTo>
                <a:lnTo>
                  <a:pt x="2763012" y="3048"/>
                </a:lnTo>
                <a:lnTo>
                  <a:pt x="2759964" y="0"/>
                </a:lnTo>
                <a:close/>
              </a:path>
              <a:path w="3470148" h="3374136">
                <a:moveTo>
                  <a:pt x="2785872" y="0"/>
                </a:moveTo>
                <a:lnTo>
                  <a:pt x="2778252" y="0"/>
                </a:lnTo>
                <a:lnTo>
                  <a:pt x="2775204" y="3048"/>
                </a:lnTo>
                <a:lnTo>
                  <a:pt x="2775204" y="9143"/>
                </a:lnTo>
                <a:lnTo>
                  <a:pt x="2778252" y="12191"/>
                </a:lnTo>
                <a:lnTo>
                  <a:pt x="2785872" y="12191"/>
                </a:lnTo>
                <a:lnTo>
                  <a:pt x="2788920" y="9143"/>
                </a:lnTo>
                <a:lnTo>
                  <a:pt x="2788920" y="3048"/>
                </a:lnTo>
                <a:lnTo>
                  <a:pt x="2785872" y="0"/>
                </a:lnTo>
                <a:close/>
              </a:path>
              <a:path w="3470148" h="3374136">
                <a:moveTo>
                  <a:pt x="2810256" y="0"/>
                </a:moveTo>
                <a:lnTo>
                  <a:pt x="2804160" y="0"/>
                </a:lnTo>
                <a:lnTo>
                  <a:pt x="2801112" y="3048"/>
                </a:lnTo>
                <a:lnTo>
                  <a:pt x="2801112" y="9143"/>
                </a:lnTo>
                <a:lnTo>
                  <a:pt x="2804160" y="12191"/>
                </a:lnTo>
                <a:lnTo>
                  <a:pt x="2810256" y="12191"/>
                </a:lnTo>
                <a:lnTo>
                  <a:pt x="2813304" y="9143"/>
                </a:lnTo>
                <a:lnTo>
                  <a:pt x="2813304" y="3048"/>
                </a:lnTo>
                <a:lnTo>
                  <a:pt x="2810256" y="0"/>
                </a:lnTo>
                <a:close/>
              </a:path>
              <a:path w="3470148" h="3374136">
                <a:moveTo>
                  <a:pt x="2836164" y="0"/>
                </a:moveTo>
                <a:lnTo>
                  <a:pt x="2828544" y="0"/>
                </a:lnTo>
                <a:lnTo>
                  <a:pt x="2827020" y="3048"/>
                </a:lnTo>
                <a:lnTo>
                  <a:pt x="2827020" y="9143"/>
                </a:lnTo>
                <a:lnTo>
                  <a:pt x="2828544" y="12191"/>
                </a:lnTo>
                <a:lnTo>
                  <a:pt x="2836164" y="12191"/>
                </a:lnTo>
                <a:lnTo>
                  <a:pt x="2839212" y="9143"/>
                </a:lnTo>
                <a:lnTo>
                  <a:pt x="2839212" y="3048"/>
                </a:lnTo>
                <a:lnTo>
                  <a:pt x="2836164" y="0"/>
                </a:lnTo>
                <a:close/>
              </a:path>
              <a:path w="3470148" h="3374136">
                <a:moveTo>
                  <a:pt x="2862072" y="0"/>
                </a:moveTo>
                <a:lnTo>
                  <a:pt x="2854452" y="0"/>
                </a:lnTo>
                <a:lnTo>
                  <a:pt x="2851404" y="3048"/>
                </a:lnTo>
                <a:lnTo>
                  <a:pt x="2851404" y="9143"/>
                </a:lnTo>
                <a:lnTo>
                  <a:pt x="2854452" y="12191"/>
                </a:lnTo>
                <a:lnTo>
                  <a:pt x="2862072" y="12191"/>
                </a:lnTo>
                <a:lnTo>
                  <a:pt x="2865120" y="9143"/>
                </a:lnTo>
                <a:lnTo>
                  <a:pt x="2865120" y="3048"/>
                </a:lnTo>
                <a:lnTo>
                  <a:pt x="2862072" y="0"/>
                </a:lnTo>
                <a:close/>
              </a:path>
              <a:path w="3470148" h="3374136">
                <a:moveTo>
                  <a:pt x="2886456" y="0"/>
                </a:moveTo>
                <a:lnTo>
                  <a:pt x="2880360" y="0"/>
                </a:lnTo>
                <a:lnTo>
                  <a:pt x="2877312" y="3048"/>
                </a:lnTo>
                <a:lnTo>
                  <a:pt x="2877312" y="9143"/>
                </a:lnTo>
                <a:lnTo>
                  <a:pt x="2880360" y="12191"/>
                </a:lnTo>
                <a:lnTo>
                  <a:pt x="2886456" y="12191"/>
                </a:lnTo>
                <a:lnTo>
                  <a:pt x="2889504" y="9143"/>
                </a:lnTo>
                <a:lnTo>
                  <a:pt x="2889504" y="3048"/>
                </a:lnTo>
                <a:lnTo>
                  <a:pt x="2886456" y="0"/>
                </a:lnTo>
                <a:close/>
              </a:path>
              <a:path w="3470148" h="3374136">
                <a:moveTo>
                  <a:pt x="2912364" y="0"/>
                </a:moveTo>
                <a:lnTo>
                  <a:pt x="2904744" y="0"/>
                </a:lnTo>
                <a:lnTo>
                  <a:pt x="2903220" y="3048"/>
                </a:lnTo>
                <a:lnTo>
                  <a:pt x="2903220" y="9143"/>
                </a:lnTo>
                <a:lnTo>
                  <a:pt x="2904744" y="12191"/>
                </a:lnTo>
                <a:lnTo>
                  <a:pt x="2912364" y="12191"/>
                </a:lnTo>
                <a:lnTo>
                  <a:pt x="2915412" y="9143"/>
                </a:lnTo>
                <a:lnTo>
                  <a:pt x="2915412" y="3048"/>
                </a:lnTo>
                <a:lnTo>
                  <a:pt x="2912364" y="0"/>
                </a:lnTo>
                <a:close/>
              </a:path>
              <a:path w="3470148" h="3374136">
                <a:moveTo>
                  <a:pt x="2938272" y="0"/>
                </a:moveTo>
                <a:lnTo>
                  <a:pt x="2930652" y="0"/>
                </a:lnTo>
                <a:lnTo>
                  <a:pt x="2927604" y="3048"/>
                </a:lnTo>
                <a:lnTo>
                  <a:pt x="2927604" y="9143"/>
                </a:lnTo>
                <a:lnTo>
                  <a:pt x="2930652" y="12191"/>
                </a:lnTo>
                <a:lnTo>
                  <a:pt x="2938272" y="12191"/>
                </a:lnTo>
                <a:lnTo>
                  <a:pt x="2941320" y="9143"/>
                </a:lnTo>
                <a:lnTo>
                  <a:pt x="2941320" y="3048"/>
                </a:lnTo>
                <a:lnTo>
                  <a:pt x="2938272" y="0"/>
                </a:lnTo>
                <a:close/>
              </a:path>
              <a:path w="3470148" h="3374136">
                <a:moveTo>
                  <a:pt x="2962656" y="0"/>
                </a:moveTo>
                <a:lnTo>
                  <a:pt x="2956560" y="0"/>
                </a:lnTo>
                <a:lnTo>
                  <a:pt x="2953512" y="3048"/>
                </a:lnTo>
                <a:lnTo>
                  <a:pt x="2953512" y="9143"/>
                </a:lnTo>
                <a:lnTo>
                  <a:pt x="2956560" y="12191"/>
                </a:lnTo>
                <a:lnTo>
                  <a:pt x="2962656" y="12191"/>
                </a:lnTo>
                <a:lnTo>
                  <a:pt x="2965704" y="9143"/>
                </a:lnTo>
                <a:lnTo>
                  <a:pt x="2965704" y="3048"/>
                </a:lnTo>
                <a:lnTo>
                  <a:pt x="2962656" y="0"/>
                </a:lnTo>
                <a:close/>
              </a:path>
              <a:path w="3470148" h="3374136">
                <a:moveTo>
                  <a:pt x="2988564" y="0"/>
                </a:moveTo>
                <a:lnTo>
                  <a:pt x="2980943" y="0"/>
                </a:lnTo>
                <a:lnTo>
                  <a:pt x="2979420" y="3048"/>
                </a:lnTo>
                <a:lnTo>
                  <a:pt x="2979420" y="9143"/>
                </a:lnTo>
                <a:lnTo>
                  <a:pt x="2980943" y="12191"/>
                </a:lnTo>
                <a:lnTo>
                  <a:pt x="2988564" y="12191"/>
                </a:lnTo>
                <a:lnTo>
                  <a:pt x="2991612" y="9143"/>
                </a:lnTo>
                <a:lnTo>
                  <a:pt x="2991612" y="3048"/>
                </a:lnTo>
                <a:lnTo>
                  <a:pt x="2988564" y="0"/>
                </a:lnTo>
                <a:close/>
              </a:path>
              <a:path w="3470148" h="3374136">
                <a:moveTo>
                  <a:pt x="3014472" y="0"/>
                </a:moveTo>
                <a:lnTo>
                  <a:pt x="3006852" y="0"/>
                </a:lnTo>
                <a:lnTo>
                  <a:pt x="3003804" y="3048"/>
                </a:lnTo>
                <a:lnTo>
                  <a:pt x="3003804" y="9143"/>
                </a:lnTo>
                <a:lnTo>
                  <a:pt x="3006852" y="12191"/>
                </a:lnTo>
                <a:lnTo>
                  <a:pt x="3014472" y="12191"/>
                </a:lnTo>
                <a:lnTo>
                  <a:pt x="3017520" y="9143"/>
                </a:lnTo>
                <a:lnTo>
                  <a:pt x="3017520" y="3048"/>
                </a:lnTo>
                <a:lnTo>
                  <a:pt x="3014472" y="0"/>
                </a:lnTo>
                <a:close/>
              </a:path>
              <a:path w="3470148" h="3374136">
                <a:moveTo>
                  <a:pt x="3038856" y="0"/>
                </a:moveTo>
                <a:lnTo>
                  <a:pt x="3032760" y="0"/>
                </a:lnTo>
                <a:lnTo>
                  <a:pt x="3029712" y="3048"/>
                </a:lnTo>
                <a:lnTo>
                  <a:pt x="3029712" y="9143"/>
                </a:lnTo>
                <a:lnTo>
                  <a:pt x="3032760" y="12191"/>
                </a:lnTo>
                <a:lnTo>
                  <a:pt x="3038856" y="12191"/>
                </a:lnTo>
                <a:lnTo>
                  <a:pt x="3041904" y="9143"/>
                </a:lnTo>
                <a:lnTo>
                  <a:pt x="3041904" y="3048"/>
                </a:lnTo>
                <a:lnTo>
                  <a:pt x="3038856" y="0"/>
                </a:lnTo>
                <a:close/>
              </a:path>
              <a:path w="3470148" h="3374136">
                <a:moveTo>
                  <a:pt x="3064764" y="0"/>
                </a:moveTo>
                <a:lnTo>
                  <a:pt x="3058667" y="0"/>
                </a:lnTo>
                <a:lnTo>
                  <a:pt x="3055620" y="3048"/>
                </a:lnTo>
                <a:lnTo>
                  <a:pt x="3055620" y="9143"/>
                </a:lnTo>
                <a:lnTo>
                  <a:pt x="3058667" y="12191"/>
                </a:lnTo>
                <a:lnTo>
                  <a:pt x="3064764" y="12191"/>
                </a:lnTo>
                <a:lnTo>
                  <a:pt x="3067812" y="9143"/>
                </a:lnTo>
                <a:lnTo>
                  <a:pt x="3067812" y="3048"/>
                </a:lnTo>
                <a:lnTo>
                  <a:pt x="3064764" y="0"/>
                </a:lnTo>
                <a:close/>
              </a:path>
              <a:path w="3470148" h="3374136">
                <a:moveTo>
                  <a:pt x="3090672" y="0"/>
                </a:moveTo>
                <a:lnTo>
                  <a:pt x="3083052" y="0"/>
                </a:lnTo>
                <a:lnTo>
                  <a:pt x="3080004" y="3048"/>
                </a:lnTo>
                <a:lnTo>
                  <a:pt x="3080004" y="9143"/>
                </a:lnTo>
                <a:lnTo>
                  <a:pt x="3083052" y="12191"/>
                </a:lnTo>
                <a:lnTo>
                  <a:pt x="3090672" y="12191"/>
                </a:lnTo>
                <a:lnTo>
                  <a:pt x="3093720" y="9143"/>
                </a:lnTo>
                <a:lnTo>
                  <a:pt x="3093720" y="3048"/>
                </a:lnTo>
                <a:lnTo>
                  <a:pt x="3090672" y="0"/>
                </a:lnTo>
                <a:close/>
              </a:path>
              <a:path w="3470148" h="3374136">
                <a:moveTo>
                  <a:pt x="3115056" y="0"/>
                </a:moveTo>
                <a:lnTo>
                  <a:pt x="3108960" y="0"/>
                </a:lnTo>
                <a:lnTo>
                  <a:pt x="3105912" y="3048"/>
                </a:lnTo>
                <a:lnTo>
                  <a:pt x="3105912" y="9143"/>
                </a:lnTo>
                <a:lnTo>
                  <a:pt x="3108960" y="12191"/>
                </a:lnTo>
                <a:lnTo>
                  <a:pt x="3115056" y="12191"/>
                </a:lnTo>
                <a:lnTo>
                  <a:pt x="3118104" y="9143"/>
                </a:lnTo>
                <a:lnTo>
                  <a:pt x="3118104" y="3048"/>
                </a:lnTo>
                <a:lnTo>
                  <a:pt x="3115056" y="0"/>
                </a:lnTo>
                <a:close/>
              </a:path>
              <a:path w="3470148" h="3374136">
                <a:moveTo>
                  <a:pt x="3140964" y="0"/>
                </a:moveTo>
                <a:lnTo>
                  <a:pt x="3134867" y="0"/>
                </a:lnTo>
                <a:lnTo>
                  <a:pt x="3131820" y="3048"/>
                </a:lnTo>
                <a:lnTo>
                  <a:pt x="3131820" y="9143"/>
                </a:lnTo>
                <a:lnTo>
                  <a:pt x="3134867" y="12191"/>
                </a:lnTo>
                <a:lnTo>
                  <a:pt x="3140964" y="12191"/>
                </a:lnTo>
                <a:lnTo>
                  <a:pt x="3144012" y="9143"/>
                </a:lnTo>
                <a:lnTo>
                  <a:pt x="3144012" y="3048"/>
                </a:lnTo>
                <a:lnTo>
                  <a:pt x="3140964" y="0"/>
                </a:lnTo>
                <a:close/>
              </a:path>
              <a:path w="3470148" h="3374136">
                <a:moveTo>
                  <a:pt x="3166872" y="0"/>
                </a:moveTo>
                <a:lnTo>
                  <a:pt x="3159252" y="0"/>
                </a:lnTo>
                <a:lnTo>
                  <a:pt x="3156204" y="3048"/>
                </a:lnTo>
                <a:lnTo>
                  <a:pt x="3156204" y="9143"/>
                </a:lnTo>
                <a:lnTo>
                  <a:pt x="3159252" y="12191"/>
                </a:lnTo>
                <a:lnTo>
                  <a:pt x="3166872" y="12191"/>
                </a:lnTo>
                <a:lnTo>
                  <a:pt x="3169920" y="9143"/>
                </a:lnTo>
                <a:lnTo>
                  <a:pt x="3169920" y="3048"/>
                </a:lnTo>
                <a:lnTo>
                  <a:pt x="3166872" y="0"/>
                </a:lnTo>
                <a:close/>
              </a:path>
              <a:path w="3470148" h="3374136">
                <a:moveTo>
                  <a:pt x="3192780" y="0"/>
                </a:moveTo>
                <a:lnTo>
                  <a:pt x="3185160" y="0"/>
                </a:lnTo>
                <a:lnTo>
                  <a:pt x="3182112" y="3048"/>
                </a:lnTo>
                <a:lnTo>
                  <a:pt x="3182112" y="9143"/>
                </a:lnTo>
                <a:lnTo>
                  <a:pt x="3185160" y="12191"/>
                </a:lnTo>
                <a:lnTo>
                  <a:pt x="3192780" y="12191"/>
                </a:lnTo>
                <a:lnTo>
                  <a:pt x="3194304" y="9143"/>
                </a:lnTo>
                <a:lnTo>
                  <a:pt x="3194304" y="3048"/>
                </a:lnTo>
                <a:lnTo>
                  <a:pt x="3192780" y="0"/>
                </a:lnTo>
                <a:close/>
              </a:path>
              <a:path w="3470148" h="3374136">
                <a:moveTo>
                  <a:pt x="3217164" y="0"/>
                </a:moveTo>
                <a:lnTo>
                  <a:pt x="3211067" y="0"/>
                </a:lnTo>
                <a:lnTo>
                  <a:pt x="3208020" y="3048"/>
                </a:lnTo>
                <a:lnTo>
                  <a:pt x="3208020" y="9143"/>
                </a:lnTo>
                <a:lnTo>
                  <a:pt x="3211067" y="12191"/>
                </a:lnTo>
                <a:lnTo>
                  <a:pt x="3217164" y="12191"/>
                </a:lnTo>
                <a:lnTo>
                  <a:pt x="3220212" y="9143"/>
                </a:lnTo>
                <a:lnTo>
                  <a:pt x="3220212" y="3048"/>
                </a:lnTo>
                <a:lnTo>
                  <a:pt x="3217164" y="0"/>
                </a:lnTo>
                <a:close/>
              </a:path>
              <a:path w="3470148" h="3374136">
                <a:moveTo>
                  <a:pt x="3243072" y="0"/>
                </a:moveTo>
                <a:lnTo>
                  <a:pt x="3235452" y="0"/>
                </a:lnTo>
                <a:lnTo>
                  <a:pt x="3232404" y="3048"/>
                </a:lnTo>
                <a:lnTo>
                  <a:pt x="3232404" y="9143"/>
                </a:lnTo>
                <a:lnTo>
                  <a:pt x="3235452" y="12191"/>
                </a:lnTo>
                <a:lnTo>
                  <a:pt x="3243072" y="12191"/>
                </a:lnTo>
                <a:lnTo>
                  <a:pt x="3246120" y="9143"/>
                </a:lnTo>
                <a:lnTo>
                  <a:pt x="3246120" y="3048"/>
                </a:lnTo>
                <a:lnTo>
                  <a:pt x="3243072" y="0"/>
                </a:lnTo>
                <a:close/>
              </a:path>
              <a:path w="3470148" h="3374136">
                <a:moveTo>
                  <a:pt x="3268980" y="0"/>
                </a:moveTo>
                <a:lnTo>
                  <a:pt x="3261360" y="0"/>
                </a:lnTo>
                <a:lnTo>
                  <a:pt x="3258312" y="3048"/>
                </a:lnTo>
                <a:lnTo>
                  <a:pt x="3258312" y="9143"/>
                </a:lnTo>
                <a:lnTo>
                  <a:pt x="3261360" y="12191"/>
                </a:lnTo>
                <a:lnTo>
                  <a:pt x="3268980" y="12191"/>
                </a:lnTo>
                <a:lnTo>
                  <a:pt x="3270504" y="9143"/>
                </a:lnTo>
                <a:lnTo>
                  <a:pt x="3270504" y="3048"/>
                </a:lnTo>
                <a:lnTo>
                  <a:pt x="3268980" y="0"/>
                </a:lnTo>
                <a:close/>
              </a:path>
              <a:path w="3470148" h="3374136">
                <a:moveTo>
                  <a:pt x="3293364" y="0"/>
                </a:moveTo>
                <a:lnTo>
                  <a:pt x="3287267" y="0"/>
                </a:lnTo>
                <a:lnTo>
                  <a:pt x="3284220" y="3048"/>
                </a:lnTo>
                <a:lnTo>
                  <a:pt x="3284220" y="9143"/>
                </a:lnTo>
                <a:lnTo>
                  <a:pt x="3287267" y="12191"/>
                </a:lnTo>
                <a:lnTo>
                  <a:pt x="3293364" y="12191"/>
                </a:lnTo>
                <a:lnTo>
                  <a:pt x="3296412" y="9143"/>
                </a:lnTo>
                <a:lnTo>
                  <a:pt x="3296412" y="3048"/>
                </a:lnTo>
                <a:lnTo>
                  <a:pt x="3293364" y="0"/>
                </a:lnTo>
                <a:close/>
              </a:path>
              <a:path w="3470148" h="3374136">
                <a:moveTo>
                  <a:pt x="3319272" y="0"/>
                </a:moveTo>
                <a:lnTo>
                  <a:pt x="3311652" y="0"/>
                </a:lnTo>
                <a:lnTo>
                  <a:pt x="3308604" y="3048"/>
                </a:lnTo>
                <a:lnTo>
                  <a:pt x="3308604" y="9143"/>
                </a:lnTo>
                <a:lnTo>
                  <a:pt x="3311652" y="12191"/>
                </a:lnTo>
                <a:lnTo>
                  <a:pt x="3319272" y="12191"/>
                </a:lnTo>
                <a:lnTo>
                  <a:pt x="3322320" y="9143"/>
                </a:lnTo>
                <a:lnTo>
                  <a:pt x="3322320" y="3048"/>
                </a:lnTo>
                <a:lnTo>
                  <a:pt x="3319272" y="0"/>
                </a:lnTo>
                <a:close/>
              </a:path>
              <a:path w="3470148" h="3374136">
                <a:moveTo>
                  <a:pt x="3345180" y="0"/>
                </a:moveTo>
                <a:lnTo>
                  <a:pt x="3337560" y="0"/>
                </a:lnTo>
                <a:lnTo>
                  <a:pt x="3334512" y="3048"/>
                </a:lnTo>
                <a:lnTo>
                  <a:pt x="3334512" y="9143"/>
                </a:lnTo>
                <a:lnTo>
                  <a:pt x="3337560" y="12191"/>
                </a:lnTo>
                <a:lnTo>
                  <a:pt x="3345180" y="12191"/>
                </a:lnTo>
                <a:lnTo>
                  <a:pt x="3346704" y="9143"/>
                </a:lnTo>
                <a:lnTo>
                  <a:pt x="3346704" y="3048"/>
                </a:lnTo>
                <a:lnTo>
                  <a:pt x="3345180" y="0"/>
                </a:lnTo>
                <a:close/>
              </a:path>
              <a:path w="3470148" h="3374136">
                <a:moveTo>
                  <a:pt x="3369564" y="0"/>
                </a:moveTo>
                <a:lnTo>
                  <a:pt x="3363467" y="0"/>
                </a:lnTo>
                <a:lnTo>
                  <a:pt x="3360420" y="3048"/>
                </a:lnTo>
                <a:lnTo>
                  <a:pt x="3360420" y="9143"/>
                </a:lnTo>
                <a:lnTo>
                  <a:pt x="3363467" y="12191"/>
                </a:lnTo>
                <a:lnTo>
                  <a:pt x="3369564" y="12191"/>
                </a:lnTo>
                <a:lnTo>
                  <a:pt x="3372612" y="9143"/>
                </a:lnTo>
                <a:lnTo>
                  <a:pt x="3372612" y="3048"/>
                </a:lnTo>
                <a:lnTo>
                  <a:pt x="3369564" y="0"/>
                </a:lnTo>
                <a:close/>
              </a:path>
              <a:path w="3470148" h="3374136">
                <a:moveTo>
                  <a:pt x="3395472" y="0"/>
                </a:moveTo>
                <a:lnTo>
                  <a:pt x="3387852" y="0"/>
                </a:lnTo>
                <a:lnTo>
                  <a:pt x="3384804" y="3048"/>
                </a:lnTo>
                <a:lnTo>
                  <a:pt x="3384804" y="9143"/>
                </a:lnTo>
                <a:lnTo>
                  <a:pt x="3387852" y="12191"/>
                </a:lnTo>
                <a:lnTo>
                  <a:pt x="3395472" y="12191"/>
                </a:lnTo>
                <a:lnTo>
                  <a:pt x="3398520" y="9143"/>
                </a:lnTo>
                <a:lnTo>
                  <a:pt x="3398520" y="3048"/>
                </a:lnTo>
                <a:lnTo>
                  <a:pt x="3395472" y="0"/>
                </a:lnTo>
                <a:close/>
              </a:path>
              <a:path w="3470148" h="3374136">
                <a:moveTo>
                  <a:pt x="3421380" y="0"/>
                </a:moveTo>
                <a:lnTo>
                  <a:pt x="3413760" y="0"/>
                </a:lnTo>
                <a:lnTo>
                  <a:pt x="3410712" y="3048"/>
                </a:lnTo>
                <a:lnTo>
                  <a:pt x="3410712" y="9143"/>
                </a:lnTo>
                <a:lnTo>
                  <a:pt x="3413760" y="12191"/>
                </a:lnTo>
                <a:lnTo>
                  <a:pt x="3421380" y="12191"/>
                </a:lnTo>
                <a:lnTo>
                  <a:pt x="3422904" y="9143"/>
                </a:lnTo>
                <a:lnTo>
                  <a:pt x="3422904" y="3048"/>
                </a:lnTo>
                <a:lnTo>
                  <a:pt x="3421380" y="0"/>
                </a:lnTo>
                <a:close/>
              </a:path>
              <a:path w="3470148" h="3374136">
                <a:moveTo>
                  <a:pt x="3445764" y="0"/>
                </a:moveTo>
                <a:lnTo>
                  <a:pt x="3439667" y="0"/>
                </a:lnTo>
                <a:lnTo>
                  <a:pt x="3436620" y="3048"/>
                </a:lnTo>
                <a:lnTo>
                  <a:pt x="3436620" y="9143"/>
                </a:lnTo>
                <a:lnTo>
                  <a:pt x="3439667" y="12191"/>
                </a:lnTo>
                <a:lnTo>
                  <a:pt x="3445764" y="12191"/>
                </a:lnTo>
                <a:lnTo>
                  <a:pt x="3448812" y="9143"/>
                </a:lnTo>
                <a:lnTo>
                  <a:pt x="3448812" y="3048"/>
                </a:lnTo>
                <a:lnTo>
                  <a:pt x="3445764" y="0"/>
                </a:lnTo>
                <a:close/>
              </a:path>
              <a:path w="3470148" h="3374136">
                <a:moveTo>
                  <a:pt x="3467100" y="4572"/>
                </a:moveTo>
                <a:lnTo>
                  <a:pt x="3459480" y="4572"/>
                </a:lnTo>
                <a:lnTo>
                  <a:pt x="3456432" y="7620"/>
                </a:lnTo>
                <a:lnTo>
                  <a:pt x="3456432" y="15112"/>
                </a:lnTo>
                <a:lnTo>
                  <a:pt x="3459480" y="16763"/>
                </a:lnTo>
                <a:lnTo>
                  <a:pt x="3467100" y="16763"/>
                </a:lnTo>
                <a:lnTo>
                  <a:pt x="3470148" y="15112"/>
                </a:lnTo>
                <a:lnTo>
                  <a:pt x="3470148" y="7620"/>
                </a:lnTo>
                <a:lnTo>
                  <a:pt x="3467100" y="4572"/>
                </a:lnTo>
                <a:close/>
              </a:path>
              <a:path w="3470148" h="3374136">
                <a:moveTo>
                  <a:pt x="3467100" y="30479"/>
                </a:moveTo>
                <a:lnTo>
                  <a:pt x="3459480" y="30479"/>
                </a:lnTo>
                <a:lnTo>
                  <a:pt x="3456432" y="33527"/>
                </a:lnTo>
                <a:lnTo>
                  <a:pt x="3456432" y="39624"/>
                </a:lnTo>
                <a:lnTo>
                  <a:pt x="3459480" y="42672"/>
                </a:lnTo>
                <a:lnTo>
                  <a:pt x="3467100" y="42672"/>
                </a:lnTo>
                <a:lnTo>
                  <a:pt x="3470148" y="39624"/>
                </a:lnTo>
                <a:lnTo>
                  <a:pt x="3470148" y="33527"/>
                </a:lnTo>
                <a:lnTo>
                  <a:pt x="3467100" y="30479"/>
                </a:lnTo>
                <a:close/>
              </a:path>
              <a:path w="3470148" h="3374136">
                <a:moveTo>
                  <a:pt x="3467100" y="54863"/>
                </a:moveTo>
                <a:lnTo>
                  <a:pt x="3459480" y="54863"/>
                </a:lnTo>
                <a:lnTo>
                  <a:pt x="3456432" y="57912"/>
                </a:lnTo>
                <a:lnTo>
                  <a:pt x="3456432" y="65532"/>
                </a:lnTo>
                <a:lnTo>
                  <a:pt x="3459480" y="68579"/>
                </a:lnTo>
                <a:lnTo>
                  <a:pt x="3467100" y="68579"/>
                </a:lnTo>
                <a:lnTo>
                  <a:pt x="3470148" y="65532"/>
                </a:lnTo>
                <a:lnTo>
                  <a:pt x="3470148" y="57912"/>
                </a:lnTo>
                <a:lnTo>
                  <a:pt x="3467100" y="54863"/>
                </a:lnTo>
                <a:close/>
              </a:path>
              <a:path w="3470148" h="3374136">
                <a:moveTo>
                  <a:pt x="3467100" y="80772"/>
                </a:moveTo>
                <a:lnTo>
                  <a:pt x="3459480" y="80772"/>
                </a:lnTo>
                <a:lnTo>
                  <a:pt x="3456432" y="83820"/>
                </a:lnTo>
                <a:lnTo>
                  <a:pt x="3456432" y="91312"/>
                </a:lnTo>
                <a:lnTo>
                  <a:pt x="3459480" y="92963"/>
                </a:lnTo>
                <a:lnTo>
                  <a:pt x="3467100" y="92963"/>
                </a:lnTo>
                <a:lnTo>
                  <a:pt x="3470148" y="91312"/>
                </a:lnTo>
                <a:lnTo>
                  <a:pt x="3470148" y="83820"/>
                </a:lnTo>
                <a:lnTo>
                  <a:pt x="3467100" y="80772"/>
                </a:lnTo>
                <a:close/>
              </a:path>
              <a:path w="3470148" h="3374136">
                <a:moveTo>
                  <a:pt x="3467100" y="106679"/>
                </a:moveTo>
                <a:lnTo>
                  <a:pt x="3459480" y="106679"/>
                </a:lnTo>
                <a:lnTo>
                  <a:pt x="3456432" y="109727"/>
                </a:lnTo>
                <a:lnTo>
                  <a:pt x="3456432" y="115824"/>
                </a:lnTo>
                <a:lnTo>
                  <a:pt x="3459480" y="118872"/>
                </a:lnTo>
                <a:lnTo>
                  <a:pt x="3467100" y="118872"/>
                </a:lnTo>
                <a:lnTo>
                  <a:pt x="3470148" y="115824"/>
                </a:lnTo>
                <a:lnTo>
                  <a:pt x="3470148" y="109727"/>
                </a:lnTo>
                <a:lnTo>
                  <a:pt x="3467100" y="106679"/>
                </a:lnTo>
                <a:close/>
              </a:path>
              <a:path w="3470148" h="3374136">
                <a:moveTo>
                  <a:pt x="3467100" y="132587"/>
                </a:moveTo>
                <a:lnTo>
                  <a:pt x="3459480" y="132587"/>
                </a:lnTo>
                <a:lnTo>
                  <a:pt x="3456432" y="134112"/>
                </a:lnTo>
                <a:lnTo>
                  <a:pt x="3456432" y="141732"/>
                </a:lnTo>
                <a:lnTo>
                  <a:pt x="3459480" y="144779"/>
                </a:lnTo>
                <a:lnTo>
                  <a:pt x="3467100" y="144779"/>
                </a:lnTo>
                <a:lnTo>
                  <a:pt x="3470148" y="141732"/>
                </a:lnTo>
                <a:lnTo>
                  <a:pt x="3470148" y="134112"/>
                </a:lnTo>
                <a:lnTo>
                  <a:pt x="3467100" y="132587"/>
                </a:lnTo>
                <a:close/>
              </a:path>
              <a:path w="3470148" h="3374136">
                <a:moveTo>
                  <a:pt x="3467100" y="156972"/>
                </a:moveTo>
                <a:lnTo>
                  <a:pt x="3459480" y="156972"/>
                </a:lnTo>
                <a:lnTo>
                  <a:pt x="3456432" y="160020"/>
                </a:lnTo>
                <a:lnTo>
                  <a:pt x="3456432" y="167512"/>
                </a:lnTo>
                <a:lnTo>
                  <a:pt x="3459480" y="170687"/>
                </a:lnTo>
                <a:lnTo>
                  <a:pt x="3467100" y="170687"/>
                </a:lnTo>
                <a:lnTo>
                  <a:pt x="3470148" y="167512"/>
                </a:lnTo>
                <a:lnTo>
                  <a:pt x="3470148" y="160020"/>
                </a:lnTo>
                <a:lnTo>
                  <a:pt x="3467100" y="156972"/>
                </a:lnTo>
                <a:close/>
              </a:path>
              <a:path w="3470148" h="3374136">
                <a:moveTo>
                  <a:pt x="3467100" y="182879"/>
                </a:moveTo>
                <a:lnTo>
                  <a:pt x="3459480" y="182879"/>
                </a:lnTo>
                <a:lnTo>
                  <a:pt x="3456432" y="185927"/>
                </a:lnTo>
                <a:lnTo>
                  <a:pt x="3456432" y="192024"/>
                </a:lnTo>
                <a:lnTo>
                  <a:pt x="3459480" y="195072"/>
                </a:lnTo>
                <a:lnTo>
                  <a:pt x="3467100" y="195072"/>
                </a:lnTo>
                <a:lnTo>
                  <a:pt x="3470148" y="192024"/>
                </a:lnTo>
                <a:lnTo>
                  <a:pt x="3470148" y="185927"/>
                </a:lnTo>
                <a:lnTo>
                  <a:pt x="3467100" y="182879"/>
                </a:lnTo>
                <a:close/>
              </a:path>
              <a:path w="3470148" h="3374136">
                <a:moveTo>
                  <a:pt x="3467100" y="208787"/>
                </a:moveTo>
                <a:lnTo>
                  <a:pt x="3459480" y="208787"/>
                </a:lnTo>
                <a:lnTo>
                  <a:pt x="3456432" y="210312"/>
                </a:lnTo>
                <a:lnTo>
                  <a:pt x="3456432" y="217932"/>
                </a:lnTo>
                <a:lnTo>
                  <a:pt x="3459480" y="220979"/>
                </a:lnTo>
                <a:lnTo>
                  <a:pt x="3467100" y="220979"/>
                </a:lnTo>
                <a:lnTo>
                  <a:pt x="3470148" y="217932"/>
                </a:lnTo>
                <a:lnTo>
                  <a:pt x="3470148" y="210312"/>
                </a:lnTo>
                <a:lnTo>
                  <a:pt x="3467100" y="208787"/>
                </a:lnTo>
                <a:close/>
              </a:path>
              <a:path w="3470148" h="3374136">
                <a:moveTo>
                  <a:pt x="3467100" y="233172"/>
                </a:moveTo>
                <a:lnTo>
                  <a:pt x="3459480" y="233172"/>
                </a:lnTo>
                <a:lnTo>
                  <a:pt x="3456432" y="236220"/>
                </a:lnTo>
                <a:lnTo>
                  <a:pt x="3456432" y="243712"/>
                </a:lnTo>
                <a:lnTo>
                  <a:pt x="3459480" y="246887"/>
                </a:lnTo>
                <a:lnTo>
                  <a:pt x="3467100" y="246887"/>
                </a:lnTo>
                <a:lnTo>
                  <a:pt x="3470148" y="243712"/>
                </a:lnTo>
                <a:lnTo>
                  <a:pt x="3470148" y="236220"/>
                </a:lnTo>
                <a:lnTo>
                  <a:pt x="3467100" y="233172"/>
                </a:lnTo>
                <a:close/>
              </a:path>
              <a:path w="3470148" h="3374136">
                <a:moveTo>
                  <a:pt x="3467100" y="259079"/>
                </a:moveTo>
                <a:lnTo>
                  <a:pt x="3459480" y="259079"/>
                </a:lnTo>
                <a:lnTo>
                  <a:pt x="3456432" y="262127"/>
                </a:lnTo>
                <a:lnTo>
                  <a:pt x="3456432" y="268224"/>
                </a:lnTo>
                <a:lnTo>
                  <a:pt x="3459480" y="271272"/>
                </a:lnTo>
                <a:lnTo>
                  <a:pt x="3467100" y="271272"/>
                </a:lnTo>
                <a:lnTo>
                  <a:pt x="3470148" y="268224"/>
                </a:lnTo>
                <a:lnTo>
                  <a:pt x="3470148" y="262127"/>
                </a:lnTo>
                <a:lnTo>
                  <a:pt x="3467100" y="259079"/>
                </a:lnTo>
                <a:close/>
              </a:path>
              <a:path w="3470148" h="3374136">
                <a:moveTo>
                  <a:pt x="3467100" y="284988"/>
                </a:moveTo>
                <a:lnTo>
                  <a:pt x="3459480" y="284988"/>
                </a:lnTo>
                <a:lnTo>
                  <a:pt x="3456432" y="286512"/>
                </a:lnTo>
                <a:lnTo>
                  <a:pt x="3456432" y="294132"/>
                </a:lnTo>
                <a:lnTo>
                  <a:pt x="3459480" y="297179"/>
                </a:lnTo>
                <a:lnTo>
                  <a:pt x="3467100" y="297179"/>
                </a:lnTo>
                <a:lnTo>
                  <a:pt x="3470148" y="294132"/>
                </a:lnTo>
                <a:lnTo>
                  <a:pt x="3470148" y="286512"/>
                </a:lnTo>
                <a:lnTo>
                  <a:pt x="3467100" y="284988"/>
                </a:lnTo>
                <a:close/>
              </a:path>
              <a:path w="3470148" h="3374136">
                <a:moveTo>
                  <a:pt x="3467100" y="309372"/>
                </a:moveTo>
                <a:lnTo>
                  <a:pt x="3459480" y="309372"/>
                </a:lnTo>
                <a:lnTo>
                  <a:pt x="3456432" y="312420"/>
                </a:lnTo>
                <a:lnTo>
                  <a:pt x="3456432" y="319913"/>
                </a:lnTo>
                <a:lnTo>
                  <a:pt x="3459480" y="323088"/>
                </a:lnTo>
                <a:lnTo>
                  <a:pt x="3467100" y="323088"/>
                </a:lnTo>
                <a:lnTo>
                  <a:pt x="3470148" y="319913"/>
                </a:lnTo>
                <a:lnTo>
                  <a:pt x="3470148" y="312420"/>
                </a:lnTo>
                <a:lnTo>
                  <a:pt x="3467100" y="309372"/>
                </a:lnTo>
                <a:close/>
              </a:path>
              <a:path w="3470148" h="3374136">
                <a:moveTo>
                  <a:pt x="3467100" y="335279"/>
                </a:moveTo>
                <a:lnTo>
                  <a:pt x="3459480" y="335279"/>
                </a:lnTo>
                <a:lnTo>
                  <a:pt x="3456432" y="338327"/>
                </a:lnTo>
                <a:lnTo>
                  <a:pt x="3456432" y="344424"/>
                </a:lnTo>
                <a:lnTo>
                  <a:pt x="3459480" y="347472"/>
                </a:lnTo>
                <a:lnTo>
                  <a:pt x="3467100" y="347472"/>
                </a:lnTo>
                <a:lnTo>
                  <a:pt x="3470148" y="344424"/>
                </a:lnTo>
                <a:lnTo>
                  <a:pt x="3470148" y="338327"/>
                </a:lnTo>
                <a:lnTo>
                  <a:pt x="3467100" y="335279"/>
                </a:lnTo>
                <a:close/>
              </a:path>
              <a:path w="3470148" h="3374136">
                <a:moveTo>
                  <a:pt x="3467100" y="361188"/>
                </a:moveTo>
                <a:lnTo>
                  <a:pt x="3459480" y="361188"/>
                </a:lnTo>
                <a:lnTo>
                  <a:pt x="3456432" y="362712"/>
                </a:lnTo>
                <a:lnTo>
                  <a:pt x="3456432" y="370332"/>
                </a:lnTo>
                <a:lnTo>
                  <a:pt x="3459480" y="373379"/>
                </a:lnTo>
                <a:lnTo>
                  <a:pt x="3467100" y="373379"/>
                </a:lnTo>
                <a:lnTo>
                  <a:pt x="3470148" y="370332"/>
                </a:lnTo>
                <a:lnTo>
                  <a:pt x="3470148" y="362712"/>
                </a:lnTo>
                <a:lnTo>
                  <a:pt x="3467100" y="361188"/>
                </a:lnTo>
                <a:close/>
              </a:path>
              <a:path w="3470148" h="3374136">
                <a:moveTo>
                  <a:pt x="3467100" y="385572"/>
                </a:moveTo>
                <a:lnTo>
                  <a:pt x="3459480" y="385572"/>
                </a:lnTo>
                <a:lnTo>
                  <a:pt x="3456432" y="388620"/>
                </a:lnTo>
                <a:lnTo>
                  <a:pt x="3456432" y="396113"/>
                </a:lnTo>
                <a:lnTo>
                  <a:pt x="3459480" y="399288"/>
                </a:lnTo>
                <a:lnTo>
                  <a:pt x="3467100" y="399288"/>
                </a:lnTo>
                <a:lnTo>
                  <a:pt x="3470148" y="396113"/>
                </a:lnTo>
                <a:lnTo>
                  <a:pt x="3470148" y="388620"/>
                </a:lnTo>
                <a:lnTo>
                  <a:pt x="3467100" y="385572"/>
                </a:lnTo>
                <a:close/>
              </a:path>
              <a:path w="3470148" h="3374136">
                <a:moveTo>
                  <a:pt x="3467100" y="411479"/>
                </a:moveTo>
                <a:lnTo>
                  <a:pt x="3459480" y="411479"/>
                </a:lnTo>
                <a:lnTo>
                  <a:pt x="3456432" y="414527"/>
                </a:lnTo>
                <a:lnTo>
                  <a:pt x="3456432" y="420624"/>
                </a:lnTo>
                <a:lnTo>
                  <a:pt x="3459480" y="423672"/>
                </a:lnTo>
                <a:lnTo>
                  <a:pt x="3467100" y="423672"/>
                </a:lnTo>
                <a:lnTo>
                  <a:pt x="3470148" y="420624"/>
                </a:lnTo>
                <a:lnTo>
                  <a:pt x="3470148" y="414527"/>
                </a:lnTo>
                <a:lnTo>
                  <a:pt x="3467100" y="411479"/>
                </a:lnTo>
                <a:close/>
              </a:path>
              <a:path w="3470148" h="3374136">
                <a:moveTo>
                  <a:pt x="3467100" y="437388"/>
                </a:moveTo>
                <a:lnTo>
                  <a:pt x="3459480" y="437388"/>
                </a:lnTo>
                <a:lnTo>
                  <a:pt x="3456432" y="438912"/>
                </a:lnTo>
                <a:lnTo>
                  <a:pt x="3456432" y="446532"/>
                </a:lnTo>
                <a:lnTo>
                  <a:pt x="3459480" y="449579"/>
                </a:lnTo>
                <a:lnTo>
                  <a:pt x="3467100" y="449579"/>
                </a:lnTo>
                <a:lnTo>
                  <a:pt x="3470148" y="446532"/>
                </a:lnTo>
                <a:lnTo>
                  <a:pt x="3470148" y="438912"/>
                </a:lnTo>
                <a:lnTo>
                  <a:pt x="3467100" y="437388"/>
                </a:lnTo>
                <a:close/>
              </a:path>
              <a:path w="3470148" h="3374136">
                <a:moveTo>
                  <a:pt x="3467100" y="461772"/>
                </a:moveTo>
                <a:lnTo>
                  <a:pt x="3459480" y="461772"/>
                </a:lnTo>
                <a:lnTo>
                  <a:pt x="3456432" y="464820"/>
                </a:lnTo>
                <a:lnTo>
                  <a:pt x="3456432" y="472313"/>
                </a:lnTo>
                <a:lnTo>
                  <a:pt x="3459480" y="475488"/>
                </a:lnTo>
                <a:lnTo>
                  <a:pt x="3467100" y="475488"/>
                </a:lnTo>
                <a:lnTo>
                  <a:pt x="3470148" y="472313"/>
                </a:lnTo>
                <a:lnTo>
                  <a:pt x="3470148" y="464820"/>
                </a:lnTo>
                <a:lnTo>
                  <a:pt x="3467100" y="461772"/>
                </a:lnTo>
                <a:close/>
              </a:path>
              <a:path w="3470148" h="3374136">
                <a:moveTo>
                  <a:pt x="3467100" y="487679"/>
                </a:moveTo>
                <a:lnTo>
                  <a:pt x="3459480" y="487679"/>
                </a:lnTo>
                <a:lnTo>
                  <a:pt x="3456432" y="490727"/>
                </a:lnTo>
                <a:lnTo>
                  <a:pt x="3456432" y="496824"/>
                </a:lnTo>
                <a:lnTo>
                  <a:pt x="3459480" y="499872"/>
                </a:lnTo>
                <a:lnTo>
                  <a:pt x="3467100" y="499872"/>
                </a:lnTo>
                <a:lnTo>
                  <a:pt x="3470148" y="496824"/>
                </a:lnTo>
                <a:lnTo>
                  <a:pt x="3470148" y="490727"/>
                </a:lnTo>
                <a:lnTo>
                  <a:pt x="3467100" y="487679"/>
                </a:lnTo>
                <a:close/>
              </a:path>
              <a:path w="3470148" h="3374136">
                <a:moveTo>
                  <a:pt x="3467100" y="513588"/>
                </a:moveTo>
                <a:lnTo>
                  <a:pt x="3459480" y="513588"/>
                </a:lnTo>
                <a:lnTo>
                  <a:pt x="3456432" y="515112"/>
                </a:lnTo>
                <a:lnTo>
                  <a:pt x="3456432" y="522732"/>
                </a:lnTo>
                <a:lnTo>
                  <a:pt x="3459480" y="525779"/>
                </a:lnTo>
                <a:lnTo>
                  <a:pt x="3467100" y="525779"/>
                </a:lnTo>
                <a:lnTo>
                  <a:pt x="3470148" y="522732"/>
                </a:lnTo>
                <a:lnTo>
                  <a:pt x="3470148" y="515112"/>
                </a:lnTo>
                <a:lnTo>
                  <a:pt x="3467100" y="513588"/>
                </a:lnTo>
                <a:close/>
              </a:path>
              <a:path w="3470148" h="3374136">
                <a:moveTo>
                  <a:pt x="3467100" y="537972"/>
                </a:moveTo>
                <a:lnTo>
                  <a:pt x="3459480" y="537972"/>
                </a:lnTo>
                <a:lnTo>
                  <a:pt x="3456432" y="541020"/>
                </a:lnTo>
                <a:lnTo>
                  <a:pt x="3456432" y="548513"/>
                </a:lnTo>
                <a:lnTo>
                  <a:pt x="3459480" y="551688"/>
                </a:lnTo>
                <a:lnTo>
                  <a:pt x="3467100" y="551688"/>
                </a:lnTo>
                <a:lnTo>
                  <a:pt x="3470148" y="548513"/>
                </a:lnTo>
                <a:lnTo>
                  <a:pt x="3470148" y="541020"/>
                </a:lnTo>
                <a:lnTo>
                  <a:pt x="3467100" y="537972"/>
                </a:lnTo>
                <a:close/>
              </a:path>
              <a:path w="3470148" h="3374136">
                <a:moveTo>
                  <a:pt x="3467100" y="563879"/>
                </a:moveTo>
                <a:lnTo>
                  <a:pt x="3459480" y="563879"/>
                </a:lnTo>
                <a:lnTo>
                  <a:pt x="3456432" y="566927"/>
                </a:lnTo>
                <a:lnTo>
                  <a:pt x="3456432" y="573024"/>
                </a:lnTo>
                <a:lnTo>
                  <a:pt x="3459480" y="576072"/>
                </a:lnTo>
                <a:lnTo>
                  <a:pt x="3467100" y="576072"/>
                </a:lnTo>
                <a:lnTo>
                  <a:pt x="3470148" y="573024"/>
                </a:lnTo>
                <a:lnTo>
                  <a:pt x="3470148" y="566927"/>
                </a:lnTo>
                <a:lnTo>
                  <a:pt x="3467100" y="563879"/>
                </a:lnTo>
                <a:close/>
              </a:path>
              <a:path w="3470148" h="3374136">
                <a:moveTo>
                  <a:pt x="3467100" y="589788"/>
                </a:moveTo>
                <a:lnTo>
                  <a:pt x="3459480" y="589788"/>
                </a:lnTo>
                <a:lnTo>
                  <a:pt x="3456432" y="592836"/>
                </a:lnTo>
                <a:lnTo>
                  <a:pt x="3456432" y="598932"/>
                </a:lnTo>
                <a:lnTo>
                  <a:pt x="3459480" y="601979"/>
                </a:lnTo>
                <a:lnTo>
                  <a:pt x="3467100" y="601979"/>
                </a:lnTo>
                <a:lnTo>
                  <a:pt x="3470148" y="598932"/>
                </a:lnTo>
                <a:lnTo>
                  <a:pt x="3470148" y="592836"/>
                </a:lnTo>
                <a:lnTo>
                  <a:pt x="3467100" y="589788"/>
                </a:lnTo>
                <a:close/>
              </a:path>
              <a:path w="3470148" h="3374136">
                <a:moveTo>
                  <a:pt x="3467100" y="614172"/>
                </a:moveTo>
                <a:lnTo>
                  <a:pt x="3459480" y="614172"/>
                </a:lnTo>
                <a:lnTo>
                  <a:pt x="3456432" y="617220"/>
                </a:lnTo>
                <a:lnTo>
                  <a:pt x="3456432" y="624713"/>
                </a:lnTo>
                <a:lnTo>
                  <a:pt x="3459480" y="627888"/>
                </a:lnTo>
                <a:lnTo>
                  <a:pt x="3467100" y="627888"/>
                </a:lnTo>
                <a:lnTo>
                  <a:pt x="3470148" y="624713"/>
                </a:lnTo>
                <a:lnTo>
                  <a:pt x="3470148" y="617220"/>
                </a:lnTo>
                <a:lnTo>
                  <a:pt x="3467100" y="614172"/>
                </a:lnTo>
                <a:close/>
              </a:path>
              <a:path w="3470148" h="3374136">
                <a:moveTo>
                  <a:pt x="3467100" y="640079"/>
                </a:moveTo>
                <a:lnTo>
                  <a:pt x="3459480" y="640079"/>
                </a:lnTo>
                <a:lnTo>
                  <a:pt x="3456432" y="643127"/>
                </a:lnTo>
                <a:lnTo>
                  <a:pt x="3456432" y="649224"/>
                </a:lnTo>
                <a:lnTo>
                  <a:pt x="3459480" y="652272"/>
                </a:lnTo>
                <a:lnTo>
                  <a:pt x="3467100" y="652272"/>
                </a:lnTo>
                <a:lnTo>
                  <a:pt x="3470148" y="649224"/>
                </a:lnTo>
                <a:lnTo>
                  <a:pt x="3470148" y="643127"/>
                </a:lnTo>
                <a:lnTo>
                  <a:pt x="3467100" y="640079"/>
                </a:lnTo>
                <a:close/>
              </a:path>
              <a:path w="3470148" h="3374136">
                <a:moveTo>
                  <a:pt x="3467100" y="665988"/>
                </a:moveTo>
                <a:lnTo>
                  <a:pt x="3459480" y="665988"/>
                </a:lnTo>
                <a:lnTo>
                  <a:pt x="3456432" y="669036"/>
                </a:lnTo>
                <a:lnTo>
                  <a:pt x="3456432" y="675132"/>
                </a:lnTo>
                <a:lnTo>
                  <a:pt x="3459480" y="678179"/>
                </a:lnTo>
                <a:lnTo>
                  <a:pt x="3467100" y="678179"/>
                </a:lnTo>
                <a:lnTo>
                  <a:pt x="3470148" y="675132"/>
                </a:lnTo>
                <a:lnTo>
                  <a:pt x="3470148" y="669036"/>
                </a:lnTo>
                <a:lnTo>
                  <a:pt x="3467100" y="665988"/>
                </a:lnTo>
                <a:close/>
              </a:path>
              <a:path w="3470148" h="3374136">
                <a:moveTo>
                  <a:pt x="3467100" y="690372"/>
                </a:moveTo>
                <a:lnTo>
                  <a:pt x="3459480" y="690372"/>
                </a:lnTo>
                <a:lnTo>
                  <a:pt x="3456432" y="693420"/>
                </a:lnTo>
                <a:lnTo>
                  <a:pt x="3456432" y="700913"/>
                </a:lnTo>
                <a:lnTo>
                  <a:pt x="3459480" y="704088"/>
                </a:lnTo>
                <a:lnTo>
                  <a:pt x="3467100" y="704088"/>
                </a:lnTo>
                <a:lnTo>
                  <a:pt x="3470148" y="700913"/>
                </a:lnTo>
                <a:lnTo>
                  <a:pt x="3470148" y="693420"/>
                </a:lnTo>
                <a:lnTo>
                  <a:pt x="3467100" y="690372"/>
                </a:lnTo>
                <a:close/>
              </a:path>
              <a:path w="3470148" h="3374136">
                <a:moveTo>
                  <a:pt x="3467100" y="716279"/>
                </a:moveTo>
                <a:lnTo>
                  <a:pt x="3459480" y="716279"/>
                </a:lnTo>
                <a:lnTo>
                  <a:pt x="3456432" y="719327"/>
                </a:lnTo>
                <a:lnTo>
                  <a:pt x="3456432" y="726948"/>
                </a:lnTo>
                <a:lnTo>
                  <a:pt x="3459480" y="728472"/>
                </a:lnTo>
                <a:lnTo>
                  <a:pt x="3467100" y="728472"/>
                </a:lnTo>
                <a:lnTo>
                  <a:pt x="3470148" y="726948"/>
                </a:lnTo>
                <a:lnTo>
                  <a:pt x="3470148" y="719327"/>
                </a:lnTo>
                <a:lnTo>
                  <a:pt x="3467100" y="716279"/>
                </a:lnTo>
                <a:close/>
              </a:path>
              <a:path w="3470148" h="3374136">
                <a:moveTo>
                  <a:pt x="3467100" y="742188"/>
                </a:moveTo>
                <a:lnTo>
                  <a:pt x="3459480" y="742188"/>
                </a:lnTo>
                <a:lnTo>
                  <a:pt x="3456432" y="745236"/>
                </a:lnTo>
                <a:lnTo>
                  <a:pt x="3456432" y="751332"/>
                </a:lnTo>
                <a:lnTo>
                  <a:pt x="3459480" y="754379"/>
                </a:lnTo>
                <a:lnTo>
                  <a:pt x="3467100" y="754379"/>
                </a:lnTo>
                <a:lnTo>
                  <a:pt x="3470148" y="751332"/>
                </a:lnTo>
                <a:lnTo>
                  <a:pt x="3470148" y="745236"/>
                </a:lnTo>
                <a:lnTo>
                  <a:pt x="3467100" y="742188"/>
                </a:lnTo>
                <a:close/>
              </a:path>
              <a:path w="3470148" h="3374136">
                <a:moveTo>
                  <a:pt x="3467100" y="766572"/>
                </a:moveTo>
                <a:lnTo>
                  <a:pt x="3459480" y="766572"/>
                </a:lnTo>
                <a:lnTo>
                  <a:pt x="3456432" y="769620"/>
                </a:lnTo>
                <a:lnTo>
                  <a:pt x="3456432" y="777113"/>
                </a:lnTo>
                <a:lnTo>
                  <a:pt x="3459480" y="780288"/>
                </a:lnTo>
                <a:lnTo>
                  <a:pt x="3467100" y="780288"/>
                </a:lnTo>
                <a:lnTo>
                  <a:pt x="3470148" y="777113"/>
                </a:lnTo>
                <a:lnTo>
                  <a:pt x="3470148" y="769620"/>
                </a:lnTo>
                <a:lnTo>
                  <a:pt x="3467100" y="766572"/>
                </a:lnTo>
                <a:close/>
              </a:path>
              <a:path w="3470148" h="3374136">
                <a:moveTo>
                  <a:pt x="3467100" y="792479"/>
                </a:moveTo>
                <a:lnTo>
                  <a:pt x="3459480" y="792479"/>
                </a:lnTo>
                <a:lnTo>
                  <a:pt x="3456432" y="795527"/>
                </a:lnTo>
                <a:lnTo>
                  <a:pt x="3456432" y="803148"/>
                </a:lnTo>
                <a:lnTo>
                  <a:pt x="3459480" y="804672"/>
                </a:lnTo>
                <a:lnTo>
                  <a:pt x="3467100" y="804672"/>
                </a:lnTo>
                <a:lnTo>
                  <a:pt x="3470148" y="803148"/>
                </a:lnTo>
                <a:lnTo>
                  <a:pt x="3470148" y="795527"/>
                </a:lnTo>
                <a:lnTo>
                  <a:pt x="3467100" y="792479"/>
                </a:lnTo>
                <a:close/>
              </a:path>
              <a:path w="3470148" h="3374136">
                <a:moveTo>
                  <a:pt x="3467100" y="818388"/>
                </a:moveTo>
                <a:lnTo>
                  <a:pt x="3459480" y="818388"/>
                </a:lnTo>
                <a:lnTo>
                  <a:pt x="3456432" y="821436"/>
                </a:lnTo>
                <a:lnTo>
                  <a:pt x="3456432" y="827532"/>
                </a:lnTo>
                <a:lnTo>
                  <a:pt x="3459480" y="830579"/>
                </a:lnTo>
                <a:lnTo>
                  <a:pt x="3467100" y="830579"/>
                </a:lnTo>
                <a:lnTo>
                  <a:pt x="3470148" y="827532"/>
                </a:lnTo>
                <a:lnTo>
                  <a:pt x="3470148" y="821436"/>
                </a:lnTo>
                <a:lnTo>
                  <a:pt x="3467100" y="818388"/>
                </a:lnTo>
                <a:close/>
              </a:path>
              <a:path w="3470148" h="3374136">
                <a:moveTo>
                  <a:pt x="3467100" y="842772"/>
                </a:moveTo>
                <a:lnTo>
                  <a:pt x="3459480" y="842772"/>
                </a:lnTo>
                <a:lnTo>
                  <a:pt x="3456432" y="845820"/>
                </a:lnTo>
                <a:lnTo>
                  <a:pt x="3456432" y="853313"/>
                </a:lnTo>
                <a:lnTo>
                  <a:pt x="3459480" y="856488"/>
                </a:lnTo>
                <a:lnTo>
                  <a:pt x="3467100" y="856488"/>
                </a:lnTo>
                <a:lnTo>
                  <a:pt x="3470148" y="853313"/>
                </a:lnTo>
                <a:lnTo>
                  <a:pt x="3470148" y="845820"/>
                </a:lnTo>
                <a:lnTo>
                  <a:pt x="3467100" y="842772"/>
                </a:lnTo>
                <a:close/>
              </a:path>
              <a:path w="3470148" h="3374136">
                <a:moveTo>
                  <a:pt x="3467100" y="868679"/>
                </a:moveTo>
                <a:lnTo>
                  <a:pt x="3459480" y="868679"/>
                </a:lnTo>
                <a:lnTo>
                  <a:pt x="3456432" y="871727"/>
                </a:lnTo>
                <a:lnTo>
                  <a:pt x="3456432" y="879348"/>
                </a:lnTo>
                <a:lnTo>
                  <a:pt x="3459480" y="880872"/>
                </a:lnTo>
                <a:lnTo>
                  <a:pt x="3467100" y="880872"/>
                </a:lnTo>
                <a:lnTo>
                  <a:pt x="3470148" y="879348"/>
                </a:lnTo>
                <a:lnTo>
                  <a:pt x="3470148" y="871727"/>
                </a:lnTo>
                <a:lnTo>
                  <a:pt x="3467100" y="868679"/>
                </a:lnTo>
                <a:close/>
              </a:path>
              <a:path w="3470148" h="3374136">
                <a:moveTo>
                  <a:pt x="3467100" y="894588"/>
                </a:moveTo>
                <a:lnTo>
                  <a:pt x="3459480" y="894588"/>
                </a:lnTo>
                <a:lnTo>
                  <a:pt x="3456432" y="897636"/>
                </a:lnTo>
                <a:lnTo>
                  <a:pt x="3456432" y="903732"/>
                </a:lnTo>
                <a:lnTo>
                  <a:pt x="3459480" y="906779"/>
                </a:lnTo>
                <a:lnTo>
                  <a:pt x="3467100" y="906779"/>
                </a:lnTo>
                <a:lnTo>
                  <a:pt x="3470148" y="903732"/>
                </a:lnTo>
                <a:lnTo>
                  <a:pt x="3470148" y="897636"/>
                </a:lnTo>
                <a:lnTo>
                  <a:pt x="3467100" y="894588"/>
                </a:lnTo>
                <a:close/>
              </a:path>
              <a:path w="3470148" h="3374136">
                <a:moveTo>
                  <a:pt x="3467100" y="918972"/>
                </a:moveTo>
                <a:lnTo>
                  <a:pt x="3459480" y="918972"/>
                </a:lnTo>
                <a:lnTo>
                  <a:pt x="3456432" y="922020"/>
                </a:lnTo>
                <a:lnTo>
                  <a:pt x="3456432" y="929513"/>
                </a:lnTo>
                <a:lnTo>
                  <a:pt x="3459480" y="932688"/>
                </a:lnTo>
                <a:lnTo>
                  <a:pt x="3467100" y="932688"/>
                </a:lnTo>
                <a:lnTo>
                  <a:pt x="3470148" y="929513"/>
                </a:lnTo>
                <a:lnTo>
                  <a:pt x="3470148" y="922020"/>
                </a:lnTo>
                <a:lnTo>
                  <a:pt x="3467100" y="918972"/>
                </a:lnTo>
                <a:close/>
              </a:path>
              <a:path w="3470148" h="3374136">
                <a:moveTo>
                  <a:pt x="3467100" y="944879"/>
                </a:moveTo>
                <a:lnTo>
                  <a:pt x="3459480" y="944879"/>
                </a:lnTo>
                <a:lnTo>
                  <a:pt x="3456432" y="947927"/>
                </a:lnTo>
                <a:lnTo>
                  <a:pt x="3456432" y="955548"/>
                </a:lnTo>
                <a:lnTo>
                  <a:pt x="3459480" y="957072"/>
                </a:lnTo>
                <a:lnTo>
                  <a:pt x="3467100" y="957072"/>
                </a:lnTo>
                <a:lnTo>
                  <a:pt x="3470148" y="955548"/>
                </a:lnTo>
                <a:lnTo>
                  <a:pt x="3470148" y="947927"/>
                </a:lnTo>
                <a:lnTo>
                  <a:pt x="3467100" y="944879"/>
                </a:lnTo>
                <a:close/>
              </a:path>
              <a:path w="3470148" h="3374136">
                <a:moveTo>
                  <a:pt x="3467100" y="970788"/>
                </a:moveTo>
                <a:lnTo>
                  <a:pt x="3459480" y="970788"/>
                </a:lnTo>
                <a:lnTo>
                  <a:pt x="3456432" y="973836"/>
                </a:lnTo>
                <a:lnTo>
                  <a:pt x="3456432" y="979932"/>
                </a:lnTo>
                <a:lnTo>
                  <a:pt x="3459480" y="982979"/>
                </a:lnTo>
                <a:lnTo>
                  <a:pt x="3467100" y="982979"/>
                </a:lnTo>
                <a:lnTo>
                  <a:pt x="3470148" y="979932"/>
                </a:lnTo>
                <a:lnTo>
                  <a:pt x="3470148" y="973836"/>
                </a:lnTo>
                <a:lnTo>
                  <a:pt x="3467100" y="970788"/>
                </a:lnTo>
                <a:close/>
              </a:path>
              <a:path w="3470148" h="3374136">
                <a:moveTo>
                  <a:pt x="3467100" y="995172"/>
                </a:moveTo>
                <a:lnTo>
                  <a:pt x="3459480" y="995172"/>
                </a:lnTo>
                <a:lnTo>
                  <a:pt x="3456432" y="998220"/>
                </a:lnTo>
                <a:lnTo>
                  <a:pt x="3456432" y="1005713"/>
                </a:lnTo>
                <a:lnTo>
                  <a:pt x="3459480" y="1008888"/>
                </a:lnTo>
                <a:lnTo>
                  <a:pt x="3467100" y="1008888"/>
                </a:lnTo>
                <a:lnTo>
                  <a:pt x="3470148" y="1005713"/>
                </a:lnTo>
                <a:lnTo>
                  <a:pt x="3470148" y="998220"/>
                </a:lnTo>
                <a:lnTo>
                  <a:pt x="3467100" y="995172"/>
                </a:lnTo>
                <a:close/>
              </a:path>
              <a:path w="3470148" h="3374136">
                <a:moveTo>
                  <a:pt x="3467100" y="1021080"/>
                </a:moveTo>
                <a:lnTo>
                  <a:pt x="3459480" y="1021080"/>
                </a:lnTo>
                <a:lnTo>
                  <a:pt x="3456432" y="1024127"/>
                </a:lnTo>
                <a:lnTo>
                  <a:pt x="3456432" y="1031748"/>
                </a:lnTo>
                <a:lnTo>
                  <a:pt x="3459480" y="1033271"/>
                </a:lnTo>
                <a:lnTo>
                  <a:pt x="3467100" y="1033271"/>
                </a:lnTo>
                <a:lnTo>
                  <a:pt x="3470148" y="1031748"/>
                </a:lnTo>
                <a:lnTo>
                  <a:pt x="3470148" y="1024127"/>
                </a:lnTo>
                <a:lnTo>
                  <a:pt x="3467100" y="1021080"/>
                </a:lnTo>
                <a:close/>
              </a:path>
              <a:path w="3470148" h="3374136">
                <a:moveTo>
                  <a:pt x="3467100" y="1046988"/>
                </a:moveTo>
                <a:lnTo>
                  <a:pt x="3459480" y="1046988"/>
                </a:lnTo>
                <a:lnTo>
                  <a:pt x="3456432" y="1050036"/>
                </a:lnTo>
                <a:lnTo>
                  <a:pt x="3456432" y="1056132"/>
                </a:lnTo>
                <a:lnTo>
                  <a:pt x="3459480" y="1059180"/>
                </a:lnTo>
                <a:lnTo>
                  <a:pt x="3467100" y="1059180"/>
                </a:lnTo>
                <a:lnTo>
                  <a:pt x="3470148" y="1056132"/>
                </a:lnTo>
                <a:lnTo>
                  <a:pt x="3470148" y="1050036"/>
                </a:lnTo>
                <a:lnTo>
                  <a:pt x="3467100" y="1046988"/>
                </a:lnTo>
                <a:close/>
              </a:path>
              <a:path w="3470148" h="3374136">
                <a:moveTo>
                  <a:pt x="3467100" y="1071371"/>
                </a:moveTo>
                <a:lnTo>
                  <a:pt x="3459480" y="1071371"/>
                </a:lnTo>
                <a:lnTo>
                  <a:pt x="3456432" y="1074420"/>
                </a:lnTo>
                <a:lnTo>
                  <a:pt x="3456432" y="1081913"/>
                </a:lnTo>
                <a:lnTo>
                  <a:pt x="3459480" y="1085088"/>
                </a:lnTo>
                <a:lnTo>
                  <a:pt x="3467100" y="1085088"/>
                </a:lnTo>
                <a:lnTo>
                  <a:pt x="3470148" y="1081913"/>
                </a:lnTo>
                <a:lnTo>
                  <a:pt x="3470148" y="1074420"/>
                </a:lnTo>
                <a:lnTo>
                  <a:pt x="3467100" y="1071371"/>
                </a:lnTo>
                <a:close/>
              </a:path>
              <a:path w="3470148" h="3374136">
                <a:moveTo>
                  <a:pt x="3467100" y="1097280"/>
                </a:moveTo>
                <a:lnTo>
                  <a:pt x="3459480" y="1097280"/>
                </a:lnTo>
                <a:lnTo>
                  <a:pt x="3456432" y="1100327"/>
                </a:lnTo>
                <a:lnTo>
                  <a:pt x="3456432" y="1107948"/>
                </a:lnTo>
                <a:lnTo>
                  <a:pt x="3459480" y="1109471"/>
                </a:lnTo>
                <a:lnTo>
                  <a:pt x="3467100" y="1109471"/>
                </a:lnTo>
                <a:lnTo>
                  <a:pt x="3470148" y="1107948"/>
                </a:lnTo>
                <a:lnTo>
                  <a:pt x="3470148" y="1100327"/>
                </a:lnTo>
                <a:lnTo>
                  <a:pt x="3467100" y="1097280"/>
                </a:lnTo>
                <a:close/>
              </a:path>
              <a:path w="3470148" h="3374136">
                <a:moveTo>
                  <a:pt x="3467100" y="1123188"/>
                </a:moveTo>
                <a:lnTo>
                  <a:pt x="3459480" y="1123188"/>
                </a:lnTo>
                <a:lnTo>
                  <a:pt x="3456432" y="1126236"/>
                </a:lnTo>
                <a:lnTo>
                  <a:pt x="3456432" y="1132332"/>
                </a:lnTo>
                <a:lnTo>
                  <a:pt x="3459480" y="1135380"/>
                </a:lnTo>
                <a:lnTo>
                  <a:pt x="3467100" y="1135380"/>
                </a:lnTo>
                <a:lnTo>
                  <a:pt x="3470148" y="1132332"/>
                </a:lnTo>
                <a:lnTo>
                  <a:pt x="3470148" y="1126236"/>
                </a:lnTo>
                <a:lnTo>
                  <a:pt x="3467100" y="1123188"/>
                </a:lnTo>
                <a:close/>
              </a:path>
              <a:path w="3470148" h="3374136">
                <a:moveTo>
                  <a:pt x="3467100" y="1147571"/>
                </a:moveTo>
                <a:lnTo>
                  <a:pt x="3459480" y="1147571"/>
                </a:lnTo>
                <a:lnTo>
                  <a:pt x="3456432" y="1150620"/>
                </a:lnTo>
                <a:lnTo>
                  <a:pt x="3456432" y="1158113"/>
                </a:lnTo>
                <a:lnTo>
                  <a:pt x="3459480" y="1161288"/>
                </a:lnTo>
                <a:lnTo>
                  <a:pt x="3467100" y="1161288"/>
                </a:lnTo>
                <a:lnTo>
                  <a:pt x="3470148" y="1158113"/>
                </a:lnTo>
                <a:lnTo>
                  <a:pt x="3470148" y="1150620"/>
                </a:lnTo>
                <a:lnTo>
                  <a:pt x="3467100" y="1147571"/>
                </a:lnTo>
                <a:close/>
              </a:path>
              <a:path w="3470148" h="3374136">
                <a:moveTo>
                  <a:pt x="3467100" y="1173480"/>
                </a:moveTo>
                <a:lnTo>
                  <a:pt x="3459480" y="1173480"/>
                </a:lnTo>
                <a:lnTo>
                  <a:pt x="3456432" y="1176527"/>
                </a:lnTo>
                <a:lnTo>
                  <a:pt x="3456432" y="1184148"/>
                </a:lnTo>
                <a:lnTo>
                  <a:pt x="3459480" y="1187195"/>
                </a:lnTo>
                <a:lnTo>
                  <a:pt x="3467100" y="1187195"/>
                </a:lnTo>
                <a:lnTo>
                  <a:pt x="3470148" y="1184148"/>
                </a:lnTo>
                <a:lnTo>
                  <a:pt x="3470148" y="1176527"/>
                </a:lnTo>
                <a:lnTo>
                  <a:pt x="3467100" y="1173480"/>
                </a:lnTo>
                <a:close/>
              </a:path>
              <a:path w="3470148" h="3374136">
                <a:moveTo>
                  <a:pt x="3467100" y="1199388"/>
                </a:moveTo>
                <a:lnTo>
                  <a:pt x="3459480" y="1199388"/>
                </a:lnTo>
                <a:lnTo>
                  <a:pt x="3456432" y="1202436"/>
                </a:lnTo>
                <a:lnTo>
                  <a:pt x="3456432" y="1208532"/>
                </a:lnTo>
                <a:lnTo>
                  <a:pt x="3459480" y="1211580"/>
                </a:lnTo>
                <a:lnTo>
                  <a:pt x="3467100" y="1211580"/>
                </a:lnTo>
                <a:lnTo>
                  <a:pt x="3470148" y="1208532"/>
                </a:lnTo>
                <a:lnTo>
                  <a:pt x="3470148" y="1202436"/>
                </a:lnTo>
                <a:lnTo>
                  <a:pt x="3467100" y="1199388"/>
                </a:lnTo>
                <a:close/>
              </a:path>
              <a:path w="3470148" h="3374136">
                <a:moveTo>
                  <a:pt x="3467100" y="1225295"/>
                </a:moveTo>
                <a:lnTo>
                  <a:pt x="3459480" y="1225295"/>
                </a:lnTo>
                <a:lnTo>
                  <a:pt x="3456432" y="1226820"/>
                </a:lnTo>
                <a:lnTo>
                  <a:pt x="3456432" y="1234313"/>
                </a:lnTo>
                <a:lnTo>
                  <a:pt x="3459480" y="1237488"/>
                </a:lnTo>
                <a:lnTo>
                  <a:pt x="3467100" y="1237488"/>
                </a:lnTo>
                <a:lnTo>
                  <a:pt x="3470148" y="1234313"/>
                </a:lnTo>
                <a:lnTo>
                  <a:pt x="3470148" y="1226820"/>
                </a:lnTo>
                <a:lnTo>
                  <a:pt x="3467100" y="1225295"/>
                </a:lnTo>
                <a:close/>
              </a:path>
              <a:path w="3470148" h="3374136">
                <a:moveTo>
                  <a:pt x="3467100" y="1249680"/>
                </a:moveTo>
                <a:lnTo>
                  <a:pt x="3459480" y="1249680"/>
                </a:lnTo>
                <a:lnTo>
                  <a:pt x="3456432" y="1252727"/>
                </a:lnTo>
                <a:lnTo>
                  <a:pt x="3456432" y="1260348"/>
                </a:lnTo>
                <a:lnTo>
                  <a:pt x="3459480" y="1263395"/>
                </a:lnTo>
                <a:lnTo>
                  <a:pt x="3467100" y="1263395"/>
                </a:lnTo>
                <a:lnTo>
                  <a:pt x="3470148" y="1260348"/>
                </a:lnTo>
                <a:lnTo>
                  <a:pt x="3470148" y="1252727"/>
                </a:lnTo>
                <a:lnTo>
                  <a:pt x="3467100" y="1249680"/>
                </a:lnTo>
                <a:close/>
              </a:path>
              <a:path w="3470148" h="3374136">
                <a:moveTo>
                  <a:pt x="3467100" y="1275588"/>
                </a:moveTo>
                <a:lnTo>
                  <a:pt x="3459480" y="1275588"/>
                </a:lnTo>
                <a:lnTo>
                  <a:pt x="3456432" y="1278636"/>
                </a:lnTo>
                <a:lnTo>
                  <a:pt x="3456432" y="1284732"/>
                </a:lnTo>
                <a:lnTo>
                  <a:pt x="3459480" y="1287780"/>
                </a:lnTo>
                <a:lnTo>
                  <a:pt x="3467100" y="1287780"/>
                </a:lnTo>
                <a:lnTo>
                  <a:pt x="3470148" y="1284732"/>
                </a:lnTo>
                <a:lnTo>
                  <a:pt x="3470148" y="1278636"/>
                </a:lnTo>
                <a:lnTo>
                  <a:pt x="3467100" y="1275588"/>
                </a:lnTo>
                <a:close/>
              </a:path>
              <a:path w="3470148" h="3374136">
                <a:moveTo>
                  <a:pt x="3467100" y="1301495"/>
                </a:moveTo>
                <a:lnTo>
                  <a:pt x="3459480" y="1301495"/>
                </a:lnTo>
                <a:lnTo>
                  <a:pt x="3456432" y="1303020"/>
                </a:lnTo>
                <a:lnTo>
                  <a:pt x="3456432" y="1310513"/>
                </a:lnTo>
                <a:lnTo>
                  <a:pt x="3459480" y="1313688"/>
                </a:lnTo>
                <a:lnTo>
                  <a:pt x="3467100" y="1313688"/>
                </a:lnTo>
                <a:lnTo>
                  <a:pt x="3470148" y="1310513"/>
                </a:lnTo>
                <a:lnTo>
                  <a:pt x="3470148" y="1303020"/>
                </a:lnTo>
                <a:lnTo>
                  <a:pt x="3467100" y="1301495"/>
                </a:lnTo>
                <a:close/>
              </a:path>
              <a:path w="3470148" h="3374136">
                <a:moveTo>
                  <a:pt x="3467100" y="1325880"/>
                </a:moveTo>
                <a:lnTo>
                  <a:pt x="3459480" y="1325880"/>
                </a:lnTo>
                <a:lnTo>
                  <a:pt x="3456432" y="1328927"/>
                </a:lnTo>
                <a:lnTo>
                  <a:pt x="3456432" y="1336548"/>
                </a:lnTo>
                <a:lnTo>
                  <a:pt x="3459480" y="1339595"/>
                </a:lnTo>
                <a:lnTo>
                  <a:pt x="3467100" y="1339595"/>
                </a:lnTo>
                <a:lnTo>
                  <a:pt x="3470148" y="1336548"/>
                </a:lnTo>
                <a:lnTo>
                  <a:pt x="3470148" y="1328927"/>
                </a:lnTo>
                <a:lnTo>
                  <a:pt x="3467100" y="1325880"/>
                </a:lnTo>
                <a:close/>
              </a:path>
              <a:path w="3470148" h="3374136">
                <a:moveTo>
                  <a:pt x="3467100" y="1351788"/>
                </a:moveTo>
                <a:lnTo>
                  <a:pt x="3459480" y="1351788"/>
                </a:lnTo>
                <a:lnTo>
                  <a:pt x="3456432" y="1354836"/>
                </a:lnTo>
                <a:lnTo>
                  <a:pt x="3456432" y="1360932"/>
                </a:lnTo>
                <a:lnTo>
                  <a:pt x="3459480" y="1363980"/>
                </a:lnTo>
                <a:lnTo>
                  <a:pt x="3467100" y="1363980"/>
                </a:lnTo>
                <a:lnTo>
                  <a:pt x="3470148" y="1360932"/>
                </a:lnTo>
                <a:lnTo>
                  <a:pt x="3470148" y="1354836"/>
                </a:lnTo>
                <a:lnTo>
                  <a:pt x="3467100" y="1351788"/>
                </a:lnTo>
                <a:close/>
              </a:path>
              <a:path w="3470148" h="3374136">
                <a:moveTo>
                  <a:pt x="3467100" y="1377695"/>
                </a:moveTo>
                <a:lnTo>
                  <a:pt x="3459480" y="1377695"/>
                </a:lnTo>
                <a:lnTo>
                  <a:pt x="3456432" y="1379220"/>
                </a:lnTo>
                <a:lnTo>
                  <a:pt x="3456432" y="1386713"/>
                </a:lnTo>
                <a:lnTo>
                  <a:pt x="3459480" y="1389888"/>
                </a:lnTo>
                <a:lnTo>
                  <a:pt x="3467100" y="1389888"/>
                </a:lnTo>
                <a:lnTo>
                  <a:pt x="3470148" y="1386713"/>
                </a:lnTo>
                <a:lnTo>
                  <a:pt x="3470148" y="1379220"/>
                </a:lnTo>
                <a:lnTo>
                  <a:pt x="3467100" y="1377695"/>
                </a:lnTo>
                <a:close/>
              </a:path>
              <a:path w="3470148" h="3374136">
                <a:moveTo>
                  <a:pt x="3467100" y="1402080"/>
                </a:moveTo>
                <a:lnTo>
                  <a:pt x="3459480" y="1402080"/>
                </a:lnTo>
                <a:lnTo>
                  <a:pt x="3456432" y="1405127"/>
                </a:lnTo>
                <a:lnTo>
                  <a:pt x="3456432" y="1412748"/>
                </a:lnTo>
                <a:lnTo>
                  <a:pt x="3459480" y="1415795"/>
                </a:lnTo>
                <a:lnTo>
                  <a:pt x="3467100" y="1415795"/>
                </a:lnTo>
                <a:lnTo>
                  <a:pt x="3470148" y="1412748"/>
                </a:lnTo>
                <a:lnTo>
                  <a:pt x="3470148" y="1405127"/>
                </a:lnTo>
                <a:lnTo>
                  <a:pt x="3467100" y="1402080"/>
                </a:lnTo>
                <a:close/>
              </a:path>
              <a:path w="3470148" h="3374136">
                <a:moveTo>
                  <a:pt x="3467100" y="1427988"/>
                </a:moveTo>
                <a:lnTo>
                  <a:pt x="3459480" y="1427988"/>
                </a:lnTo>
                <a:lnTo>
                  <a:pt x="3456432" y="1431036"/>
                </a:lnTo>
                <a:lnTo>
                  <a:pt x="3456432" y="1437132"/>
                </a:lnTo>
                <a:lnTo>
                  <a:pt x="3459480" y="1440180"/>
                </a:lnTo>
                <a:lnTo>
                  <a:pt x="3467100" y="1440180"/>
                </a:lnTo>
                <a:lnTo>
                  <a:pt x="3470148" y="1437132"/>
                </a:lnTo>
                <a:lnTo>
                  <a:pt x="3470148" y="1431036"/>
                </a:lnTo>
                <a:lnTo>
                  <a:pt x="3467100" y="1427988"/>
                </a:lnTo>
                <a:close/>
              </a:path>
              <a:path w="3470148" h="3374136">
                <a:moveTo>
                  <a:pt x="3467100" y="1453895"/>
                </a:moveTo>
                <a:lnTo>
                  <a:pt x="3459480" y="1453895"/>
                </a:lnTo>
                <a:lnTo>
                  <a:pt x="3456432" y="1455420"/>
                </a:lnTo>
                <a:lnTo>
                  <a:pt x="3456432" y="1462913"/>
                </a:lnTo>
                <a:lnTo>
                  <a:pt x="3459480" y="1466088"/>
                </a:lnTo>
                <a:lnTo>
                  <a:pt x="3467100" y="1466088"/>
                </a:lnTo>
                <a:lnTo>
                  <a:pt x="3470148" y="1462913"/>
                </a:lnTo>
                <a:lnTo>
                  <a:pt x="3470148" y="1455420"/>
                </a:lnTo>
                <a:lnTo>
                  <a:pt x="3467100" y="1453895"/>
                </a:lnTo>
                <a:close/>
              </a:path>
              <a:path w="3470148" h="3374136">
                <a:moveTo>
                  <a:pt x="3467100" y="1478280"/>
                </a:moveTo>
                <a:lnTo>
                  <a:pt x="3459480" y="1478280"/>
                </a:lnTo>
                <a:lnTo>
                  <a:pt x="3456432" y="1481327"/>
                </a:lnTo>
                <a:lnTo>
                  <a:pt x="3456432" y="1488948"/>
                </a:lnTo>
                <a:lnTo>
                  <a:pt x="3459480" y="1491995"/>
                </a:lnTo>
                <a:lnTo>
                  <a:pt x="3467100" y="1491995"/>
                </a:lnTo>
                <a:lnTo>
                  <a:pt x="3470148" y="1488948"/>
                </a:lnTo>
                <a:lnTo>
                  <a:pt x="3470148" y="1481327"/>
                </a:lnTo>
                <a:lnTo>
                  <a:pt x="3467100" y="1478280"/>
                </a:lnTo>
                <a:close/>
              </a:path>
              <a:path w="3470148" h="3374136">
                <a:moveTo>
                  <a:pt x="3467100" y="1504188"/>
                </a:moveTo>
                <a:lnTo>
                  <a:pt x="3459480" y="1504188"/>
                </a:lnTo>
                <a:lnTo>
                  <a:pt x="3456432" y="1507236"/>
                </a:lnTo>
                <a:lnTo>
                  <a:pt x="3456432" y="1513332"/>
                </a:lnTo>
                <a:lnTo>
                  <a:pt x="3459480" y="1516380"/>
                </a:lnTo>
                <a:lnTo>
                  <a:pt x="3467100" y="1516380"/>
                </a:lnTo>
                <a:lnTo>
                  <a:pt x="3470148" y="1513332"/>
                </a:lnTo>
                <a:lnTo>
                  <a:pt x="3470148" y="1507236"/>
                </a:lnTo>
                <a:lnTo>
                  <a:pt x="3467100" y="1504188"/>
                </a:lnTo>
                <a:close/>
              </a:path>
              <a:path w="3470148" h="3374136">
                <a:moveTo>
                  <a:pt x="3467100" y="1530095"/>
                </a:moveTo>
                <a:lnTo>
                  <a:pt x="3459480" y="1530095"/>
                </a:lnTo>
                <a:lnTo>
                  <a:pt x="3456432" y="1531620"/>
                </a:lnTo>
                <a:lnTo>
                  <a:pt x="3456432" y="1539113"/>
                </a:lnTo>
                <a:lnTo>
                  <a:pt x="3459480" y="1542288"/>
                </a:lnTo>
                <a:lnTo>
                  <a:pt x="3467100" y="1542288"/>
                </a:lnTo>
                <a:lnTo>
                  <a:pt x="3470148" y="1539113"/>
                </a:lnTo>
                <a:lnTo>
                  <a:pt x="3470148" y="1531620"/>
                </a:lnTo>
                <a:lnTo>
                  <a:pt x="3467100" y="1530095"/>
                </a:lnTo>
                <a:close/>
              </a:path>
              <a:path w="3470148" h="3374136">
                <a:moveTo>
                  <a:pt x="3467100" y="1554480"/>
                </a:moveTo>
                <a:lnTo>
                  <a:pt x="3459480" y="1554480"/>
                </a:lnTo>
                <a:lnTo>
                  <a:pt x="3456432" y="1557527"/>
                </a:lnTo>
                <a:lnTo>
                  <a:pt x="3456432" y="1565148"/>
                </a:lnTo>
                <a:lnTo>
                  <a:pt x="3459480" y="1568195"/>
                </a:lnTo>
                <a:lnTo>
                  <a:pt x="3467100" y="1568195"/>
                </a:lnTo>
                <a:lnTo>
                  <a:pt x="3470148" y="1565148"/>
                </a:lnTo>
                <a:lnTo>
                  <a:pt x="3470148" y="1557527"/>
                </a:lnTo>
                <a:lnTo>
                  <a:pt x="3467100" y="1554480"/>
                </a:lnTo>
                <a:close/>
              </a:path>
              <a:path w="3470148" h="3374136">
                <a:moveTo>
                  <a:pt x="3467100" y="1580388"/>
                </a:moveTo>
                <a:lnTo>
                  <a:pt x="3459480" y="1580388"/>
                </a:lnTo>
                <a:lnTo>
                  <a:pt x="3456432" y="1583436"/>
                </a:lnTo>
                <a:lnTo>
                  <a:pt x="3456432" y="1589532"/>
                </a:lnTo>
                <a:lnTo>
                  <a:pt x="3459480" y="1592580"/>
                </a:lnTo>
                <a:lnTo>
                  <a:pt x="3467100" y="1592580"/>
                </a:lnTo>
                <a:lnTo>
                  <a:pt x="3470148" y="1589532"/>
                </a:lnTo>
                <a:lnTo>
                  <a:pt x="3470148" y="1583436"/>
                </a:lnTo>
                <a:lnTo>
                  <a:pt x="3467100" y="1580388"/>
                </a:lnTo>
                <a:close/>
              </a:path>
              <a:path w="3470148" h="3374136">
                <a:moveTo>
                  <a:pt x="3467100" y="1606295"/>
                </a:moveTo>
                <a:lnTo>
                  <a:pt x="3459480" y="1606295"/>
                </a:lnTo>
                <a:lnTo>
                  <a:pt x="3456432" y="1609344"/>
                </a:lnTo>
                <a:lnTo>
                  <a:pt x="3456432" y="1615313"/>
                </a:lnTo>
                <a:lnTo>
                  <a:pt x="3459480" y="1618488"/>
                </a:lnTo>
                <a:lnTo>
                  <a:pt x="3467100" y="1618488"/>
                </a:lnTo>
                <a:lnTo>
                  <a:pt x="3470148" y="1615313"/>
                </a:lnTo>
                <a:lnTo>
                  <a:pt x="3470148" y="1609344"/>
                </a:lnTo>
                <a:lnTo>
                  <a:pt x="3467100" y="1606295"/>
                </a:lnTo>
                <a:close/>
              </a:path>
              <a:path w="3470148" h="3374136">
                <a:moveTo>
                  <a:pt x="3467100" y="1630680"/>
                </a:moveTo>
                <a:lnTo>
                  <a:pt x="3459480" y="1630680"/>
                </a:lnTo>
                <a:lnTo>
                  <a:pt x="3456432" y="1633727"/>
                </a:lnTo>
                <a:lnTo>
                  <a:pt x="3456432" y="1641348"/>
                </a:lnTo>
                <a:lnTo>
                  <a:pt x="3459480" y="1644395"/>
                </a:lnTo>
                <a:lnTo>
                  <a:pt x="3467100" y="1644395"/>
                </a:lnTo>
                <a:lnTo>
                  <a:pt x="3470148" y="1641348"/>
                </a:lnTo>
                <a:lnTo>
                  <a:pt x="3470148" y="1633727"/>
                </a:lnTo>
                <a:lnTo>
                  <a:pt x="3467100" y="1630680"/>
                </a:lnTo>
                <a:close/>
              </a:path>
              <a:path w="3470148" h="3374136">
                <a:moveTo>
                  <a:pt x="3467100" y="1656588"/>
                </a:moveTo>
                <a:lnTo>
                  <a:pt x="3459480" y="1656588"/>
                </a:lnTo>
                <a:lnTo>
                  <a:pt x="3456432" y="1659636"/>
                </a:lnTo>
                <a:lnTo>
                  <a:pt x="3456432" y="1665732"/>
                </a:lnTo>
                <a:lnTo>
                  <a:pt x="3459480" y="1668780"/>
                </a:lnTo>
                <a:lnTo>
                  <a:pt x="3467100" y="1668780"/>
                </a:lnTo>
                <a:lnTo>
                  <a:pt x="3470148" y="1665732"/>
                </a:lnTo>
                <a:lnTo>
                  <a:pt x="3470148" y="1659636"/>
                </a:lnTo>
                <a:lnTo>
                  <a:pt x="3467100" y="1656588"/>
                </a:lnTo>
                <a:close/>
              </a:path>
              <a:path w="3470148" h="3374136">
                <a:moveTo>
                  <a:pt x="3467100" y="1682495"/>
                </a:moveTo>
                <a:lnTo>
                  <a:pt x="3459480" y="1682495"/>
                </a:lnTo>
                <a:lnTo>
                  <a:pt x="3456432" y="1685544"/>
                </a:lnTo>
                <a:lnTo>
                  <a:pt x="3456432" y="1691513"/>
                </a:lnTo>
                <a:lnTo>
                  <a:pt x="3459480" y="1694688"/>
                </a:lnTo>
                <a:lnTo>
                  <a:pt x="3467100" y="1694688"/>
                </a:lnTo>
                <a:lnTo>
                  <a:pt x="3470148" y="1691513"/>
                </a:lnTo>
                <a:lnTo>
                  <a:pt x="3470148" y="1685544"/>
                </a:lnTo>
                <a:lnTo>
                  <a:pt x="3467100" y="1682495"/>
                </a:lnTo>
                <a:close/>
              </a:path>
              <a:path w="3470148" h="3374136">
                <a:moveTo>
                  <a:pt x="3467100" y="1706880"/>
                </a:moveTo>
                <a:lnTo>
                  <a:pt x="3459480" y="1706880"/>
                </a:lnTo>
                <a:lnTo>
                  <a:pt x="3456432" y="1709927"/>
                </a:lnTo>
                <a:lnTo>
                  <a:pt x="3456432" y="1717548"/>
                </a:lnTo>
                <a:lnTo>
                  <a:pt x="3459480" y="1720595"/>
                </a:lnTo>
                <a:lnTo>
                  <a:pt x="3467100" y="1720595"/>
                </a:lnTo>
                <a:lnTo>
                  <a:pt x="3470148" y="1717548"/>
                </a:lnTo>
                <a:lnTo>
                  <a:pt x="3470148" y="1709927"/>
                </a:lnTo>
                <a:lnTo>
                  <a:pt x="3467100" y="1706880"/>
                </a:lnTo>
                <a:close/>
              </a:path>
              <a:path w="3470148" h="3374136">
                <a:moveTo>
                  <a:pt x="3467100" y="1732788"/>
                </a:moveTo>
                <a:lnTo>
                  <a:pt x="3459480" y="1732788"/>
                </a:lnTo>
                <a:lnTo>
                  <a:pt x="3456432" y="1735836"/>
                </a:lnTo>
                <a:lnTo>
                  <a:pt x="3456432" y="1741932"/>
                </a:lnTo>
                <a:lnTo>
                  <a:pt x="3459480" y="1744980"/>
                </a:lnTo>
                <a:lnTo>
                  <a:pt x="3467100" y="1744980"/>
                </a:lnTo>
                <a:lnTo>
                  <a:pt x="3470148" y="1741932"/>
                </a:lnTo>
                <a:lnTo>
                  <a:pt x="3470148" y="1735836"/>
                </a:lnTo>
                <a:lnTo>
                  <a:pt x="3467100" y="1732788"/>
                </a:lnTo>
                <a:close/>
              </a:path>
              <a:path w="3470148" h="3374136">
                <a:moveTo>
                  <a:pt x="3467100" y="1758695"/>
                </a:moveTo>
                <a:lnTo>
                  <a:pt x="3459480" y="1758695"/>
                </a:lnTo>
                <a:lnTo>
                  <a:pt x="3456432" y="1761744"/>
                </a:lnTo>
                <a:lnTo>
                  <a:pt x="3456432" y="1767713"/>
                </a:lnTo>
                <a:lnTo>
                  <a:pt x="3459480" y="1770888"/>
                </a:lnTo>
                <a:lnTo>
                  <a:pt x="3467100" y="1770888"/>
                </a:lnTo>
                <a:lnTo>
                  <a:pt x="3470148" y="1767713"/>
                </a:lnTo>
                <a:lnTo>
                  <a:pt x="3470148" y="1761744"/>
                </a:lnTo>
                <a:lnTo>
                  <a:pt x="3467100" y="1758695"/>
                </a:lnTo>
                <a:close/>
              </a:path>
              <a:path w="3470148" h="3374136">
                <a:moveTo>
                  <a:pt x="3467100" y="1783080"/>
                </a:moveTo>
                <a:lnTo>
                  <a:pt x="3459480" y="1783080"/>
                </a:lnTo>
                <a:lnTo>
                  <a:pt x="3456432" y="1786127"/>
                </a:lnTo>
                <a:lnTo>
                  <a:pt x="3456432" y="1793748"/>
                </a:lnTo>
                <a:lnTo>
                  <a:pt x="3459480" y="1796795"/>
                </a:lnTo>
                <a:lnTo>
                  <a:pt x="3467100" y="1796795"/>
                </a:lnTo>
                <a:lnTo>
                  <a:pt x="3470148" y="1793748"/>
                </a:lnTo>
                <a:lnTo>
                  <a:pt x="3470148" y="1786127"/>
                </a:lnTo>
                <a:lnTo>
                  <a:pt x="3467100" y="1783080"/>
                </a:lnTo>
                <a:close/>
              </a:path>
              <a:path w="3470148" h="3374136">
                <a:moveTo>
                  <a:pt x="3467100" y="1808988"/>
                </a:moveTo>
                <a:lnTo>
                  <a:pt x="3459480" y="1808988"/>
                </a:lnTo>
                <a:lnTo>
                  <a:pt x="3456432" y="1812036"/>
                </a:lnTo>
                <a:lnTo>
                  <a:pt x="3456432" y="1819656"/>
                </a:lnTo>
                <a:lnTo>
                  <a:pt x="3459480" y="1821180"/>
                </a:lnTo>
                <a:lnTo>
                  <a:pt x="3467100" y="1821180"/>
                </a:lnTo>
                <a:lnTo>
                  <a:pt x="3470148" y="1819656"/>
                </a:lnTo>
                <a:lnTo>
                  <a:pt x="3470148" y="1812036"/>
                </a:lnTo>
                <a:lnTo>
                  <a:pt x="3467100" y="1808988"/>
                </a:lnTo>
                <a:close/>
              </a:path>
              <a:path w="3470148" h="3374136">
                <a:moveTo>
                  <a:pt x="3467100" y="1834895"/>
                </a:moveTo>
                <a:lnTo>
                  <a:pt x="3459480" y="1834895"/>
                </a:lnTo>
                <a:lnTo>
                  <a:pt x="3456432" y="1837944"/>
                </a:lnTo>
                <a:lnTo>
                  <a:pt x="3456432" y="1843913"/>
                </a:lnTo>
                <a:lnTo>
                  <a:pt x="3459480" y="1847088"/>
                </a:lnTo>
                <a:lnTo>
                  <a:pt x="3467100" y="1847088"/>
                </a:lnTo>
                <a:lnTo>
                  <a:pt x="3470148" y="1843913"/>
                </a:lnTo>
                <a:lnTo>
                  <a:pt x="3470148" y="1837944"/>
                </a:lnTo>
                <a:lnTo>
                  <a:pt x="3467100" y="1834895"/>
                </a:lnTo>
                <a:close/>
              </a:path>
              <a:path w="3470148" h="3374136">
                <a:moveTo>
                  <a:pt x="3467100" y="1859280"/>
                </a:moveTo>
                <a:lnTo>
                  <a:pt x="3459480" y="1859280"/>
                </a:lnTo>
                <a:lnTo>
                  <a:pt x="3456432" y="1862327"/>
                </a:lnTo>
                <a:lnTo>
                  <a:pt x="3456432" y="1869948"/>
                </a:lnTo>
                <a:lnTo>
                  <a:pt x="3459480" y="1872995"/>
                </a:lnTo>
                <a:lnTo>
                  <a:pt x="3467100" y="1872995"/>
                </a:lnTo>
                <a:lnTo>
                  <a:pt x="3470148" y="1869948"/>
                </a:lnTo>
                <a:lnTo>
                  <a:pt x="3470148" y="1862327"/>
                </a:lnTo>
                <a:lnTo>
                  <a:pt x="3467100" y="1859280"/>
                </a:lnTo>
                <a:close/>
              </a:path>
              <a:path w="3470148" h="3374136">
                <a:moveTo>
                  <a:pt x="3467100" y="1885188"/>
                </a:moveTo>
                <a:lnTo>
                  <a:pt x="3459480" y="1885188"/>
                </a:lnTo>
                <a:lnTo>
                  <a:pt x="3456432" y="1888236"/>
                </a:lnTo>
                <a:lnTo>
                  <a:pt x="3456432" y="1895856"/>
                </a:lnTo>
                <a:lnTo>
                  <a:pt x="3459480" y="1897380"/>
                </a:lnTo>
                <a:lnTo>
                  <a:pt x="3467100" y="1897380"/>
                </a:lnTo>
                <a:lnTo>
                  <a:pt x="3470148" y="1895856"/>
                </a:lnTo>
                <a:lnTo>
                  <a:pt x="3470148" y="1888236"/>
                </a:lnTo>
                <a:lnTo>
                  <a:pt x="3467100" y="1885188"/>
                </a:lnTo>
                <a:close/>
              </a:path>
              <a:path w="3470148" h="3374136">
                <a:moveTo>
                  <a:pt x="3467100" y="1911095"/>
                </a:moveTo>
                <a:lnTo>
                  <a:pt x="3459480" y="1911095"/>
                </a:lnTo>
                <a:lnTo>
                  <a:pt x="3456432" y="1914144"/>
                </a:lnTo>
                <a:lnTo>
                  <a:pt x="3456432" y="1920113"/>
                </a:lnTo>
                <a:lnTo>
                  <a:pt x="3459480" y="1923288"/>
                </a:lnTo>
                <a:lnTo>
                  <a:pt x="3467100" y="1923288"/>
                </a:lnTo>
                <a:lnTo>
                  <a:pt x="3470148" y="1920113"/>
                </a:lnTo>
                <a:lnTo>
                  <a:pt x="3470148" y="1914144"/>
                </a:lnTo>
                <a:lnTo>
                  <a:pt x="3467100" y="1911095"/>
                </a:lnTo>
                <a:close/>
              </a:path>
              <a:path w="3470148" h="3374136">
                <a:moveTo>
                  <a:pt x="3467100" y="1935480"/>
                </a:moveTo>
                <a:lnTo>
                  <a:pt x="3459480" y="1935480"/>
                </a:lnTo>
                <a:lnTo>
                  <a:pt x="3456432" y="1938527"/>
                </a:lnTo>
                <a:lnTo>
                  <a:pt x="3456432" y="1946148"/>
                </a:lnTo>
                <a:lnTo>
                  <a:pt x="3459480" y="1949195"/>
                </a:lnTo>
                <a:lnTo>
                  <a:pt x="3467100" y="1949195"/>
                </a:lnTo>
                <a:lnTo>
                  <a:pt x="3470148" y="1946148"/>
                </a:lnTo>
                <a:lnTo>
                  <a:pt x="3470148" y="1938527"/>
                </a:lnTo>
                <a:lnTo>
                  <a:pt x="3467100" y="1935480"/>
                </a:lnTo>
                <a:close/>
              </a:path>
              <a:path w="3470148" h="3374136">
                <a:moveTo>
                  <a:pt x="3467100" y="1961388"/>
                </a:moveTo>
                <a:lnTo>
                  <a:pt x="3459480" y="1961388"/>
                </a:lnTo>
                <a:lnTo>
                  <a:pt x="3456432" y="1964436"/>
                </a:lnTo>
                <a:lnTo>
                  <a:pt x="3456432" y="1972056"/>
                </a:lnTo>
                <a:lnTo>
                  <a:pt x="3459480" y="1973580"/>
                </a:lnTo>
                <a:lnTo>
                  <a:pt x="3467100" y="1973580"/>
                </a:lnTo>
                <a:lnTo>
                  <a:pt x="3470148" y="1972056"/>
                </a:lnTo>
                <a:lnTo>
                  <a:pt x="3470148" y="1964436"/>
                </a:lnTo>
                <a:lnTo>
                  <a:pt x="3467100" y="1961388"/>
                </a:lnTo>
                <a:close/>
              </a:path>
              <a:path w="3470148" h="3374136">
                <a:moveTo>
                  <a:pt x="3467100" y="1987295"/>
                </a:moveTo>
                <a:lnTo>
                  <a:pt x="3459480" y="1987295"/>
                </a:lnTo>
                <a:lnTo>
                  <a:pt x="3456432" y="1990344"/>
                </a:lnTo>
                <a:lnTo>
                  <a:pt x="3456432" y="1996313"/>
                </a:lnTo>
                <a:lnTo>
                  <a:pt x="3459480" y="1999488"/>
                </a:lnTo>
                <a:lnTo>
                  <a:pt x="3467100" y="1999488"/>
                </a:lnTo>
                <a:lnTo>
                  <a:pt x="3470148" y="1996313"/>
                </a:lnTo>
                <a:lnTo>
                  <a:pt x="3470148" y="1990344"/>
                </a:lnTo>
                <a:lnTo>
                  <a:pt x="3467100" y="1987295"/>
                </a:lnTo>
                <a:close/>
              </a:path>
              <a:path w="3470148" h="3374136">
                <a:moveTo>
                  <a:pt x="3467100" y="2011680"/>
                </a:moveTo>
                <a:lnTo>
                  <a:pt x="3459480" y="2011680"/>
                </a:lnTo>
                <a:lnTo>
                  <a:pt x="3456432" y="2014727"/>
                </a:lnTo>
                <a:lnTo>
                  <a:pt x="3456432" y="2022348"/>
                </a:lnTo>
                <a:lnTo>
                  <a:pt x="3459480" y="2025395"/>
                </a:lnTo>
                <a:lnTo>
                  <a:pt x="3467100" y="2025395"/>
                </a:lnTo>
                <a:lnTo>
                  <a:pt x="3470148" y="2022348"/>
                </a:lnTo>
                <a:lnTo>
                  <a:pt x="3470148" y="2014727"/>
                </a:lnTo>
                <a:lnTo>
                  <a:pt x="3467100" y="2011680"/>
                </a:lnTo>
                <a:close/>
              </a:path>
              <a:path w="3470148" h="3374136">
                <a:moveTo>
                  <a:pt x="3467100" y="2037588"/>
                </a:moveTo>
                <a:lnTo>
                  <a:pt x="3459480" y="2037588"/>
                </a:lnTo>
                <a:lnTo>
                  <a:pt x="3456432" y="2040636"/>
                </a:lnTo>
                <a:lnTo>
                  <a:pt x="3456432" y="2048256"/>
                </a:lnTo>
                <a:lnTo>
                  <a:pt x="3459480" y="2049780"/>
                </a:lnTo>
                <a:lnTo>
                  <a:pt x="3467100" y="2049780"/>
                </a:lnTo>
                <a:lnTo>
                  <a:pt x="3470148" y="2048256"/>
                </a:lnTo>
                <a:lnTo>
                  <a:pt x="3470148" y="2040636"/>
                </a:lnTo>
                <a:lnTo>
                  <a:pt x="3467100" y="2037588"/>
                </a:lnTo>
                <a:close/>
              </a:path>
              <a:path w="3470148" h="3374136">
                <a:moveTo>
                  <a:pt x="3467100" y="2063495"/>
                </a:moveTo>
                <a:lnTo>
                  <a:pt x="3459480" y="2063495"/>
                </a:lnTo>
                <a:lnTo>
                  <a:pt x="3456432" y="2066544"/>
                </a:lnTo>
                <a:lnTo>
                  <a:pt x="3456432" y="2072513"/>
                </a:lnTo>
                <a:lnTo>
                  <a:pt x="3459480" y="2075688"/>
                </a:lnTo>
                <a:lnTo>
                  <a:pt x="3467100" y="2075688"/>
                </a:lnTo>
                <a:lnTo>
                  <a:pt x="3470148" y="2072513"/>
                </a:lnTo>
                <a:lnTo>
                  <a:pt x="3470148" y="2066544"/>
                </a:lnTo>
                <a:lnTo>
                  <a:pt x="3467100" y="2063495"/>
                </a:lnTo>
                <a:close/>
              </a:path>
              <a:path w="3470148" h="3374136">
                <a:moveTo>
                  <a:pt x="3467100" y="2087880"/>
                </a:moveTo>
                <a:lnTo>
                  <a:pt x="3459480" y="2087880"/>
                </a:lnTo>
                <a:lnTo>
                  <a:pt x="3456432" y="2090927"/>
                </a:lnTo>
                <a:lnTo>
                  <a:pt x="3456432" y="2098548"/>
                </a:lnTo>
                <a:lnTo>
                  <a:pt x="3459480" y="2101596"/>
                </a:lnTo>
                <a:lnTo>
                  <a:pt x="3467100" y="2101596"/>
                </a:lnTo>
                <a:lnTo>
                  <a:pt x="3470148" y="2098548"/>
                </a:lnTo>
                <a:lnTo>
                  <a:pt x="3470148" y="2090927"/>
                </a:lnTo>
                <a:lnTo>
                  <a:pt x="3467100" y="2087880"/>
                </a:lnTo>
                <a:close/>
              </a:path>
              <a:path w="3470148" h="3374136">
                <a:moveTo>
                  <a:pt x="3467100" y="2113788"/>
                </a:moveTo>
                <a:lnTo>
                  <a:pt x="3459480" y="2113788"/>
                </a:lnTo>
                <a:lnTo>
                  <a:pt x="3456432" y="2116836"/>
                </a:lnTo>
                <a:lnTo>
                  <a:pt x="3456432" y="2124456"/>
                </a:lnTo>
                <a:lnTo>
                  <a:pt x="3459480" y="2125980"/>
                </a:lnTo>
                <a:lnTo>
                  <a:pt x="3467100" y="2125980"/>
                </a:lnTo>
                <a:lnTo>
                  <a:pt x="3470148" y="2124456"/>
                </a:lnTo>
                <a:lnTo>
                  <a:pt x="3470148" y="2116836"/>
                </a:lnTo>
                <a:lnTo>
                  <a:pt x="3467100" y="2113788"/>
                </a:lnTo>
                <a:close/>
              </a:path>
              <a:path w="3470148" h="3374136">
                <a:moveTo>
                  <a:pt x="3467100" y="2139696"/>
                </a:moveTo>
                <a:lnTo>
                  <a:pt x="3459480" y="2139696"/>
                </a:lnTo>
                <a:lnTo>
                  <a:pt x="3456432" y="2142744"/>
                </a:lnTo>
                <a:lnTo>
                  <a:pt x="3456432" y="2148713"/>
                </a:lnTo>
                <a:lnTo>
                  <a:pt x="3459480" y="2151888"/>
                </a:lnTo>
                <a:lnTo>
                  <a:pt x="3467100" y="2151888"/>
                </a:lnTo>
                <a:lnTo>
                  <a:pt x="3470148" y="2148713"/>
                </a:lnTo>
                <a:lnTo>
                  <a:pt x="3470148" y="2142744"/>
                </a:lnTo>
                <a:lnTo>
                  <a:pt x="3467100" y="2139696"/>
                </a:lnTo>
                <a:close/>
              </a:path>
              <a:path w="3470148" h="3374136">
                <a:moveTo>
                  <a:pt x="3467100" y="2164080"/>
                </a:moveTo>
                <a:lnTo>
                  <a:pt x="3459480" y="2164080"/>
                </a:lnTo>
                <a:lnTo>
                  <a:pt x="3456432" y="2167128"/>
                </a:lnTo>
                <a:lnTo>
                  <a:pt x="3456432" y="2174748"/>
                </a:lnTo>
                <a:lnTo>
                  <a:pt x="3459480" y="2177796"/>
                </a:lnTo>
                <a:lnTo>
                  <a:pt x="3467100" y="2177796"/>
                </a:lnTo>
                <a:lnTo>
                  <a:pt x="3470148" y="2174748"/>
                </a:lnTo>
                <a:lnTo>
                  <a:pt x="3470148" y="2167128"/>
                </a:lnTo>
                <a:lnTo>
                  <a:pt x="3467100" y="2164080"/>
                </a:lnTo>
                <a:close/>
              </a:path>
              <a:path w="3470148" h="3374136">
                <a:moveTo>
                  <a:pt x="3467100" y="2189988"/>
                </a:moveTo>
                <a:lnTo>
                  <a:pt x="3459480" y="2189988"/>
                </a:lnTo>
                <a:lnTo>
                  <a:pt x="3456432" y="2193036"/>
                </a:lnTo>
                <a:lnTo>
                  <a:pt x="3456432" y="2200656"/>
                </a:lnTo>
                <a:lnTo>
                  <a:pt x="3459480" y="2203704"/>
                </a:lnTo>
                <a:lnTo>
                  <a:pt x="3467100" y="2203704"/>
                </a:lnTo>
                <a:lnTo>
                  <a:pt x="3470148" y="2200656"/>
                </a:lnTo>
                <a:lnTo>
                  <a:pt x="3470148" y="2193036"/>
                </a:lnTo>
                <a:lnTo>
                  <a:pt x="3467100" y="2189988"/>
                </a:lnTo>
                <a:close/>
              </a:path>
              <a:path w="3470148" h="3374136">
                <a:moveTo>
                  <a:pt x="3467100" y="2215896"/>
                </a:moveTo>
                <a:lnTo>
                  <a:pt x="3459480" y="2215896"/>
                </a:lnTo>
                <a:lnTo>
                  <a:pt x="3456432" y="2218944"/>
                </a:lnTo>
                <a:lnTo>
                  <a:pt x="3456432" y="2224913"/>
                </a:lnTo>
                <a:lnTo>
                  <a:pt x="3459480" y="2228088"/>
                </a:lnTo>
                <a:lnTo>
                  <a:pt x="3467100" y="2228088"/>
                </a:lnTo>
                <a:lnTo>
                  <a:pt x="3470148" y="2224913"/>
                </a:lnTo>
                <a:lnTo>
                  <a:pt x="3470148" y="2218944"/>
                </a:lnTo>
                <a:lnTo>
                  <a:pt x="3467100" y="2215896"/>
                </a:lnTo>
                <a:close/>
              </a:path>
              <a:path w="3470148" h="3374136">
                <a:moveTo>
                  <a:pt x="3467100" y="2241804"/>
                </a:moveTo>
                <a:lnTo>
                  <a:pt x="3459480" y="2241804"/>
                </a:lnTo>
                <a:lnTo>
                  <a:pt x="3456432" y="2243328"/>
                </a:lnTo>
                <a:lnTo>
                  <a:pt x="3456432" y="2250948"/>
                </a:lnTo>
                <a:lnTo>
                  <a:pt x="3459480" y="2253996"/>
                </a:lnTo>
                <a:lnTo>
                  <a:pt x="3467100" y="2253996"/>
                </a:lnTo>
                <a:lnTo>
                  <a:pt x="3470148" y="2250948"/>
                </a:lnTo>
                <a:lnTo>
                  <a:pt x="3470148" y="2243328"/>
                </a:lnTo>
                <a:lnTo>
                  <a:pt x="3467100" y="2241804"/>
                </a:lnTo>
                <a:close/>
              </a:path>
              <a:path w="3470148" h="3374136">
                <a:moveTo>
                  <a:pt x="3467100" y="2266188"/>
                </a:moveTo>
                <a:lnTo>
                  <a:pt x="3459480" y="2266188"/>
                </a:lnTo>
                <a:lnTo>
                  <a:pt x="3456432" y="2269236"/>
                </a:lnTo>
                <a:lnTo>
                  <a:pt x="3456432" y="2276856"/>
                </a:lnTo>
                <a:lnTo>
                  <a:pt x="3459480" y="2279904"/>
                </a:lnTo>
                <a:lnTo>
                  <a:pt x="3467100" y="2279904"/>
                </a:lnTo>
                <a:lnTo>
                  <a:pt x="3470148" y="2276856"/>
                </a:lnTo>
                <a:lnTo>
                  <a:pt x="3470148" y="2269236"/>
                </a:lnTo>
                <a:lnTo>
                  <a:pt x="3467100" y="2266188"/>
                </a:lnTo>
                <a:close/>
              </a:path>
              <a:path w="3470148" h="3374136">
                <a:moveTo>
                  <a:pt x="3467100" y="2292096"/>
                </a:moveTo>
                <a:lnTo>
                  <a:pt x="3459480" y="2292096"/>
                </a:lnTo>
                <a:lnTo>
                  <a:pt x="3456432" y="2295144"/>
                </a:lnTo>
                <a:lnTo>
                  <a:pt x="3456432" y="2301113"/>
                </a:lnTo>
                <a:lnTo>
                  <a:pt x="3459480" y="2304288"/>
                </a:lnTo>
                <a:lnTo>
                  <a:pt x="3467100" y="2304288"/>
                </a:lnTo>
                <a:lnTo>
                  <a:pt x="3470148" y="2301113"/>
                </a:lnTo>
                <a:lnTo>
                  <a:pt x="3470148" y="2295144"/>
                </a:lnTo>
                <a:lnTo>
                  <a:pt x="3467100" y="2292096"/>
                </a:lnTo>
                <a:close/>
              </a:path>
              <a:path w="3470148" h="3374136">
                <a:moveTo>
                  <a:pt x="3467100" y="2318004"/>
                </a:moveTo>
                <a:lnTo>
                  <a:pt x="3459480" y="2318004"/>
                </a:lnTo>
                <a:lnTo>
                  <a:pt x="3456432" y="2319528"/>
                </a:lnTo>
                <a:lnTo>
                  <a:pt x="3456432" y="2327148"/>
                </a:lnTo>
                <a:lnTo>
                  <a:pt x="3459480" y="2330196"/>
                </a:lnTo>
                <a:lnTo>
                  <a:pt x="3467100" y="2330196"/>
                </a:lnTo>
                <a:lnTo>
                  <a:pt x="3470148" y="2327148"/>
                </a:lnTo>
                <a:lnTo>
                  <a:pt x="3470148" y="2319528"/>
                </a:lnTo>
                <a:lnTo>
                  <a:pt x="3467100" y="2318004"/>
                </a:lnTo>
                <a:close/>
              </a:path>
              <a:path w="3470148" h="3374136">
                <a:moveTo>
                  <a:pt x="3467100" y="2342388"/>
                </a:moveTo>
                <a:lnTo>
                  <a:pt x="3459480" y="2342388"/>
                </a:lnTo>
                <a:lnTo>
                  <a:pt x="3456432" y="2345436"/>
                </a:lnTo>
                <a:lnTo>
                  <a:pt x="3456432" y="2353056"/>
                </a:lnTo>
                <a:lnTo>
                  <a:pt x="3459480" y="2356104"/>
                </a:lnTo>
                <a:lnTo>
                  <a:pt x="3467100" y="2356104"/>
                </a:lnTo>
                <a:lnTo>
                  <a:pt x="3470148" y="2353056"/>
                </a:lnTo>
                <a:lnTo>
                  <a:pt x="3470148" y="2345436"/>
                </a:lnTo>
                <a:lnTo>
                  <a:pt x="3467100" y="2342388"/>
                </a:lnTo>
                <a:close/>
              </a:path>
              <a:path w="3470148" h="3374136">
                <a:moveTo>
                  <a:pt x="3467100" y="2368296"/>
                </a:moveTo>
                <a:lnTo>
                  <a:pt x="3459480" y="2368296"/>
                </a:lnTo>
                <a:lnTo>
                  <a:pt x="3456432" y="2371344"/>
                </a:lnTo>
                <a:lnTo>
                  <a:pt x="3456432" y="2377313"/>
                </a:lnTo>
                <a:lnTo>
                  <a:pt x="3459480" y="2380488"/>
                </a:lnTo>
                <a:lnTo>
                  <a:pt x="3467100" y="2380488"/>
                </a:lnTo>
                <a:lnTo>
                  <a:pt x="3470148" y="2377313"/>
                </a:lnTo>
                <a:lnTo>
                  <a:pt x="3470148" y="2371344"/>
                </a:lnTo>
                <a:lnTo>
                  <a:pt x="3467100" y="2368296"/>
                </a:lnTo>
                <a:close/>
              </a:path>
              <a:path w="3470148" h="3374136">
                <a:moveTo>
                  <a:pt x="3467100" y="2394204"/>
                </a:moveTo>
                <a:lnTo>
                  <a:pt x="3459480" y="2394204"/>
                </a:lnTo>
                <a:lnTo>
                  <a:pt x="3456432" y="2395728"/>
                </a:lnTo>
                <a:lnTo>
                  <a:pt x="3456432" y="2403348"/>
                </a:lnTo>
                <a:lnTo>
                  <a:pt x="3459480" y="2406396"/>
                </a:lnTo>
                <a:lnTo>
                  <a:pt x="3467100" y="2406396"/>
                </a:lnTo>
                <a:lnTo>
                  <a:pt x="3470148" y="2403348"/>
                </a:lnTo>
                <a:lnTo>
                  <a:pt x="3470148" y="2395728"/>
                </a:lnTo>
                <a:lnTo>
                  <a:pt x="3467100" y="2394204"/>
                </a:lnTo>
                <a:close/>
              </a:path>
              <a:path w="3470148" h="3374136">
                <a:moveTo>
                  <a:pt x="3467100" y="2418588"/>
                </a:moveTo>
                <a:lnTo>
                  <a:pt x="3459480" y="2418588"/>
                </a:lnTo>
                <a:lnTo>
                  <a:pt x="3456432" y="2421636"/>
                </a:lnTo>
                <a:lnTo>
                  <a:pt x="3456432" y="2429256"/>
                </a:lnTo>
                <a:lnTo>
                  <a:pt x="3459480" y="2432304"/>
                </a:lnTo>
                <a:lnTo>
                  <a:pt x="3467100" y="2432304"/>
                </a:lnTo>
                <a:lnTo>
                  <a:pt x="3470148" y="2429256"/>
                </a:lnTo>
                <a:lnTo>
                  <a:pt x="3470148" y="2421636"/>
                </a:lnTo>
                <a:lnTo>
                  <a:pt x="3467100" y="2418588"/>
                </a:lnTo>
                <a:close/>
              </a:path>
              <a:path w="3470148" h="3374136">
                <a:moveTo>
                  <a:pt x="3467100" y="2444496"/>
                </a:moveTo>
                <a:lnTo>
                  <a:pt x="3459480" y="2444496"/>
                </a:lnTo>
                <a:lnTo>
                  <a:pt x="3456432" y="2447544"/>
                </a:lnTo>
                <a:lnTo>
                  <a:pt x="3456432" y="2453513"/>
                </a:lnTo>
                <a:lnTo>
                  <a:pt x="3459480" y="2456688"/>
                </a:lnTo>
                <a:lnTo>
                  <a:pt x="3467100" y="2456688"/>
                </a:lnTo>
                <a:lnTo>
                  <a:pt x="3470148" y="2453513"/>
                </a:lnTo>
                <a:lnTo>
                  <a:pt x="3470148" y="2447544"/>
                </a:lnTo>
                <a:lnTo>
                  <a:pt x="3467100" y="2444496"/>
                </a:lnTo>
                <a:close/>
              </a:path>
              <a:path w="3470148" h="3374136">
                <a:moveTo>
                  <a:pt x="3467100" y="2470404"/>
                </a:moveTo>
                <a:lnTo>
                  <a:pt x="3459480" y="2470404"/>
                </a:lnTo>
                <a:lnTo>
                  <a:pt x="3456432" y="2471928"/>
                </a:lnTo>
                <a:lnTo>
                  <a:pt x="3456432" y="2479548"/>
                </a:lnTo>
                <a:lnTo>
                  <a:pt x="3459480" y="2482596"/>
                </a:lnTo>
                <a:lnTo>
                  <a:pt x="3467100" y="2482596"/>
                </a:lnTo>
                <a:lnTo>
                  <a:pt x="3470148" y="2479548"/>
                </a:lnTo>
                <a:lnTo>
                  <a:pt x="3470148" y="2471928"/>
                </a:lnTo>
                <a:lnTo>
                  <a:pt x="3467100" y="2470404"/>
                </a:lnTo>
                <a:close/>
              </a:path>
              <a:path w="3470148" h="3374136">
                <a:moveTo>
                  <a:pt x="3467100" y="2494788"/>
                </a:moveTo>
                <a:lnTo>
                  <a:pt x="3459480" y="2494788"/>
                </a:lnTo>
                <a:lnTo>
                  <a:pt x="3456432" y="2497836"/>
                </a:lnTo>
                <a:lnTo>
                  <a:pt x="3456432" y="2505456"/>
                </a:lnTo>
                <a:lnTo>
                  <a:pt x="3459480" y="2508504"/>
                </a:lnTo>
                <a:lnTo>
                  <a:pt x="3467100" y="2508504"/>
                </a:lnTo>
                <a:lnTo>
                  <a:pt x="3470148" y="2505456"/>
                </a:lnTo>
                <a:lnTo>
                  <a:pt x="3470148" y="2497836"/>
                </a:lnTo>
                <a:lnTo>
                  <a:pt x="3467100" y="2494788"/>
                </a:lnTo>
                <a:close/>
              </a:path>
              <a:path w="3470148" h="3374136">
                <a:moveTo>
                  <a:pt x="3467100" y="2520696"/>
                </a:moveTo>
                <a:lnTo>
                  <a:pt x="3459480" y="2520696"/>
                </a:lnTo>
                <a:lnTo>
                  <a:pt x="3456432" y="2523744"/>
                </a:lnTo>
                <a:lnTo>
                  <a:pt x="3456432" y="2529713"/>
                </a:lnTo>
                <a:lnTo>
                  <a:pt x="3459480" y="2532888"/>
                </a:lnTo>
                <a:lnTo>
                  <a:pt x="3467100" y="2532888"/>
                </a:lnTo>
                <a:lnTo>
                  <a:pt x="3470148" y="2529713"/>
                </a:lnTo>
                <a:lnTo>
                  <a:pt x="3470148" y="2523744"/>
                </a:lnTo>
                <a:lnTo>
                  <a:pt x="3467100" y="2520696"/>
                </a:lnTo>
                <a:close/>
              </a:path>
              <a:path w="3470148" h="3374136">
                <a:moveTo>
                  <a:pt x="3467100" y="2546604"/>
                </a:moveTo>
                <a:lnTo>
                  <a:pt x="3459480" y="2546604"/>
                </a:lnTo>
                <a:lnTo>
                  <a:pt x="3456432" y="2548128"/>
                </a:lnTo>
                <a:lnTo>
                  <a:pt x="3456432" y="2555748"/>
                </a:lnTo>
                <a:lnTo>
                  <a:pt x="3459480" y="2558796"/>
                </a:lnTo>
                <a:lnTo>
                  <a:pt x="3467100" y="2558796"/>
                </a:lnTo>
                <a:lnTo>
                  <a:pt x="3470148" y="2555748"/>
                </a:lnTo>
                <a:lnTo>
                  <a:pt x="3470148" y="2548128"/>
                </a:lnTo>
                <a:lnTo>
                  <a:pt x="3467100" y="2546604"/>
                </a:lnTo>
                <a:close/>
              </a:path>
              <a:path w="3470148" h="3374136">
                <a:moveTo>
                  <a:pt x="3467100" y="2570988"/>
                </a:moveTo>
                <a:lnTo>
                  <a:pt x="3459480" y="2570988"/>
                </a:lnTo>
                <a:lnTo>
                  <a:pt x="3456432" y="2574036"/>
                </a:lnTo>
                <a:lnTo>
                  <a:pt x="3456432" y="2581656"/>
                </a:lnTo>
                <a:lnTo>
                  <a:pt x="3459480" y="2584704"/>
                </a:lnTo>
                <a:lnTo>
                  <a:pt x="3467100" y="2584704"/>
                </a:lnTo>
                <a:lnTo>
                  <a:pt x="3470148" y="2581656"/>
                </a:lnTo>
                <a:lnTo>
                  <a:pt x="3470148" y="2574036"/>
                </a:lnTo>
                <a:lnTo>
                  <a:pt x="3467100" y="2570988"/>
                </a:lnTo>
                <a:close/>
              </a:path>
              <a:path w="3470148" h="3374136">
                <a:moveTo>
                  <a:pt x="3467100" y="2596896"/>
                </a:moveTo>
                <a:lnTo>
                  <a:pt x="3459480" y="2596896"/>
                </a:lnTo>
                <a:lnTo>
                  <a:pt x="3456432" y="2599944"/>
                </a:lnTo>
                <a:lnTo>
                  <a:pt x="3456432" y="2605913"/>
                </a:lnTo>
                <a:lnTo>
                  <a:pt x="3459480" y="2609088"/>
                </a:lnTo>
                <a:lnTo>
                  <a:pt x="3467100" y="2609088"/>
                </a:lnTo>
                <a:lnTo>
                  <a:pt x="3470148" y="2605913"/>
                </a:lnTo>
                <a:lnTo>
                  <a:pt x="3470148" y="2599944"/>
                </a:lnTo>
                <a:lnTo>
                  <a:pt x="3467100" y="2596896"/>
                </a:lnTo>
                <a:close/>
              </a:path>
              <a:path w="3470148" h="3374136">
                <a:moveTo>
                  <a:pt x="3467100" y="2622804"/>
                </a:moveTo>
                <a:lnTo>
                  <a:pt x="3459480" y="2622804"/>
                </a:lnTo>
                <a:lnTo>
                  <a:pt x="3456432" y="2625852"/>
                </a:lnTo>
                <a:lnTo>
                  <a:pt x="3456432" y="2631948"/>
                </a:lnTo>
                <a:lnTo>
                  <a:pt x="3459480" y="2634996"/>
                </a:lnTo>
                <a:lnTo>
                  <a:pt x="3467100" y="2634996"/>
                </a:lnTo>
                <a:lnTo>
                  <a:pt x="3470148" y="2631948"/>
                </a:lnTo>
                <a:lnTo>
                  <a:pt x="3470148" y="2625852"/>
                </a:lnTo>
                <a:lnTo>
                  <a:pt x="3467100" y="2622804"/>
                </a:lnTo>
                <a:close/>
              </a:path>
              <a:path w="3470148" h="3374136">
                <a:moveTo>
                  <a:pt x="3467100" y="2647188"/>
                </a:moveTo>
                <a:lnTo>
                  <a:pt x="3459480" y="2647188"/>
                </a:lnTo>
                <a:lnTo>
                  <a:pt x="3456432" y="2650236"/>
                </a:lnTo>
                <a:lnTo>
                  <a:pt x="3456432" y="2657856"/>
                </a:lnTo>
                <a:lnTo>
                  <a:pt x="3459480" y="2660904"/>
                </a:lnTo>
                <a:lnTo>
                  <a:pt x="3467100" y="2660904"/>
                </a:lnTo>
                <a:lnTo>
                  <a:pt x="3470148" y="2657856"/>
                </a:lnTo>
                <a:lnTo>
                  <a:pt x="3470148" y="2650236"/>
                </a:lnTo>
                <a:lnTo>
                  <a:pt x="3467100" y="2647188"/>
                </a:lnTo>
                <a:close/>
              </a:path>
              <a:path w="3470148" h="3374136">
                <a:moveTo>
                  <a:pt x="3467100" y="2673096"/>
                </a:moveTo>
                <a:lnTo>
                  <a:pt x="3459480" y="2673096"/>
                </a:lnTo>
                <a:lnTo>
                  <a:pt x="3456432" y="2676144"/>
                </a:lnTo>
                <a:lnTo>
                  <a:pt x="3456432" y="2682113"/>
                </a:lnTo>
                <a:lnTo>
                  <a:pt x="3459480" y="2685288"/>
                </a:lnTo>
                <a:lnTo>
                  <a:pt x="3467100" y="2685288"/>
                </a:lnTo>
                <a:lnTo>
                  <a:pt x="3470148" y="2682113"/>
                </a:lnTo>
                <a:lnTo>
                  <a:pt x="3470148" y="2676144"/>
                </a:lnTo>
                <a:lnTo>
                  <a:pt x="3467100" y="2673096"/>
                </a:lnTo>
                <a:close/>
              </a:path>
              <a:path w="3470148" h="3374136">
                <a:moveTo>
                  <a:pt x="3467100" y="2699004"/>
                </a:moveTo>
                <a:lnTo>
                  <a:pt x="3459480" y="2699004"/>
                </a:lnTo>
                <a:lnTo>
                  <a:pt x="3456432" y="2702052"/>
                </a:lnTo>
                <a:lnTo>
                  <a:pt x="3456432" y="2708148"/>
                </a:lnTo>
                <a:lnTo>
                  <a:pt x="3459480" y="2711196"/>
                </a:lnTo>
                <a:lnTo>
                  <a:pt x="3467100" y="2711196"/>
                </a:lnTo>
                <a:lnTo>
                  <a:pt x="3470148" y="2708148"/>
                </a:lnTo>
                <a:lnTo>
                  <a:pt x="3470148" y="2702052"/>
                </a:lnTo>
                <a:lnTo>
                  <a:pt x="3467100" y="2699004"/>
                </a:lnTo>
                <a:close/>
              </a:path>
              <a:path w="3470148" h="3374136">
                <a:moveTo>
                  <a:pt x="3467100" y="2723388"/>
                </a:moveTo>
                <a:lnTo>
                  <a:pt x="3459480" y="2723388"/>
                </a:lnTo>
                <a:lnTo>
                  <a:pt x="3456432" y="2726436"/>
                </a:lnTo>
                <a:lnTo>
                  <a:pt x="3456432" y="2734056"/>
                </a:lnTo>
                <a:lnTo>
                  <a:pt x="3459480" y="2737104"/>
                </a:lnTo>
                <a:lnTo>
                  <a:pt x="3467100" y="2737104"/>
                </a:lnTo>
                <a:lnTo>
                  <a:pt x="3470148" y="2734056"/>
                </a:lnTo>
                <a:lnTo>
                  <a:pt x="3470148" y="2726436"/>
                </a:lnTo>
                <a:lnTo>
                  <a:pt x="3467100" y="2723388"/>
                </a:lnTo>
                <a:close/>
              </a:path>
              <a:path w="3470148" h="3374136">
                <a:moveTo>
                  <a:pt x="3467100" y="2749296"/>
                </a:moveTo>
                <a:lnTo>
                  <a:pt x="3459480" y="2749296"/>
                </a:lnTo>
                <a:lnTo>
                  <a:pt x="3456432" y="2752344"/>
                </a:lnTo>
                <a:lnTo>
                  <a:pt x="3456432" y="2758313"/>
                </a:lnTo>
                <a:lnTo>
                  <a:pt x="3459480" y="2761488"/>
                </a:lnTo>
                <a:lnTo>
                  <a:pt x="3467100" y="2761488"/>
                </a:lnTo>
                <a:lnTo>
                  <a:pt x="3470148" y="2758313"/>
                </a:lnTo>
                <a:lnTo>
                  <a:pt x="3470148" y="2752344"/>
                </a:lnTo>
                <a:lnTo>
                  <a:pt x="3467100" y="2749296"/>
                </a:lnTo>
                <a:close/>
              </a:path>
              <a:path w="3470148" h="3374136">
                <a:moveTo>
                  <a:pt x="3467100" y="2775204"/>
                </a:moveTo>
                <a:lnTo>
                  <a:pt x="3459480" y="2775204"/>
                </a:lnTo>
                <a:lnTo>
                  <a:pt x="3456432" y="2778252"/>
                </a:lnTo>
                <a:lnTo>
                  <a:pt x="3456432" y="2784348"/>
                </a:lnTo>
                <a:lnTo>
                  <a:pt x="3459480" y="2787396"/>
                </a:lnTo>
                <a:lnTo>
                  <a:pt x="3467100" y="2787396"/>
                </a:lnTo>
                <a:lnTo>
                  <a:pt x="3470148" y="2784348"/>
                </a:lnTo>
                <a:lnTo>
                  <a:pt x="3470148" y="2778252"/>
                </a:lnTo>
                <a:lnTo>
                  <a:pt x="3467100" y="2775204"/>
                </a:lnTo>
                <a:close/>
              </a:path>
              <a:path w="3470148" h="3374136">
                <a:moveTo>
                  <a:pt x="3467100" y="2799588"/>
                </a:moveTo>
                <a:lnTo>
                  <a:pt x="3459480" y="2799588"/>
                </a:lnTo>
                <a:lnTo>
                  <a:pt x="3456432" y="2802636"/>
                </a:lnTo>
                <a:lnTo>
                  <a:pt x="3456432" y="2810256"/>
                </a:lnTo>
                <a:lnTo>
                  <a:pt x="3459480" y="2813304"/>
                </a:lnTo>
                <a:lnTo>
                  <a:pt x="3467100" y="2813304"/>
                </a:lnTo>
                <a:lnTo>
                  <a:pt x="3470148" y="2810256"/>
                </a:lnTo>
                <a:lnTo>
                  <a:pt x="3470148" y="2802636"/>
                </a:lnTo>
                <a:lnTo>
                  <a:pt x="3467100" y="2799588"/>
                </a:lnTo>
                <a:close/>
              </a:path>
              <a:path w="3470148" h="3374136">
                <a:moveTo>
                  <a:pt x="3467100" y="2825496"/>
                </a:moveTo>
                <a:lnTo>
                  <a:pt x="3459480" y="2825496"/>
                </a:lnTo>
                <a:lnTo>
                  <a:pt x="3456432" y="2828544"/>
                </a:lnTo>
                <a:lnTo>
                  <a:pt x="3456432" y="2836164"/>
                </a:lnTo>
                <a:lnTo>
                  <a:pt x="3459480" y="2837688"/>
                </a:lnTo>
                <a:lnTo>
                  <a:pt x="3467100" y="2837688"/>
                </a:lnTo>
                <a:lnTo>
                  <a:pt x="3470148" y="2836164"/>
                </a:lnTo>
                <a:lnTo>
                  <a:pt x="3470148" y="2828544"/>
                </a:lnTo>
                <a:lnTo>
                  <a:pt x="3467100" y="2825496"/>
                </a:lnTo>
                <a:close/>
              </a:path>
              <a:path w="3470148" h="3374136">
                <a:moveTo>
                  <a:pt x="3467100" y="2851404"/>
                </a:moveTo>
                <a:lnTo>
                  <a:pt x="3459480" y="2851404"/>
                </a:lnTo>
                <a:lnTo>
                  <a:pt x="3456432" y="2854452"/>
                </a:lnTo>
                <a:lnTo>
                  <a:pt x="3456432" y="2860548"/>
                </a:lnTo>
                <a:lnTo>
                  <a:pt x="3459480" y="2863596"/>
                </a:lnTo>
                <a:lnTo>
                  <a:pt x="3467100" y="2863596"/>
                </a:lnTo>
                <a:lnTo>
                  <a:pt x="3470148" y="2860548"/>
                </a:lnTo>
                <a:lnTo>
                  <a:pt x="3470148" y="2854452"/>
                </a:lnTo>
                <a:lnTo>
                  <a:pt x="3467100" y="2851404"/>
                </a:lnTo>
                <a:close/>
              </a:path>
              <a:path w="3470148" h="3374136">
                <a:moveTo>
                  <a:pt x="3467100" y="2875788"/>
                </a:moveTo>
                <a:lnTo>
                  <a:pt x="3459480" y="2875788"/>
                </a:lnTo>
                <a:lnTo>
                  <a:pt x="3456432" y="2878836"/>
                </a:lnTo>
                <a:lnTo>
                  <a:pt x="3456432" y="2886456"/>
                </a:lnTo>
                <a:lnTo>
                  <a:pt x="3459480" y="2889504"/>
                </a:lnTo>
                <a:lnTo>
                  <a:pt x="3467100" y="2889504"/>
                </a:lnTo>
                <a:lnTo>
                  <a:pt x="3470148" y="2886456"/>
                </a:lnTo>
                <a:lnTo>
                  <a:pt x="3470148" y="2878836"/>
                </a:lnTo>
                <a:lnTo>
                  <a:pt x="3467100" y="2875788"/>
                </a:lnTo>
                <a:close/>
              </a:path>
              <a:path w="3470148" h="3374136">
                <a:moveTo>
                  <a:pt x="3467100" y="2901696"/>
                </a:moveTo>
                <a:lnTo>
                  <a:pt x="3459480" y="2901696"/>
                </a:lnTo>
                <a:lnTo>
                  <a:pt x="3456432" y="2904744"/>
                </a:lnTo>
                <a:lnTo>
                  <a:pt x="3456432" y="2912364"/>
                </a:lnTo>
                <a:lnTo>
                  <a:pt x="3459480" y="2913888"/>
                </a:lnTo>
                <a:lnTo>
                  <a:pt x="3467100" y="2913888"/>
                </a:lnTo>
                <a:lnTo>
                  <a:pt x="3470148" y="2912364"/>
                </a:lnTo>
                <a:lnTo>
                  <a:pt x="3470148" y="2904744"/>
                </a:lnTo>
                <a:lnTo>
                  <a:pt x="3467100" y="2901696"/>
                </a:lnTo>
                <a:close/>
              </a:path>
              <a:path w="3470148" h="3374136">
                <a:moveTo>
                  <a:pt x="3467100" y="2927604"/>
                </a:moveTo>
                <a:lnTo>
                  <a:pt x="3459480" y="2927604"/>
                </a:lnTo>
                <a:lnTo>
                  <a:pt x="3456432" y="2930652"/>
                </a:lnTo>
                <a:lnTo>
                  <a:pt x="3456432" y="2936748"/>
                </a:lnTo>
                <a:lnTo>
                  <a:pt x="3459480" y="2939796"/>
                </a:lnTo>
                <a:lnTo>
                  <a:pt x="3467100" y="2939796"/>
                </a:lnTo>
                <a:lnTo>
                  <a:pt x="3470148" y="2936748"/>
                </a:lnTo>
                <a:lnTo>
                  <a:pt x="3470148" y="2930652"/>
                </a:lnTo>
                <a:lnTo>
                  <a:pt x="3467100" y="2927604"/>
                </a:lnTo>
                <a:close/>
              </a:path>
              <a:path w="3470148" h="3374136">
                <a:moveTo>
                  <a:pt x="3467100" y="2951988"/>
                </a:moveTo>
                <a:lnTo>
                  <a:pt x="3459480" y="2951988"/>
                </a:lnTo>
                <a:lnTo>
                  <a:pt x="3456432" y="2955036"/>
                </a:lnTo>
                <a:lnTo>
                  <a:pt x="3456432" y="2962656"/>
                </a:lnTo>
                <a:lnTo>
                  <a:pt x="3459480" y="2965704"/>
                </a:lnTo>
                <a:lnTo>
                  <a:pt x="3467100" y="2965704"/>
                </a:lnTo>
                <a:lnTo>
                  <a:pt x="3470148" y="2962656"/>
                </a:lnTo>
                <a:lnTo>
                  <a:pt x="3470148" y="2955036"/>
                </a:lnTo>
                <a:lnTo>
                  <a:pt x="3467100" y="2951988"/>
                </a:lnTo>
                <a:close/>
              </a:path>
              <a:path w="3470148" h="3374136">
                <a:moveTo>
                  <a:pt x="3467100" y="2977896"/>
                </a:moveTo>
                <a:lnTo>
                  <a:pt x="3459480" y="2977896"/>
                </a:lnTo>
                <a:lnTo>
                  <a:pt x="3456432" y="2980944"/>
                </a:lnTo>
                <a:lnTo>
                  <a:pt x="3456432" y="2988564"/>
                </a:lnTo>
                <a:lnTo>
                  <a:pt x="3459480" y="2990088"/>
                </a:lnTo>
                <a:lnTo>
                  <a:pt x="3467100" y="2990088"/>
                </a:lnTo>
                <a:lnTo>
                  <a:pt x="3470148" y="2988564"/>
                </a:lnTo>
                <a:lnTo>
                  <a:pt x="3470148" y="2980944"/>
                </a:lnTo>
                <a:lnTo>
                  <a:pt x="3467100" y="2977896"/>
                </a:lnTo>
                <a:close/>
              </a:path>
              <a:path w="3470148" h="3374136">
                <a:moveTo>
                  <a:pt x="3467100" y="3003804"/>
                </a:moveTo>
                <a:lnTo>
                  <a:pt x="3459480" y="3003804"/>
                </a:lnTo>
                <a:lnTo>
                  <a:pt x="3456432" y="3006852"/>
                </a:lnTo>
                <a:lnTo>
                  <a:pt x="3456432" y="3012948"/>
                </a:lnTo>
                <a:lnTo>
                  <a:pt x="3459480" y="3015996"/>
                </a:lnTo>
                <a:lnTo>
                  <a:pt x="3467100" y="3015996"/>
                </a:lnTo>
                <a:lnTo>
                  <a:pt x="3470148" y="3012948"/>
                </a:lnTo>
                <a:lnTo>
                  <a:pt x="3470148" y="3006852"/>
                </a:lnTo>
                <a:lnTo>
                  <a:pt x="3467100" y="3003804"/>
                </a:lnTo>
                <a:close/>
              </a:path>
              <a:path w="3470148" h="3374136">
                <a:moveTo>
                  <a:pt x="3467100" y="3028188"/>
                </a:moveTo>
                <a:lnTo>
                  <a:pt x="3459480" y="3028188"/>
                </a:lnTo>
                <a:lnTo>
                  <a:pt x="3456432" y="3031236"/>
                </a:lnTo>
                <a:lnTo>
                  <a:pt x="3456432" y="3038856"/>
                </a:lnTo>
                <a:lnTo>
                  <a:pt x="3459480" y="3041904"/>
                </a:lnTo>
                <a:lnTo>
                  <a:pt x="3467100" y="3041904"/>
                </a:lnTo>
                <a:lnTo>
                  <a:pt x="3470148" y="3038856"/>
                </a:lnTo>
                <a:lnTo>
                  <a:pt x="3470148" y="3031236"/>
                </a:lnTo>
                <a:lnTo>
                  <a:pt x="3467100" y="3028188"/>
                </a:lnTo>
                <a:close/>
              </a:path>
              <a:path w="3470148" h="3374136">
                <a:moveTo>
                  <a:pt x="3467100" y="3054096"/>
                </a:moveTo>
                <a:lnTo>
                  <a:pt x="3459480" y="3054096"/>
                </a:lnTo>
                <a:lnTo>
                  <a:pt x="3456432" y="3057144"/>
                </a:lnTo>
                <a:lnTo>
                  <a:pt x="3456432" y="3064764"/>
                </a:lnTo>
                <a:lnTo>
                  <a:pt x="3459480" y="3066288"/>
                </a:lnTo>
                <a:lnTo>
                  <a:pt x="3467100" y="3066288"/>
                </a:lnTo>
                <a:lnTo>
                  <a:pt x="3470148" y="3064764"/>
                </a:lnTo>
                <a:lnTo>
                  <a:pt x="3470148" y="3057144"/>
                </a:lnTo>
                <a:lnTo>
                  <a:pt x="3467100" y="3054096"/>
                </a:lnTo>
                <a:close/>
              </a:path>
              <a:path w="3470148" h="3374136">
                <a:moveTo>
                  <a:pt x="3467100" y="3080004"/>
                </a:moveTo>
                <a:lnTo>
                  <a:pt x="3459480" y="3080004"/>
                </a:lnTo>
                <a:lnTo>
                  <a:pt x="3456432" y="3083052"/>
                </a:lnTo>
                <a:lnTo>
                  <a:pt x="3456432" y="3089148"/>
                </a:lnTo>
                <a:lnTo>
                  <a:pt x="3459480" y="3092196"/>
                </a:lnTo>
                <a:lnTo>
                  <a:pt x="3467100" y="3092196"/>
                </a:lnTo>
                <a:lnTo>
                  <a:pt x="3470148" y="3089148"/>
                </a:lnTo>
                <a:lnTo>
                  <a:pt x="3470148" y="3083052"/>
                </a:lnTo>
                <a:lnTo>
                  <a:pt x="3467100" y="3080004"/>
                </a:lnTo>
                <a:close/>
              </a:path>
              <a:path w="3470148" h="3374136">
                <a:moveTo>
                  <a:pt x="3467100" y="3104388"/>
                </a:moveTo>
                <a:lnTo>
                  <a:pt x="3459480" y="3104388"/>
                </a:lnTo>
                <a:lnTo>
                  <a:pt x="3456432" y="3107436"/>
                </a:lnTo>
                <a:lnTo>
                  <a:pt x="3456432" y="3115056"/>
                </a:lnTo>
                <a:lnTo>
                  <a:pt x="3459480" y="3118104"/>
                </a:lnTo>
                <a:lnTo>
                  <a:pt x="3467100" y="3118104"/>
                </a:lnTo>
                <a:lnTo>
                  <a:pt x="3470148" y="3115056"/>
                </a:lnTo>
                <a:lnTo>
                  <a:pt x="3470148" y="3107436"/>
                </a:lnTo>
                <a:lnTo>
                  <a:pt x="3467100" y="3104388"/>
                </a:lnTo>
                <a:close/>
              </a:path>
              <a:path w="3470148" h="3374136">
                <a:moveTo>
                  <a:pt x="3467100" y="3130296"/>
                </a:moveTo>
                <a:lnTo>
                  <a:pt x="3459480" y="3130296"/>
                </a:lnTo>
                <a:lnTo>
                  <a:pt x="3456432" y="3133344"/>
                </a:lnTo>
                <a:lnTo>
                  <a:pt x="3456432" y="3140964"/>
                </a:lnTo>
                <a:lnTo>
                  <a:pt x="3459480" y="3142488"/>
                </a:lnTo>
                <a:lnTo>
                  <a:pt x="3467100" y="3142488"/>
                </a:lnTo>
                <a:lnTo>
                  <a:pt x="3470148" y="3140964"/>
                </a:lnTo>
                <a:lnTo>
                  <a:pt x="3470148" y="3133344"/>
                </a:lnTo>
                <a:lnTo>
                  <a:pt x="3467100" y="3130296"/>
                </a:lnTo>
                <a:close/>
              </a:path>
              <a:path w="3470148" h="3374136">
                <a:moveTo>
                  <a:pt x="3467100" y="3156204"/>
                </a:moveTo>
                <a:lnTo>
                  <a:pt x="3459480" y="3156204"/>
                </a:lnTo>
                <a:lnTo>
                  <a:pt x="3456432" y="3159252"/>
                </a:lnTo>
                <a:lnTo>
                  <a:pt x="3456432" y="3165348"/>
                </a:lnTo>
                <a:lnTo>
                  <a:pt x="3459480" y="3168396"/>
                </a:lnTo>
                <a:lnTo>
                  <a:pt x="3467100" y="3168396"/>
                </a:lnTo>
                <a:lnTo>
                  <a:pt x="3470148" y="3165348"/>
                </a:lnTo>
                <a:lnTo>
                  <a:pt x="3470148" y="3159252"/>
                </a:lnTo>
                <a:lnTo>
                  <a:pt x="3467100" y="3156204"/>
                </a:lnTo>
                <a:close/>
              </a:path>
              <a:path w="3470148" h="3374136">
                <a:moveTo>
                  <a:pt x="3467100" y="3182112"/>
                </a:moveTo>
                <a:lnTo>
                  <a:pt x="3459480" y="3182112"/>
                </a:lnTo>
                <a:lnTo>
                  <a:pt x="3456432" y="3183636"/>
                </a:lnTo>
                <a:lnTo>
                  <a:pt x="3456432" y="3191256"/>
                </a:lnTo>
                <a:lnTo>
                  <a:pt x="3459480" y="3194304"/>
                </a:lnTo>
                <a:lnTo>
                  <a:pt x="3467100" y="3194304"/>
                </a:lnTo>
                <a:lnTo>
                  <a:pt x="3470148" y="3191256"/>
                </a:lnTo>
                <a:lnTo>
                  <a:pt x="3470148" y="3183636"/>
                </a:lnTo>
                <a:lnTo>
                  <a:pt x="3467100" y="3182112"/>
                </a:lnTo>
                <a:close/>
              </a:path>
              <a:path w="3470148" h="3374136">
                <a:moveTo>
                  <a:pt x="3467100" y="3206496"/>
                </a:moveTo>
                <a:lnTo>
                  <a:pt x="3459480" y="3206496"/>
                </a:lnTo>
                <a:lnTo>
                  <a:pt x="3456432" y="3209544"/>
                </a:lnTo>
                <a:lnTo>
                  <a:pt x="3456432" y="3217164"/>
                </a:lnTo>
                <a:lnTo>
                  <a:pt x="3459480" y="3220212"/>
                </a:lnTo>
                <a:lnTo>
                  <a:pt x="3467100" y="3220212"/>
                </a:lnTo>
                <a:lnTo>
                  <a:pt x="3470148" y="3217164"/>
                </a:lnTo>
                <a:lnTo>
                  <a:pt x="3470148" y="3209544"/>
                </a:lnTo>
                <a:lnTo>
                  <a:pt x="3467100" y="3206496"/>
                </a:lnTo>
                <a:close/>
              </a:path>
              <a:path w="3470148" h="3374136">
                <a:moveTo>
                  <a:pt x="3467100" y="3232404"/>
                </a:moveTo>
                <a:lnTo>
                  <a:pt x="3459480" y="3232404"/>
                </a:lnTo>
                <a:lnTo>
                  <a:pt x="3456432" y="3235452"/>
                </a:lnTo>
                <a:lnTo>
                  <a:pt x="3456432" y="3241548"/>
                </a:lnTo>
                <a:lnTo>
                  <a:pt x="3459480" y="3244596"/>
                </a:lnTo>
                <a:lnTo>
                  <a:pt x="3467100" y="3244596"/>
                </a:lnTo>
                <a:lnTo>
                  <a:pt x="3470148" y="3241548"/>
                </a:lnTo>
                <a:lnTo>
                  <a:pt x="3470148" y="3235452"/>
                </a:lnTo>
                <a:lnTo>
                  <a:pt x="3467100" y="3232404"/>
                </a:lnTo>
                <a:close/>
              </a:path>
              <a:path w="3470148" h="3374136">
                <a:moveTo>
                  <a:pt x="3467100" y="3258312"/>
                </a:moveTo>
                <a:lnTo>
                  <a:pt x="3459480" y="3258312"/>
                </a:lnTo>
                <a:lnTo>
                  <a:pt x="3456432" y="3259836"/>
                </a:lnTo>
                <a:lnTo>
                  <a:pt x="3456432" y="3267455"/>
                </a:lnTo>
                <a:lnTo>
                  <a:pt x="3459480" y="3270504"/>
                </a:lnTo>
                <a:lnTo>
                  <a:pt x="3467100" y="3270504"/>
                </a:lnTo>
                <a:lnTo>
                  <a:pt x="3470148" y="3267455"/>
                </a:lnTo>
                <a:lnTo>
                  <a:pt x="3470148" y="3259836"/>
                </a:lnTo>
                <a:lnTo>
                  <a:pt x="3467100" y="3258312"/>
                </a:lnTo>
                <a:close/>
              </a:path>
              <a:path w="3470148" h="3374136">
                <a:moveTo>
                  <a:pt x="3467100" y="3282696"/>
                </a:moveTo>
                <a:lnTo>
                  <a:pt x="3459480" y="3282696"/>
                </a:lnTo>
                <a:lnTo>
                  <a:pt x="3456432" y="3285744"/>
                </a:lnTo>
                <a:lnTo>
                  <a:pt x="3456432" y="3293364"/>
                </a:lnTo>
                <a:lnTo>
                  <a:pt x="3459480" y="3296412"/>
                </a:lnTo>
                <a:lnTo>
                  <a:pt x="3467100" y="3296412"/>
                </a:lnTo>
                <a:lnTo>
                  <a:pt x="3470148" y="3293364"/>
                </a:lnTo>
                <a:lnTo>
                  <a:pt x="3470148" y="3285744"/>
                </a:lnTo>
                <a:lnTo>
                  <a:pt x="3467100" y="3282696"/>
                </a:lnTo>
                <a:close/>
              </a:path>
              <a:path w="3470148" h="3374136">
                <a:moveTo>
                  <a:pt x="3467100" y="3308604"/>
                </a:moveTo>
                <a:lnTo>
                  <a:pt x="3459480" y="3308604"/>
                </a:lnTo>
                <a:lnTo>
                  <a:pt x="3456432" y="3311652"/>
                </a:lnTo>
                <a:lnTo>
                  <a:pt x="3456432" y="3317748"/>
                </a:lnTo>
                <a:lnTo>
                  <a:pt x="3459480" y="3320796"/>
                </a:lnTo>
                <a:lnTo>
                  <a:pt x="3467100" y="3320796"/>
                </a:lnTo>
                <a:lnTo>
                  <a:pt x="3470148" y="3317748"/>
                </a:lnTo>
                <a:lnTo>
                  <a:pt x="3470148" y="3311652"/>
                </a:lnTo>
                <a:lnTo>
                  <a:pt x="3467100" y="3308604"/>
                </a:lnTo>
                <a:close/>
              </a:path>
              <a:path w="3470148" h="3374136">
                <a:moveTo>
                  <a:pt x="3467100" y="3334512"/>
                </a:moveTo>
                <a:lnTo>
                  <a:pt x="3459480" y="3334512"/>
                </a:lnTo>
                <a:lnTo>
                  <a:pt x="3456432" y="3336036"/>
                </a:lnTo>
                <a:lnTo>
                  <a:pt x="3456432" y="3343655"/>
                </a:lnTo>
                <a:lnTo>
                  <a:pt x="3459480" y="3346704"/>
                </a:lnTo>
                <a:lnTo>
                  <a:pt x="3467100" y="3346704"/>
                </a:lnTo>
                <a:lnTo>
                  <a:pt x="3470148" y="3343655"/>
                </a:lnTo>
                <a:lnTo>
                  <a:pt x="3470148" y="3336036"/>
                </a:lnTo>
                <a:lnTo>
                  <a:pt x="3467100" y="3334512"/>
                </a:lnTo>
                <a:close/>
              </a:path>
              <a:path w="3470148" h="3374136">
                <a:moveTo>
                  <a:pt x="3467100" y="3358896"/>
                </a:moveTo>
                <a:lnTo>
                  <a:pt x="3459480" y="3358896"/>
                </a:lnTo>
                <a:lnTo>
                  <a:pt x="3456432" y="3361944"/>
                </a:lnTo>
                <a:lnTo>
                  <a:pt x="3456432" y="3369564"/>
                </a:lnTo>
                <a:lnTo>
                  <a:pt x="3459480" y="3372612"/>
                </a:lnTo>
                <a:lnTo>
                  <a:pt x="3467100" y="3372612"/>
                </a:lnTo>
                <a:lnTo>
                  <a:pt x="3470148" y="3369564"/>
                </a:lnTo>
                <a:lnTo>
                  <a:pt x="3470148" y="3361944"/>
                </a:lnTo>
                <a:lnTo>
                  <a:pt x="3467100" y="3358896"/>
                </a:lnTo>
                <a:close/>
              </a:path>
              <a:path w="3470148" h="3374136">
                <a:moveTo>
                  <a:pt x="3444240" y="3361944"/>
                </a:moveTo>
                <a:lnTo>
                  <a:pt x="3436620" y="3361944"/>
                </a:lnTo>
                <a:lnTo>
                  <a:pt x="3433572" y="3364991"/>
                </a:lnTo>
                <a:lnTo>
                  <a:pt x="3433572" y="3372612"/>
                </a:lnTo>
                <a:lnTo>
                  <a:pt x="3436620" y="3374136"/>
                </a:lnTo>
                <a:lnTo>
                  <a:pt x="3444240" y="3374136"/>
                </a:lnTo>
                <a:lnTo>
                  <a:pt x="3447288" y="3372612"/>
                </a:lnTo>
                <a:lnTo>
                  <a:pt x="3447288" y="3364991"/>
                </a:lnTo>
                <a:lnTo>
                  <a:pt x="3444240" y="3361944"/>
                </a:lnTo>
                <a:close/>
              </a:path>
              <a:path w="3470148" h="3374136">
                <a:moveTo>
                  <a:pt x="3418332" y="3361944"/>
                </a:moveTo>
                <a:lnTo>
                  <a:pt x="3412236" y="3361944"/>
                </a:lnTo>
                <a:lnTo>
                  <a:pt x="3409188" y="3364991"/>
                </a:lnTo>
                <a:lnTo>
                  <a:pt x="3409188" y="3372612"/>
                </a:lnTo>
                <a:lnTo>
                  <a:pt x="3412236" y="3374136"/>
                </a:lnTo>
                <a:lnTo>
                  <a:pt x="3418332" y="3374136"/>
                </a:lnTo>
                <a:lnTo>
                  <a:pt x="3421380" y="3372612"/>
                </a:lnTo>
                <a:lnTo>
                  <a:pt x="3421380" y="3364991"/>
                </a:lnTo>
                <a:lnTo>
                  <a:pt x="3418332" y="3361944"/>
                </a:lnTo>
                <a:close/>
              </a:path>
              <a:path w="3470148" h="3374136">
                <a:moveTo>
                  <a:pt x="3392424" y="3361944"/>
                </a:moveTo>
                <a:lnTo>
                  <a:pt x="3386328" y="3361944"/>
                </a:lnTo>
                <a:lnTo>
                  <a:pt x="3383280" y="3364991"/>
                </a:lnTo>
                <a:lnTo>
                  <a:pt x="3383280" y="3372612"/>
                </a:lnTo>
                <a:lnTo>
                  <a:pt x="3386328" y="3374136"/>
                </a:lnTo>
                <a:lnTo>
                  <a:pt x="3392424" y="3374136"/>
                </a:lnTo>
                <a:lnTo>
                  <a:pt x="3395472" y="3372612"/>
                </a:lnTo>
                <a:lnTo>
                  <a:pt x="3395472" y="3364991"/>
                </a:lnTo>
                <a:lnTo>
                  <a:pt x="3392424" y="3361944"/>
                </a:lnTo>
                <a:close/>
              </a:path>
              <a:path w="3470148" h="3374136">
                <a:moveTo>
                  <a:pt x="3368040" y="3361944"/>
                </a:moveTo>
                <a:lnTo>
                  <a:pt x="3360420" y="3361944"/>
                </a:lnTo>
                <a:lnTo>
                  <a:pt x="3357372" y="3364991"/>
                </a:lnTo>
                <a:lnTo>
                  <a:pt x="3357372" y="3372612"/>
                </a:lnTo>
                <a:lnTo>
                  <a:pt x="3360420" y="3374136"/>
                </a:lnTo>
                <a:lnTo>
                  <a:pt x="3368040" y="3374136"/>
                </a:lnTo>
                <a:lnTo>
                  <a:pt x="3371088" y="3372612"/>
                </a:lnTo>
                <a:lnTo>
                  <a:pt x="3371088" y="3364991"/>
                </a:lnTo>
                <a:lnTo>
                  <a:pt x="3368040" y="3361944"/>
                </a:lnTo>
                <a:close/>
              </a:path>
              <a:path w="3470148" h="3374136">
                <a:moveTo>
                  <a:pt x="3342132" y="3361944"/>
                </a:moveTo>
                <a:lnTo>
                  <a:pt x="3336036" y="3361944"/>
                </a:lnTo>
                <a:lnTo>
                  <a:pt x="3332988" y="3364991"/>
                </a:lnTo>
                <a:lnTo>
                  <a:pt x="3332988" y="3372612"/>
                </a:lnTo>
                <a:lnTo>
                  <a:pt x="3336036" y="3374136"/>
                </a:lnTo>
                <a:lnTo>
                  <a:pt x="3342132" y="3374136"/>
                </a:lnTo>
                <a:lnTo>
                  <a:pt x="3345180" y="3372612"/>
                </a:lnTo>
                <a:lnTo>
                  <a:pt x="3345180" y="3364991"/>
                </a:lnTo>
                <a:lnTo>
                  <a:pt x="3342132" y="3361944"/>
                </a:lnTo>
                <a:close/>
              </a:path>
              <a:path w="3470148" h="3374136">
                <a:moveTo>
                  <a:pt x="3316224" y="3361944"/>
                </a:moveTo>
                <a:lnTo>
                  <a:pt x="3310128" y="3361944"/>
                </a:lnTo>
                <a:lnTo>
                  <a:pt x="3307080" y="3364991"/>
                </a:lnTo>
                <a:lnTo>
                  <a:pt x="3307080" y="3372612"/>
                </a:lnTo>
                <a:lnTo>
                  <a:pt x="3310128" y="3374136"/>
                </a:lnTo>
                <a:lnTo>
                  <a:pt x="3316224" y="3374136"/>
                </a:lnTo>
                <a:lnTo>
                  <a:pt x="3319272" y="3372612"/>
                </a:lnTo>
                <a:lnTo>
                  <a:pt x="3319272" y="3364991"/>
                </a:lnTo>
                <a:lnTo>
                  <a:pt x="3316224" y="3361944"/>
                </a:lnTo>
                <a:close/>
              </a:path>
              <a:path w="3470148" h="3374136">
                <a:moveTo>
                  <a:pt x="3291840" y="3361944"/>
                </a:moveTo>
                <a:lnTo>
                  <a:pt x="3284220" y="3361944"/>
                </a:lnTo>
                <a:lnTo>
                  <a:pt x="3281172" y="3364991"/>
                </a:lnTo>
                <a:lnTo>
                  <a:pt x="3281172" y="3372612"/>
                </a:lnTo>
                <a:lnTo>
                  <a:pt x="3284220" y="3374136"/>
                </a:lnTo>
                <a:lnTo>
                  <a:pt x="3291840" y="3374136"/>
                </a:lnTo>
                <a:lnTo>
                  <a:pt x="3294888" y="3372612"/>
                </a:lnTo>
                <a:lnTo>
                  <a:pt x="3294888" y="3364991"/>
                </a:lnTo>
                <a:lnTo>
                  <a:pt x="3291840" y="3361944"/>
                </a:lnTo>
                <a:close/>
              </a:path>
              <a:path w="3470148" h="3374136">
                <a:moveTo>
                  <a:pt x="3265932" y="3361944"/>
                </a:moveTo>
                <a:lnTo>
                  <a:pt x="3258312" y="3361944"/>
                </a:lnTo>
                <a:lnTo>
                  <a:pt x="3256788" y="3364991"/>
                </a:lnTo>
                <a:lnTo>
                  <a:pt x="3256788" y="3372612"/>
                </a:lnTo>
                <a:lnTo>
                  <a:pt x="3258312" y="3374136"/>
                </a:lnTo>
                <a:lnTo>
                  <a:pt x="3265932" y="3374136"/>
                </a:lnTo>
                <a:lnTo>
                  <a:pt x="3268980" y="3372612"/>
                </a:lnTo>
                <a:lnTo>
                  <a:pt x="3268980" y="3364991"/>
                </a:lnTo>
                <a:lnTo>
                  <a:pt x="3265932" y="3361944"/>
                </a:lnTo>
                <a:close/>
              </a:path>
              <a:path w="3470148" h="3374136">
                <a:moveTo>
                  <a:pt x="3240024" y="3361944"/>
                </a:moveTo>
                <a:lnTo>
                  <a:pt x="3233928" y="3361944"/>
                </a:lnTo>
                <a:lnTo>
                  <a:pt x="3230880" y="3364991"/>
                </a:lnTo>
                <a:lnTo>
                  <a:pt x="3230880" y="3372612"/>
                </a:lnTo>
                <a:lnTo>
                  <a:pt x="3233928" y="3374136"/>
                </a:lnTo>
                <a:lnTo>
                  <a:pt x="3240024" y="3374136"/>
                </a:lnTo>
                <a:lnTo>
                  <a:pt x="3243072" y="3372612"/>
                </a:lnTo>
                <a:lnTo>
                  <a:pt x="3243072" y="3364991"/>
                </a:lnTo>
                <a:lnTo>
                  <a:pt x="3240024" y="3361944"/>
                </a:lnTo>
                <a:close/>
              </a:path>
              <a:path w="3470148" h="3374136">
                <a:moveTo>
                  <a:pt x="3215640" y="3361944"/>
                </a:moveTo>
                <a:lnTo>
                  <a:pt x="3208020" y="3361944"/>
                </a:lnTo>
                <a:lnTo>
                  <a:pt x="3204972" y="3364991"/>
                </a:lnTo>
                <a:lnTo>
                  <a:pt x="3204972" y="3372612"/>
                </a:lnTo>
                <a:lnTo>
                  <a:pt x="3208020" y="3374136"/>
                </a:lnTo>
                <a:lnTo>
                  <a:pt x="3215640" y="3374136"/>
                </a:lnTo>
                <a:lnTo>
                  <a:pt x="3218688" y="3372612"/>
                </a:lnTo>
                <a:lnTo>
                  <a:pt x="3218688" y="3364991"/>
                </a:lnTo>
                <a:lnTo>
                  <a:pt x="3215640" y="3361944"/>
                </a:lnTo>
                <a:close/>
              </a:path>
              <a:path w="3470148" h="3374136">
                <a:moveTo>
                  <a:pt x="3189732" y="3361944"/>
                </a:moveTo>
                <a:lnTo>
                  <a:pt x="3182112" y="3361944"/>
                </a:lnTo>
                <a:lnTo>
                  <a:pt x="3180588" y="3364991"/>
                </a:lnTo>
                <a:lnTo>
                  <a:pt x="3180588" y="3372612"/>
                </a:lnTo>
                <a:lnTo>
                  <a:pt x="3182112" y="3374136"/>
                </a:lnTo>
                <a:lnTo>
                  <a:pt x="3189732" y="3374136"/>
                </a:lnTo>
                <a:lnTo>
                  <a:pt x="3192780" y="3372612"/>
                </a:lnTo>
                <a:lnTo>
                  <a:pt x="3192780" y="3364991"/>
                </a:lnTo>
                <a:lnTo>
                  <a:pt x="3189732" y="3361944"/>
                </a:lnTo>
                <a:close/>
              </a:path>
              <a:path w="3470148" h="3374136">
                <a:moveTo>
                  <a:pt x="3163824" y="3361944"/>
                </a:moveTo>
                <a:lnTo>
                  <a:pt x="3157728" y="3361944"/>
                </a:lnTo>
                <a:lnTo>
                  <a:pt x="3154680" y="3364991"/>
                </a:lnTo>
                <a:lnTo>
                  <a:pt x="3154680" y="3372612"/>
                </a:lnTo>
                <a:lnTo>
                  <a:pt x="3157728" y="3374136"/>
                </a:lnTo>
                <a:lnTo>
                  <a:pt x="3163824" y="3374136"/>
                </a:lnTo>
                <a:lnTo>
                  <a:pt x="3166872" y="3372612"/>
                </a:lnTo>
                <a:lnTo>
                  <a:pt x="3166872" y="3364991"/>
                </a:lnTo>
                <a:lnTo>
                  <a:pt x="3163824" y="3361944"/>
                </a:lnTo>
                <a:close/>
              </a:path>
              <a:path w="3470148" h="3374136">
                <a:moveTo>
                  <a:pt x="3139440" y="3361944"/>
                </a:moveTo>
                <a:lnTo>
                  <a:pt x="3131820" y="3361944"/>
                </a:lnTo>
                <a:lnTo>
                  <a:pt x="3128772" y="3364991"/>
                </a:lnTo>
                <a:lnTo>
                  <a:pt x="3128772" y="3372612"/>
                </a:lnTo>
                <a:lnTo>
                  <a:pt x="3131820" y="3374136"/>
                </a:lnTo>
                <a:lnTo>
                  <a:pt x="3139440" y="3374136"/>
                </a:lnTo>
                <a:lnTo>
                  <a:pt x="3142488" y="3372612"/>
                </a:lnTo>
                <a:lnTo>
                  <a:pt x="3142488" y="3364991"/>
                </a:lnTo>
                <a:lnTo>
                  <a:pt x="3139440" y="3361944"/>
                </a:lnTo>
                <a:close/>
              </a:path>
              <a:path w="3470148" h="3374136">
                <a:moveTo>
                  <a:pt x="3113532" y="3361944"/>
                </a:moveTo>
                <a:lnTo>
                  <a:pt x="3105912" y="3361944"/>
                </a:lnTo>
                <a:lnTo>
                  <a:pt x="3104388" y="3364991"/>
                </a:lnTo>
                <a:lnTo>
                  <a:pt x="3104388" y="3372612"/>
                </a:lnTo>
                <a:lnTo>
                  <a:pt x="3105912" y="3374136"/>
                </a:lnTo>
                <a:lnTo>
                  <a:pt x="3113532" y="3374136"/>
                </a:lnTo>
                <a:lnTo>
                  <a:pt x="3116580" y="3372612"/>
                </a:lnTo>
                <a:lnTo>
                  <a:pt x="3116580" y="3364991"/>
                </a:lnTo>
                <a:lnTo>
                  <a:pt x="3113532" y="3361944"/>
                </a:lnTo>
                <a:close/>
              </a:path>
              <a:path w="3470148" h="3374136">
                <a:moveTo>
                  <a:pt x="3087624" y="3361944"/>
                </a:moveTo>
                <a:lnTo>
                  <a:pt x="3081528" y="3361944"/>
                </a:lnTo>
                <a:lnTo>
                  <a:pt x="3078480" y="3364991"/>
                </a:lnTo>
                <a:lnTo>
                  <a:pt x="3078480" y="3372612"/>
                </a:lnTo>
                <a:lnTo>
                  <a:pt x="3081528" y="3374136"/>
                </a:lnTo>
                <a:lnTo>
                  <a:pt x="3087624" y="3374136"/>
                </a:lnTo>
                <a:lnTo>
                  <a:pt x="3090672" y="3372612"/>
                </a:lnTo>
                <a:lnTo>
                  <a:pt x="3090672" y="3364991"/>
                </a:lnTo>
                <a:lnTo>
                  <a:pt x="3087624" y="3361944"/>
                </a:lnTo>
                <a:close/>
              </a:path>
              <a:path w="3470148" h="3374136">
                <a:moveTo>
                  <a:pt x="3063240" y="3361944"/>
                </a:moveTo>
                <a:lnTo>
                  <a:pt x="3055620" y="3361944"/>
                </a:lnTo>
                <a:lnTo>
                  <a:pt x="3052572" y="3364991"/>
                </a:lnTo>
                <a:lnTo>
                  <a:pt x="3052572" y="3372612"/>
                </a:lnTo>
                <a:lnTo>
                  <a:pt x="3055620" y="3374136"/>
                </a:lnTo>
                <a:lnTo>
                  <a:pt x="3063240" y="3374136"/>
                </a:lnTo>
                <a:lnTo>
                  <a:pt x="3066288" y="3372612"/>
                </a:lnTo>
                <a:lnTo>
                  <a:pt x="3066288" y="3364991"/>
                </a:lnTo>
                <a:lnTo>
                  <a:pt x="3063240" y="3361944"/>
                </a:lnTo>
                <a:close/>
              </a:path>
              <a:path w="3470148" h="3374136">
                <a:moveTo>
                  <a:pt x="3037332" y="3361944"/>
                </a:moveTo>
                <a:lnTo>
                  <a:pt x="3029712" y="3361944"/>
                </a:lnTo>
                <a:lnTo>
                  <a:pt x="3028188" y="3364991"/>
                </a:lnTo>
                <a:lnTo>
                  <a:pt x="3028188" y="3372612"/>
                </a:lnTo>
                <a:lnTo>
                  <a:pt x="3029712" y="3374136"/>
                </a:lnTo>
                <a:lnTo>
                  <a:pt x="3037332" y="3374136"/>
                </a:lnTo>
                <a:lnTo>
                  <a:pt x="3040380" y="3372612"/>
                </a:lnTo>
                <a:lnTo>
                  <a:pt x="3040380" y="3364991"/>
                </a:lnTo>
                <a:lnTo>
                  <a:pt x="3037332" y="3361944"/>
                </a:lnTo>
                <a:close/>
              </a:path>
              <a:path w="3470148" h="3374136">
                <a:moveTo>
                  <a:pt x="3011424" y="3361944"/>
                </a:moveTo>
                <a:lnTo>
                  <a:pt x="3005328" y="3361944"/>
                </a:lnTo>
                <a:lnTo>
                  <a:pt x="3002280" y="3364991"/>
                </a:lnTo>
                <a:lnTo>
                  <a:pt x="3002280" y="3372612"/>
                </a:lnTo>
                <a:lnTo>
                  <a:pt x="3005328" y="3374136"/>
                </a:lnTo>
                <a:lnTo>
                  <a:pt x="3011424" y="3374136"/>
                </a:lnTo>
                <a:lnTo>
                  <a:pt x="3014472" y="3372612"/>
                </a:lnTo>
                <a:lnTo>
                  <a:pt x="3014472" y="3364991"/>
                </a:lnTo>
                <a:lnTo>
                  <a:pt x="3011424" y="3361944"/>
                </a:lnTo>
                <a:close/>
              </a:path>
              <a:path w="3470148" h="3374136">
                <a:moveTo>
                  <a:pt x="2987040" y="3361944"/>
                </a:moveTo>
                <a:lnTo>
                  <a:pt x="2979420" y="3361944"/>
                </a:lnTo>
                <a:lnTo>
                  <a:pt x="2976372" y="3364991"/>
                </a:lnTo>
                <a:lnTo>
                  <a:pt x="2976372" y="3372612"/>
                </a:lnTo>
                <a:lnTo>
                  <a:pt x="2979420" y="3374136"/>
                </a:lnTo>
                <a:lnTo>
                  <a:pt x="2987040" y="3374136"/>
                </a:lnTo>
                <a:lnTo>
                  <a:pt x="2990088" y="3372612"/>
                </a:lnTo>
                <a:lnTo>
                  <a:pt x="2990088" y="3364991"/>
                </a:lnTo>
                <a:lnTo>
                  <a:pt x="2987040" y="3361944"/>
                </a:lnTo>
                <a:close/>
              </a:path>
              <a:path w="3470148" h="3374136">
                <a:moveTo>
                  <a:pt x="2961132" y="3361944"/>
                </a:moveTo>
                <a:lnTo>
                  <a:pt x="2953512" y="3361944"/>
                </a:lnTo>
                <a:lnTo>
                  <a:pt x="2951988" y="3364991"/>
                </a:lnTo>
                <a:lnTo>
                  <a:pt x="2951988" y="3372612"/>
                </a:lnTo>
                <a:lnTo>
                  <a:pt x="2953512" y="3374136"/>
                </a:lnTo>
                <a:lnTo>
                  <a:pt x="2961132" y="3374136"/>
                </a:lnTo>
                <a:lnTo>
                  <a:pt x="2964180" y="3372612"/>
                </a:lnTo>
                <a:lnTo>
                  <a:pt x="2964180" y="3364991"/>
                </a:lnTo>
                <a:lnTo>
                  <a:pt x="2961132" y="3361944"/>
                </a:lnTo>
                <a:close/>
              </a:path>
              <a:path w="3470148" h="3374136">
                <a:moveTo>
                  <a:pt x="2935224" y="3361944"/>
                </a:moveTo>
                <a:lnTo>
                  <a:pt x="2929128" y="3361944"/>
                </a:lnTo>
                <a:lnTo>
                  <a:pt x="2926080" y="3364991"/>
                </a:lnTo>
                <a:lnTo>
                  <a:pt x="2926080" y="3372612"/>
                </a:lnTo>
                <a:lnTo>
                  <a:pt x="2929128" y="3374136"/>
                </a:lnTo>
                <a:lnTo>
                  <a:pt x="2935224" y="3374136"/>
                </a:lnTo>
                <a:lnTo>
                  <a:pt x="2938272" y="3372612"/>
                </a:lnTo>
                <a:lnTo>
                  <a:pt x="2938272" y="3364991"/>
                </a:lnTo>
                <a:lnTo>
                  <a:pt x="2935224" y="3361944"/>
                </a:lnTo>
                <a:close/>
              </a:path>
              <a:path w="3470148" h="3374136">
                <a:moveTo>
                  <a:pt x="2910840" y="3361944"/>
                </a:moveTo>
                <a:lnTo>
                  <a:pt x="2903220" y="3361944"/>
                </a:lnTo>
                <a:lnTo>
                  <a:pt x="2900172" y="3364991"/>
                </a:lnTo>
                <a:lnTo>
                  <a:pt x="2900172" y="3372612"/>
                </a:lnTo>
                <a:lnTo>
                  <a:pt x="2903220" y="3374136"/>
                </a:lnTo>
                <a:lnTo>
                  <a:pt x="2910840" y="3374136"/>
                </a:lnTo>
                <a:lnTo>
                  <a:pt x="2913888" y="3372612"/>
                </a:lnTo>
                <a:lnTo>
                  <a:pt x="2913888" y="3364991"/>
                </a:lnTo>
                <a:lnTo>
                  <a:pt x="2910840" y="3361944"/>
                </a:lnTo>
                <a:close/>
              </a:path>
              <a:path w="3470148" h="3374136">
                <a:moveTo>
                  <a:pt x="2884932" y="3361944"/>
                </a:moveTo>
                <a:lnTo>
                  <a:pt x="2877312" y="3361944"/>
                </a:lnTo>
                <a:lnTo>
                  <a:pt x="2874264" y="3364991"/>
                </a:lnTo>
                <a:lnTo>
                  <a:pt x="2874264" y="3372612"/>
                </a:lnTo>
                <a:lnTo>
                  <a:pt x="2877312" y="3374136"/>
                </a:lnTo>
                <a:lnTo>
                  <a:pt x="2884932" y="3374136"/>
                </a:lnTo>
                <a:lnTo>
                  <a:pt x="2887980" y="3372612"/>
                </a:lnTo>
                <a:lnTo>
                  <a:pt x="2887980" y="3364991"/>
                </a:lnTo>
                <a:lnTo>
                  <a:pt x="2884932" y="3361944"/>
                </a:lnTo>
                <a:close/>
              </a:path>
              <a:path w="3470148" h="3374136">
                <a:moveTo>
                  <a:pt x="2859024" y="3361944"/>
                </a:moveTo>
                <a:lnTo>
                  <a:pt x="2852928" y="3361944"/>
                </a:lnTo>
                <a:lnTo>
                  <a:pt x="2849880" y="3364991"/>
                </a:lnTo>
                <a:lnTo>
                  <a:pt x="2849880" y="3372612"/>
                </a:lnTo>
                <a:lnTo>
                  <a:pt x="2852928" y="3374136"/>
                </a:lnTo>
                <a:lnTo>
                  <a:pt x="2859024" y="3374136"/>
                </a:lnTo>
                <a:lnTo>
                  <a:pt x="2862072" y="3372612"/>
                </a:lnTo>
                <a:lnTo>
                  <a:pt x="2862072" y="3364991"/>
                </a:lnTo>
                <a:lnTo>
                  <a:pt x="2859024" y="3361944"/>
                </a:lnTo>
                <a:close/>
              </a:path>
              <a:path w="3470148" h="3374136">
                <a:moveTo>
                  <a:pt x="2834640" y="3361944"/>
                </a:moveTo>
                <a:lnTo>
                  <a:pt x="2827020" y="3361944"/>
                </a:lnTo>
                <a:lnTo>
                  <a:pt x="2823972" y="3364991"/>
                </a:lnTo>
                <a:lnTo>
                  <a:pt x="2823972" y="3372612"/>
                </a:lnTo>
                <a:lnTo>
                  <a:pt x="2827020" y="3374136"/>
                </a:lnTo>
                <a:lnTo>
                  <a:pt x="2834640" y="3374136"/>
                </a:lnTo>
                <a:lnTo>
                  <a:pt x="2836164" y="3372612"/>
                </a:lnTo>
                <a:lnTo>
                  <a:pt x="2836164" y="3364991"/>
                </a:lnTo>
                <a:lnTo>
                  <a:pt x="2834640" y="3361944"/>
                </a:lnTo>
                <a:close/>
              </a:path>
              <a:path w="3470148" h="3374136">
                <a:moveTo>
                  <a:pt x="2808732" y="3361944"/>
                </a:moveTo>
                <a:lnTo>
                  <a:pt x="2801112" y="3361944"/>
                </a:lnTo>
                <a:lnTo>
                  <a:pt x="2798064" y="3364991"/>
                </a:lnTo>
                <a:lnTo>
                  <a:pt x="2798064" y="3372612"/>
                </a:lnTo>
                <a:lnTo>
                  <a:pt x="2801112" y="3374136"/>
                </a:lnTo>
                <a:lnTo>
                  <a:pt x="2808732" y="3374136"/>
                </a:lnTo>
                <a:lnTo>
                  <a:pt x="2811780" y="3372612"/>
                </a:lnTo>
                <a:lnTo>
                  <a:pt x="2811780" y="3364991"/>
                </a:lnTo>
                <a:lnTo>
                  <a:pt x="2808732" y="3361944"/>
                </a:lnTo>
                <a:close/>
              </a:path>
              <a:path w="3470148" h="3374136">
                <a:moveTo>
                  <a:pt x="2782824" y="3361944"/>
                </a:moveTo>
                <a:lnTo>
                  <a:pt x="2776728" y="3361944"/>
                </a:lnTo>
                <a:lnTo>
                  <a:pt x="2773680" y="3364991"/>
                </a:lnTo>
                <a:lnTo>
                  <a:pt x="2773680" y="3372612"/>
                </a:lnTo>
                <a:lnTo>
                  <a:pt x="2776728" y="3374136"/>
                </a:lnTo>
                <a:lnTo>
                  <a:pt x="2782824" y="3374136"/>
                </a:lnTo>
                <a:lnTo>
                  <a:pt x="2785872" y="3372612"/>
                </a:lnTo>
                <a:lnTo>
                  <a:pt x="2785872" y="3364991"/>
                </a:lnTo>
                <a:lnTo>
                  <a:pt x="2782824" y="3361944"/>
                </a:lnTo>
                <a:close/>
              </a:path>
              <a:path w="3470148" h="3374136">
                <a:moveTo>
                  <a:pt x="2758440" y="3361944"/>
                </a:moveTo>
                <a:lnTo>
                  <a:pt x="2750820" y="3361944"/>
                </a:lnTo>
                <a:lnTo>
                  <a:pt x="2747772" y="3364991"/>
                </a:lnTo>
                <a:lnTo>
                  <a:pt x="2747772" y="3372612"/>
                </a:lnTo>
                <a:lnTo>
                  <a:pt x="2750820" y="3374136"/>
                </a:lnTo>
                <a:lnTo>
                  <a:pt x="2758440" y="3374136"/>
                </a:lnTo>
                <a:lnTo>
                  <a:pt x="2759964" y="3372612"/>
                </a:lnTo>
                <a:lnTo>
                  <a:pt x="2759964" y="3364991"/>
                </a:lnTo>
                <a:lnTo>
                  <a:pt x="2758440" y="3361944"/>
                </a:lnTo>
                <a:close/>
              </a:path>
              <a:path w="3470148" h="3374136">
                <a:moveTo>
                  <a:pt x="2732532" y="3361944"/>
                </a:moveTo>
                <a:lnTo>
                  <a:pt x="2724912" y="3361944"/>
                </a:lnTo>
                <a:lnTo>
                  <a:pt x="2721864" y="3364991"/>
                </a:lnTo>
                <a:lnTo>
                  <a:pt x="2721864" y="3372612"/>
                </a:lnTo>
                <a:lnTo>
                  <a:pt x="2724912" y="3374136"/>
                </a:lnTo>
                <a:lnTo>
                  <a:pt x="2732532" y="3374136"/>
                </a:lnTo>
                <a:lnTo>
                  <a:pt x="2735580" y="3372612"/>
                </a:lnTo>
                <a:lnTo>
                  <a:pt x="2735580" y="3364991"/>
                </a:lnTo>
                <a:lnTo>
                  <a:pt x="2732532" y="3361944"/>
                </a:lnTo>
                <a:close/>
              </a:path>
              <a:path w="3470148" h="3374136">
                <a:moveTo>
                  <a:pt x="2706624" y="3361944"/>
                </a:moveTo>
                <a:lnTo>
                  <a:pt x="2700528" y="3361944"/>
                </a:lnTo>
                <a:lnTo>
                  <a:pt x="2697480" y="3364991"/>
                </a:lnTo>
                <a:lnTo>
                  <a:pt x="2697480" y="3372612"/>
                </a:lnTo>
                <a:lnTo>
                  <a:pt x="2700528" y="3374136"/>
                </a:lnTo>
                <a:lnTo>
                  <a:pt x="2706624" y="3374136"/>
                </a:lnTo>
                <a:lnTo>
                  <a:pt x="2709672" y="3372612"/>
                </a:lnTo>
                <a:lnTo>
                  <a:pt x="2709672" y="3364991"/>
                </a:lnTo>
                <a:lnTo>
                  <a:pt x="2706624" y="3361944"/>
                </a:lnTo>
                <a:close/>
              </a:path>
              <a:path w="3470148" h="3374136">
                <a:moveTo>
                  <a:pt x="2682240" y="3361944"/>
                </a:moveTo>
                <a:lnTo>
                  <a:pt x="2674620" y="3361944"/>
                </a:lnTo>
                <a:lnTo>
                  <a:pt x="2671572" y="3364991"/>
                </a:lnTo>
                <a:lnTo>
                  <a:pt x="2671572" y="3372612"/>
                </a:lnTo>
                <a:lnTo>
                  <a:pt x="2674620" y="3374136"/>
                </a:lnTo>
                <a:lnTo>
                  <a:pt x="2682240" y="3374136"/>
                </a:lnTo>
                <a:lnTo>
                  <a:pt x="2683764" y="3372612"/>
                </a:lnTo>
                <a:lnTo>
                  <a:pt x="2683764" y="3364991"/>
                </a:lnTo>
                <a:lnTo>
                  <a:pt x="2682240" y="3361944"/>
                </a:lnTo>
                <a:close/>
              </a:path>
              <a:path w="3470148" h="3374136">
                <a:moveTo>
                  <a:pt x="2656332" y="3361944"/>
                </a:moveTo>
                <a:lnTo>
                  <a:pt x="2648712" y="3361944"/>
                </a:lnTo>
                <a:lnTo>
                  <a:pt x="2645664" y="3364991"/>
                </a:lnTo>
                <a:lnTo>
                  <a:pt x="2645664" y="3372612"/>
                </a:lnTo>
                <a:lnTo>
                  <a:pt x="2648712" y="3374136"/>
                </a:lnTo>
                <a:lnTo>
                  <a:pt x="2656332" y="3374136"/>
                </a:lnTo>
                <a:lnTo>
                  <a:pt x="2659380" y="3372612"/>
                </a:lnTo>
                <a:lnTo>
                  <a:pt x="2659380" y="3364991"/>
                </a:lnTo>
                <a:lnTo>
                  <a:pt x="2656332" y="3361944"/>
                </a:lnTo>
                <a:close/>
              </a:path>
              <a:path w="3470148" h="3374136">
                <a:moveTo>
                  <a:pt x="2630424" y="3361944"/>
                </a:moveTo>
                <a:lnTo>
                  <a:pt x="2624328" y="3361944"/>
                </a:lnTo>
                <a:lnTo>
                  <a:pt x="2621280" y="3364991"/>
                </a:lnTo>
                <a:lnTo>
                  <a:pt x="2621280" y="3372612"/>
                </a:lnTo>
                <a:lnTo>
                  <a:pt x="2624328" y="3374136"/>
                </a:lnTo>
                <a:lnTo>
                  <a:pt x="2630424" y="3374136"/>
                </a:lnTo>
                <a:lnTo>
                  <a:pt x="2633472" y="3372612"/>
                </a:lnTo>
                <a:lnTo>
                  <a:pt x="2633472" y="3364991"/>
                </a:lnTo>
                <a:lnTo>
                  <a:pt x="2630424" y="3361944"/>
                </a:lnTo>
                <a:close/>
              </a:path>
              <a:path w="3470148" h="3374136">
                <a:moveTo>
                  <a:pt x="2606040" y="3361944"/>
                </a:moveTo>
                <a:lnTo>
                  <a:pt x="2598420" y="3361944"/>
                </a:lnTo>
                <a:lnTo>
                  <a:pt x="2595372" y="3364991"/>
                </a:lnTo>
                <a:lnTo>
                  <a:pt x="2595372" y="3372612"/>
                </a:lnTo>
                <a:lnTo>
                  <a:pt x="2598420" y="3374136"/>
                </a:lnTo>
                <a:lnTo>
                  <a:pt x="2606040" y="3374136"/>
                </a:lnTo>
                <a:lnTo>
                  <a:pt x="2607564" y="3372612"/>
                </a:lnTo>
                <a:lnTo>
                  <a:pt x="2607564" y="3364991"/>
                </a:lnTo>
                <a:lnTo>
                  <a:pt x="2606040" y="3361944"/>
                </a:lnTo>
                <a:close/>
              </a:path>
              <a:path w="3470148" h="3374136">
                <a:moveTo>
                  <a:pt x="2580132" y="3361944"/>
                </a:moveTo>
                <a:lnTo>
                  <a:pt x="2572512" y="3361944"/>
                </a:lnTo>
                <a:lnTo>
                  <a:pt x="2569464" y="3364991"/>
                </a:lnTo>
                <a:lnTo>
                  <a:pt x="2569464" y="3372612"/>
                </a:lnTo>
                <a:lnTo>
                  <a:pt x="2572512" y="3374136"/>
                </a:lnTo>
                <a:lnTo>
                  <a:pt x="2580132" y="3374136"/>
                </a:lnTo>
                <a:lnTo>
                  <a:pt x="2583180" y="3372612"/>
                </a:lnTo>
                <a:lnTo>
                  <a:pt x="2583180" y="3364991"/>
                </a:lnTo>
                <a:lnTo>
                  <a:pt x="2580132" y="3361944"/>
                </a:lnTo>
                <a:close/>
              </a:path>
              <a:path w="3470148" h="3374136">
                <a:moveTo>
                  <a:pt x="2554224" y="3361944"/>
                </a:moveTo>
                <a:lnTo>
                  <a:pt x="2548128" y="3361944"/>
                </a:lnTo>
                <a:lnTo>
                  <a:pt x="2545080" y="3364991"/>
                </a:lnTo>
                <a:lnTo>
                  <a:pt x="2545080" y="3372612"/>
                </a:lnTo>
                <a:lnTo>
                  <a:pt x="2548128" y="3374136"/>
                </a:lnTo>
                <a:lnTo>
                  <a:pt x="2554224" y="3374136"/>
                </a:lnTo>
                <a:lnTo>
                  <a:pt x="2557272" y="3372612"/>
                </a:lnTo>
                <a:lnTo>
                  <a:pt x="2557272" y="3364991"/>
                </a:lnTo>
                <a:lnTo>
                  <a:pt x="2554224" y="3361944"/>
                </a:lnTo>
                <a:close/>
              </a:path>
              <a:path w="3470148" h="3374136">
                <a:moveTo>
                  <a:pt x="2529840" y="3361944"/>
                </a:moveTo>
                <a:lnTo>
                  <a:pt x="2522220" y="3361944"/>
                </a:lnTo>
                <a:lnTo>
                  <a:pt x="2519172" y="3364991"/>
                </a:lnTo>
                <a:lnTo>
                  <a:pt x="2519172" y="3372612"/>
                </a:lnTo>
                <a:lnTo>
                  <a:pt x="2522220" y="3374136"/>
                </a:lnTo>
                <a:lnTo>
                  <a:pt x="2529840" y="3374136"/>
                </a:lnTo>
                <a:lnTo>
                  <a:pt x="2531364" y="3372612"/>
                </a:lnTo>
                <a:lnTo>
                  <a:pt x="2531364" y="3364991"/>
                </a:lnTo>
                <a:lnTo>
                  <a:pt x="2529840" y="3361944"/>
                </a:lnTo>
                <a:close/>
              </a:path>
              <a:path w="3470148" h="3374136">
                <a:moveTo>
                  <a:pt x="2503932" y="3361944"/>
                </a:moveTo>
                <a:lnTo>
                  <a:pt x="2496312" y="3361944"/>
                </a:lnTo>
                <a:lnTo>
                  <a:pt x="2493264" y="3364991"/>
                </a:lnTo>
                <a:lnTo>
                  <a:pt x="2493264" y="3372612"/>
                </a:lnTo>
                <a:lnTo>
                  <a:pt x="2496312" y="3374136"/>
                </a:lnTo>
                <a:lnTo>
                  <a:pt x="2503932" y="3374136"/>
                </a:lnTo>
                <a:lnTo>
                  <a:pt x="2506980" y="3372612"/>
                </a:lnTo>
                <a:lnTo>
                  <a:pt x="2506980" y="3364991"/>
                </a:lnTo>
                <a:lnTo>
                  <a:pt x="2503932" y="3361944"/>
                </a:lnTo>
                <a:close/>
              </a:path>
              <a:path w="3470148" h="3374136">
                <a:moveTo>
                  <a:pt x="2478024" y="3361944"/>
                </a:moveTo>
                <a:lnTo>
                  <a:pt x="2471928" y="3361944"/>
                </a:lnTo>
                <a:lnTo>
                  <a:pt x="2468880" y="3364991"/>
                </a:lnTo>
                <a:lnTo>
                  <a:pt x="2468880" y="3372612"/>
                </a:lnTo>
                <a:lnTo>
                  <a:pt x="2471928" y="3374136"/>
                </a:lnTo>
                <a:lnTo>
                  <a:pt x="2478024" y="3374136"/>
                </a:lnTo>
                <a:lnTo>
                  <a:pt x="2481072" y="3372612"/>
                </a:lnTo>
                <a:lnTo>
                  <a:pt x="2481072" y="3364991"/>
                </a:lnTo>
                <a:lnTo>
                  <a:pt x="2478024" y="3361944"/>
                </a:lnTo>
                <a:close/>
              </a:path>
              <a:path w="3470148" h="3374136">
                <a:moveTo>
                  <a:pt x="2452116" y="3361944"/>
                </a:moveTo>
                <a:lnTo>
                  <a:pt x="2446020" y="3361944"/>
                </a:lnTo>
                <a:lnTo>
                  <a:pt x="2442972" y="3364991"/>
                </a:lnTo>
                <a:lnTo>
                  <a:pt x="2442972" y="3372612"/>
                </a:lnTo>
                <a:lnTo>
                  <a:pt x="2446020" y="3374136"/>
                </a:lnTo>
                <a:lnTo>
                  <a:pt x="2452116" y="3374136"/>
                </a:lnTo>
                <a:lnTo>
                  <a:pt x="2455164" y="3372612"/>
                </a:lnTo>
                <a:lnTo>
                  <a:pt x="2455164" y="3364991"/>
                </a:lnTo>
                <a:lnTo>
                  <a:pt x="2452116" y="3361944"/>
                </a:lnTo>
                <a:close/>
              </a:path>
              <a:path w="3470148" h="3374136">
                <a:moveTo>
                  <a:pt x="2427732" y="3361944"/>
                </a:moveTo>
                <a:lnTo>
                  <a:pt x="2420112" y="3361944"/>
                </a:lnTo>
                <a:lnTo>
                  <a:pt x="2417064" y="3364991"/>
                </a:lnTo>
                <a:lnTo>
                  <a:pt x="2417064" y="3372612"/>
                </a:lnTo>
                <a:lnTo>
                  <a:pt x="2420112" y="3374136"/>
                </a:lnTo>
                <a:lnTo>
                  <a:pt x="2427732" y="3374136"/>
                </a:lnTo>
                <a:lnTo>
                  <a:pt x="2430780" y="3372612"/>
                </a:lnTo>
                <a:lnTo>
                  <a:pt x="2430780" y="3364991"/>
                </a:lnTo>
                <a:lnTo>
                  <a:pt x="2427732" y="3361944"/>
                </a:lnTo>
                <a:close/>
              </a:path>
              <a:path w="3470148" h="3374136">
                <a:moveTo>
                  <a:pt x="2401824" y="3361944"/>
                </a:moveTo>
                <a:lnTo>
                  <a:pt x="2395728" y="3361944"/>
                </a:lnTo>
                <a:lnTo>
                  <a:pt x="2392680" y="3364991"/>
                </a:lnTo>
                <a:lnTo>
                  <a:pt x="2392680" y="3372612"/>
                </a:lnTo>
                <a:lnTo>
                  <a:pt x="2395728" y="3374136"/>
                </a:lnTo>
                <a:lnTo>
                  <a:pt x="2401824" y="3374136"/>
                </a:lnTo>
                <a:lnTo>
                  <a:pt x="2404872" y="3372612"/>
                </a:lnTo>
                <a:lnTo>
                  <a:pt x="2404872" y="3364991"/>
                </a:lnTo>
                <a:lnTo>
                  <a:pt x="2401824" y="3361944"/>
                </a:lnTo>
                <a:close/>
              </a:path>
              <a:path w="3470148" h="3374136">
                <a:moveTo>
                  <a:pt x="2375916" y="3361944"/>
                </a:moveTo>
                <a:lnTo>
                  <a:pt x="2369820" y="3361944"/>
                </a:lnTo>
                <a:lnTo>
                  <a:pt x="2366772" y="3364991"/>
                </a:lnTo>
                <a:lnTo>
                  <a:pt x="2366772" y="3372612"/>
                </a:lnTo>
                <a:lnTo>
                  <a:pt x="2369820" y="3374136"/>
                </a:lnTo>
                <a:lnTo>
                  <a:pt x="2375916" y="3374136"/>
                </a:lnTo>
                <a:lnTo>
                  <a:pt x="2378964" y="3372612"/>
                </a:lnTo>
                <a:lnTo>
                  <a:pt x="2378964" y="3364991"/>
                </a:lnTo>
                <a:lnTo>
                  <a:pt x="2375916" y="3361944"/>
                </a:lnTo>
                <a:close/>
              </a:path>
              <a:path w="3470148" h="3374136">
                <a:moveTo>
                  <a:pt x="2351532" y="3361944"/>
                </a:moveTo>
                <a:lnTo>
                  <a:pt x="2343912" y="3361944"/>
                </a:lnTo>
                <a:lnTo>
                  <a:pt x="2340864" y="3364991"/>
                </a:lnTo>
                <a:lnTo>
                  <a:pt x="2340864" y="3372612"/>
                </a:lnTo>
                <a:lnTo>
                  <a:pt x="2343912" y="3374136"/>
                </a:lnTo>
                <a:lnTo>
                  <a:pt x="2351532" y="3374136"/>
                </a:lnTo>
                <a:lnTo>
                  <a:pt x="2354580" y="3372612"/>
                </a:lnTo>
                <a:lnTo>
                  <a:pt x="2354580" y="3364991"/>
                </a:lnTo>
                <a:lnTo>
                  <a:pt x="2351532" y="3361944"/>
                </a:lnTo>
                <a:close/>
              </a:path>
              <a:path w="3470148" h="3374136">
                <a:moveTo>
                  <a:pt x="2325624" y="3361944"/>
                </a:moveTo>
                <a:lnTo>
                  <a:pt x="2319528" y="3361944"/>
                </a:lnTo>
                <a:lnTo>
                  <a:pt x="2316480" y="3364991"/>
                </a:lnTo>
                <a:lnTo>
                  <a:pt x="2316480" y="3372612"/>
                </a:lnTo>
                <a:lnTo>
                  <a:pt x="2319528" y="3374136"/>
                </a:lnTo>
                <a:lnTo>
                  <a:pt x="2325624" y="3374136"/>
                </a:lnTo>
                <a:lnTo>
                  <a:pt x="2328672" y="3372612"/>
                </a:lnTo>
                <a:lnTo>
                  <a:pt x="2328672" y="3364991"/>
                </a:lnTo>
                <a:lnTo>
                  <a:pt x="2325624" y="3361944"/>
                </a:lnTo>
                <a:close/>
              </a:path>
              <a:path w="3470148" h="3374136">
                <a:moveTo>
                  <a:pt x="2299716" y="3361944"/>
                </a:moveTo>
                <a:lnTo>
                  <a:pt x="2293620" y="3361944"/>
                </a:lnTo>
                <a:lnTo>
                  <a:pt x="2290572" y="3364991"/>
                </a:lnTo>
                <a:lnTo>
                  <a:pt x="2290572" y="3372612"/>
                </a:lnTo>
                <a:lnTo>
                  <a:pt x="2293620" y="3374136"/>
                </a:lnTo>
                <a:lnTo>
                  <a:pt x="2299716" y="3374136"/>
                </a:lnTo>
                <a:lnTo>
                  <a:pt x="2302764" y="3372612"/>
                </a:lnTo>
                <a:lnTo>
                  <a:pt x="2302764" y="3364991"/>
                </a:lnTo>
                <a:lnTo>
                  <a:pt x="2299716" y="3361944"/>
                </a:lnTo>
                <a:close/>
              </a:path>
              <a:path w="3470148" h="3374136">
                <a:moveTo>
                  <a:pt x="2275332" y="3361944"/>
                </a:moveTo>
                <a:lnTo>
                  <a:pt x="2267712" y="3361944"/>
                </a:lnTo>
                <a:lnTo>
                  <a:pt x="2264664" y="3364991"/>
                </a:lnTo>
                <a:lnTo>
                  <a:pt x="2264664" y="3372612"/>
                </a:lnTo>
                <a:lnTo>
                  <a:pt x="2267712" y="3374136"/>
                </a:lnTo>
                <a:lnTo>
                  <a:pt x="2275332" y="3374136"/>
                </a:lnTo>
                <a:lnTo>
                  <a:pt x="2278380" y="3372612"/>
                </a:lnTo>
                <a:lnTo>
                  <a:pt x="2278380" y="3364991"/>
                </a:lnTo>
                <a:lnTo>
                  <a:pt x="2275332" y="3361944"/>
                </a:lnTo>
                <a:close/>
              </a:path>
              <a:path w="3470148" h="3374136">
                <a:moveTo>
                  <a:pt x="2249424" y="3361944"/>
                </a:moveTo>
                <a:lnTo>
                  <a:pt x="2241804" y="3361944"/>
                </a:lnTo>
                <a:lnTo>
                  <a:pt x="2240280" y="3364991"/>
                </a:lnTo>
                <a:lnTo>
                  <a:pt x="2240280" y="3372612"/>
                </a:lnTo>
                <a:lnTo>
                  <a:pt x="2241804" y="3374136"/>
                </a:lnTo>
                <a:lnTo>
                  <a:pt x="2249424" y="3374136"/>
                </a:lnTo>
                <a:lnTo>
                  <a:pt x="2252472" y="3372612"/>
                </a:lnTo>
                <a:lnTo>
                  <a:pt x="2252472" y="3364991"/>
                </a:lnTo>
                <a:lnTo>
                  <a:pt x="2249424" y="3361944"/>
                </a:lnTo>
                <a:close/>
              </a:path>
              <a:path w="3470148" h="3374136">
                <a:moveTo>
                  <a:pt x="2223516" y="3361944"/>
                </a:moveTo>
                <a:lnTo>
                  <a:pt x="2217420" y="3361944"/>
                </a:lnTo>
                <a:lnTo>
                  <a:pt x="2214372" y="3364991"/>
                </a:lnTo>
                <a:lnTo>
                  <a:pt x="2214372" y="3372612"/>
                </a:lnTo>
                <a:lnTo>
                  <a:pt x="2217420" y="3374136"/>
                </a:lnTo>
                <a:lnTo>
                  <a:pt x="2223516" y="3374136"/>
                </a:lnTo>
                <a:lnTo>
                  <a:pt x="2226564" y="3372612"/>
                </a:lnTo>
                <a:lnTo>
                  <a:pt x="2226564" y="3364991"/>
                </a:lnTo>
                <a:lnTo>
                  <a:pt x="2223516" y="3361944"/>
                </a:lnTo>
                <a:close/>
              </a:path>
              <a:path w="3470148" h="3374136">
                <a:moveTo>
                  <a:pt x="2199132" y="3361944"/>
                </a:moveTo>
                <a:lnTo>
                  <a:pt x="2191512" y="3361944"/>
                </a:lnTo>
                <a:lnTo>
                  <a:pt x="2188464" y="3364991"/>
                </a:lnTo>
                <a:lnTo>
                  <a:pt x="2188464" y="3372612"/>
                </a:lnTo>
                <a:lnTo>
                  <a:pt x="2191512" y="3374136"/>
                </a:lnTo>
                <a:lnTo>
                  <a:pt x="2199132" y="3374136"/>
                </a:lnTo>
                <a:lnTo>
                  <a:pt x="2202180" y="3372612"/>
                </a:lnTo>
                <a:lnTo>
                  <a:pt x="2202180" y="3364991"/>
                </a:lnTo>
                <a:lnTo>
                  <a:pt x="2199132" y="3361944"/>
                </a:lnTo>
                <a:close/>
              </a:path>
              <a:path w="3470148" h="3374136">
                <a:moveTo>
                  <a:pt x="2173224" y="3361944"/>
                </a:moveTo>
                <a:lnTo>
                  <a:pt x="2165604" y="3361944"/>
                </a:lnTo>
                <a:lnTo>
                  <a:pt x="2164080" y="3364991"/>
                </a:lnTo>
                <a:lnTo>
                  <a:pt x="2164080" y="3372612"/>
                </a:lnTo>
                <a:lnTo>
                  <a:pt x="2165604" y="3374136"/>
                </a:lnTo>
                <a:lnTo>
                  <a:pt x="2173224" y="3374136"/>
                </a:lnTo>
                <a:lnTo>
                  <a:pt x="2176272" y="3372612"/>
                </a:lnTo>
                <a:lnTo>
                  <a:pt x="2176272" y="3364991"/>
                </a:lnTo>
                <a:lnTo>
                  <a:pt x="2173224" y="3361944"/>
                </a:lnTo>
                <a:close/>
              </a:path>
              <a:path w="3470148" h="3374136">
                <a:moveTo>
                  <a:pt x="2147316" y="3361944"/>
                </a:moveTo>
                <a:lnTo>
                  <a:pt x="2141220" y="3361944"/>
                </a:lnTo>
                <a:lnTo>
                  <a:pt x="2138172" y="3364991"/>
                </a:lnTo>
                <a:lnTo>
                  <a:pt x="2138172" y="3372612"/>
                </a:lnTo>
                <a:lnTo>
                  <a:pt x="2141220" y="3374136"/>
                </a:lnTo>
                <a:lnTo>
                  <a:pt x="2147316" y="3374136"/>
                </a:lnTo>
                <a:lnTo>
                  <a:pt x="2150364" y="3372612"/>
                </a:lnTo>
                <a:lnTo>
                  <a:pt x="2150364" y="3364991"/>
                </a:lnTo>
                <a:lnTo>
                  <a:pt x="2147316" y="3361944"/>
                </a:lnTo>
                <a:close/>
              </a:path>
              <a:path w="3470148" h="3374136">
                <a:moveTo>
                  <a:pt x="2122932" y="3361944"/>
                </a:moveTo>
                <a:lnTo>
                  <a:pt x="2115312" y="3361944"/>
                </a:lnTo>
                <a:lnTo>
                  <a:pt x="2112264" y="3364991"/>
                </a:lnTo>
                <a:lnTo>
                  <a:pt x="2112264" y="3372612"/>
                </a:lnTo>
                <a:lnTo>
                  <a:pt x="2115312" y="3374136"/>
                </a:lnTo>
                <a:lnTo>
                  <a:pt x="2122932" y="3374136"/>
                </a:lnTo>
                <a:lnTo>
                  <a:pt x="2125980" y="3372612"/>
                </a:lnTo>
                <a:lnTo>
                  <a:pt x="2125980" y="3364991"/>
                </a:lnTo>
                <a:lnTo>
                  <a:pt x="2122932" y="3361944"/>
                </a:lnTo>
                <a:close/>
              </a:path>
              <a:path w="3470148" h="3374136">
                <a:moveTo>
                  <a:pt x="2097024" y="3361944"/>
                </a:moveTo>
                <a:lnTo>
                  <a:pt x="2089404" y="3361944"/>
                </a:lnTo>
                <a:lnTo>
                  <a:pt x="2087880" y="3364991"/>
                </a:lnTo>
                <a:lnTo>
                  <a:pt x="2087880" y="3372612"/>
                </a:lnTo>
                <a:lnTo>
                  <a:pt x="2089404" y="3374136"/>
                </a:lnTo>
                <a:lnTo>
                  <a:pt x="2097024" y="3374136"/>
                </a:lnTo>
                <a:lnTo>
                  <a:pt x="2100072" y="3372612"/>
                </a:lnTo>
                <a:lnTo>
                  <a:pt x="2100072" y="3364991"/>
                </a:lnTo>
                <a:lnTo>
                  <a:pt x="2097024" y="3361944"/>
                </a:lnTo>
                <a:close/>
              </a:path>
              <a:path w="3470148" h="3374136">
                <a:moveTo>
                  <a:pt x="2071116" y="3361944"/>
                </a:moveTo>
                <a:lnTo>
                  <a:pt x="2065020" y="3361944"/>
                </a:lnTo>
                <a:lnTo>
                  <a:pt x="2061972" y="3364991"/>
                </a:lnTo>
                <a:lnTo>
                  <a:pt x="2061972" y="3372612"/>
                </a:lnTo>
                <a:lnTo>
                  <a:pt x="2065020" y="3374136"/>
                </a:lnTo>
                <a:lnTo>
                  <a:pt x="2071116" y="3374136"/>
                </a:lnTo>
                <a:lnTo>
                  <a:pt x="2074164" y="3372612"/>
                </a:lnTo>
                <a:lnTo>
                  <a:pt x="2074164" y="3364991"/>
                </a:lnTo>
                <a:lnTo>
                  <a:pt x="2071116" y="3361944"/>
                </a:lnTo>
                <a:close/>
              </a:path>
              <a:path w="3470148" h="3374136">
                <a:moveTo>
                  <a:pt x="2046732" y="3361944"/>
                </a:moveTo>
                <a:lnTo>
                  <a:pt x="2039112" y="3361944"/>
                </a:lnTo>
                <a:lnTo>
                  <a:pt x="2036064" y="3364991"/>
                </a:lnTo>
                <a:lnTo>
                  <a:pt x="2036064" y="3372612"/>
                </a:lnTo>
                <a:lnTo>
                  <a:pt x="2039112" y="3374136"/>
                </a:lnTo>
                <a:lnTo>
                  <a:pt x="2046732" y="3374136"/>
                </a:lnTo>
                <a:lnTo>
                  <a:pt x="2049780" y="3372612"/>
                </a:lnTo>
                <a:lnTo>
                  <a:pt x="2049780" y="3364991"/>
                </a:lnTo>
                <a:lnTo>
                  <a:pt x="2046732" y="3361944"/>
                </a:lnTo>
                <a:close/>
              </a:path>
              <a:path w="3470148" h="3374136">
                <a:moveTo>
                  <a:pt x="2020824" y="3361944"/>
                </a:moveTo>
                <a:lnTo>
                  <a:pt x="2013204" y="3361944"/>
                </a:lnTo>
                <a:lnTo>
                  <a:pt x="2011680" y="3364991"/>
                </a:lnTo>
                <a:lnTo>
                  <a:pt x="2011680" y="3372612"/>
                </a:lnTo>
                <a:lnTo>
                  <a:pt x="2013204" y="3374136"/>
                </a:lnTo>
                <a:lnTo>
                  <a:pt x="2020824" y="3374136"/>
                </a:lnTo>
                <a:lnTo>
                  <a:pt x="2023872" y="3372612"/>
                </a:lnTo>
                <a:lnTo>
                  <a:pt x="2023872" y="3364991"/>
                </a:lnTo>
                <a:lnTo>
                  <a:pt x="2020824" y="3361944"/>
                </a:lnTo>
                <a:close/>
              </a:path>
              <a:path w="3470148" h="3374136">
                <a:moveTo>
                  <a:pt x="1994916" y="3361944"/>
                </a:moveTo>
                <a:lnTo>
                  <a:pt x="1988820" y="3361944"/>
                </a:lnTo>
                <a:lnTo>
                  <a:pt x="1985772" y="3364991"/>
                </a:lnTo>
                <a:lnTo>
                  <a:pt x="1985772" y="3372612"/>
                </a:lnTo>
                <a:lnTo>
                  <a:pt x="1988820" y="3374136"/>
                </a:lnTo>
                <a:lnTo>
                  <a:pt x="1994916" y="3374136"/>
                </a:lnTo>
                <a:lnTo>
                  <a:pt x="1997964" y="3372612"/>
                </a:lnTo>
                <a:lnTo>
                  <a:pt x="1997964" y="3364991"/>
                </a:lnTo>
                <a:lnTo>
                  <a:pt x="1994916" y="3361944"/>
                </a:lnTo>
                <a:close/>
              </a:path>
              <a:path w="3470148" h="3374136">
                <a:moveTo>
                  <a:pt x="1970532" y="3361944"/>
                </a:moveTo>
                <a:lnTo>
                  <a:pt x="1962912" y="3361944"/>
                </a:lnTo>
                <a:lnTo>
                  <a:pt x="1959864" y="3364991"/>
                </a:lnTo>
                <a:lnTo>
                  <a:pt x="1959864" y="3372612"/>
                </a:lnTo>
                <a:lnTo>
                  <a:pt x="1962912" y="3374136"/>
                </a:lnTo>
                <a:lnTo>
                  <a:pt x="1970532" y="3374136"/>
                </a:lnTo>
                <a:lnTo>
                  <a:pt x="1973580" y="3372612"/>
                </a:lnTo>
                <a:lnTo>
                  <a:pt x="1973580" y="3364991"/>
                </a:lnTo>
                <a:lnTo>
                  <a:pt x="1970532" y="3361944"/>
                </a:lnTo>
                <a:close/>
              </a:path>
              <a:path w="3470148" h="3374136">
                <a:moveTo>
                  <a:pt x="1944624" y="3361944"/>
                </a:moveTo>
                <a:lnTo>
                  <a:pt x="1937004" y="3361944"/>
                </a:lnTo>
                <a:lnTo>
                  <a:pt x="1935480" y="3364991"/>
                </a:lnTo>
                <a:lnTo>
                  <a:pt x="1935480" y="3372612"/>
                </a:lnTo>
                <a:lnTo>
                  <a:pt x="1937004" y="3374136"/>
                </a:lnTo>
                <a:lnTo>
                  <a:pt x="1944624" y="3374136"/>
                </a:lnTo>
                <a:lnTo>
                  <a:pt x="1947672" y="3372612"/>
                </a:lnTo>
                <a:lnTo>
                  <a:pt x="1947672" y="3364991"/>
                </a:lnTo>
                <a:lnTo>
                  <a:pt x="1944624" y="3361944"/>
                </a:lnTo>
                <a:close/>
              </a:path>
              <a:path w="3470148" h="3374136">
                <a:moveTo>
                  <a:pt x="1918716" y="3361944"/>
                </a:moveTo>
                <a:lnTo>
                  <a:pt x="1912620" y="3361944"/>
                </a:lnTo>
                <a:lnTo>
                  <a:pt x="1909572" y="3364991"/>
                </a:lnTo>
                <a:lnTo>
                  <a:pt x="1909572" y="3372612"/>
                </a:lnTo>
                <a:lnTo>
                  <a:pt x="1912620" y="3374136"/>
                </a:lnTo>
                <a:lnTo>
                  <a:pt x="1918716" y="3374136"/>
                </a:lnTo>
                <a:lnTo>
                  <a:pt x="1921764" y="3372612"/>
                </a:lnTo>
                <a:lnTo>
                  <a:pt x="1921764" y="3364991"/>
                </a:lnTo>
                <a:lnTo>
                  <a:pt x="1918716" y="3361944"/>
                </a:lnTo>
                <a:close/>
              </a:path>
              <a:path w="3470148" h="3374136">
                <a:moveTo>
                  <a:pt x="1894332" y="3361944"/>
                </a:moveTo>
                <a:lnTo>
                  <a:pt x="1886712" y="3361944"/>
                </a:lnTo>
                <a:lnTo>
                  <a:pt x="1883664" y="3364991"/>
                </a:lnTo>
                <a:lnTo>
                  <a:pt x="1883664" y="3372612"/>
                </a:lnTo>
                <a:lnTo>
                  <a:pt x="1886712" y="3374136"/>
                </a:lnTo>
                <a:lnTo>
                  <a:pt x="1894332" y="3374136"/>
                </a:lnTo>
                <a:lnTo>
                  <a:pt x="1897380" y="3372612"/>
                </a:lnTo>
                <a:lnTo>
                  <a:pt x="1897380" y="3364991"/>
                </a:lnTo>
                <a:lnTo>
                  <a:pt x="1894332" y="3361944"/>
                </a:lnTo>
                <a:close/>
              </a:path>
              <a:path w="3470148" h="3374136">
                <a:moveTo>
                  <a:pt x="1868424" y="3361944"/>
                </a:moveTo>
                <a:lnTo>
                  <a:pt x="1860804" y="3361944"/>
                </a:lnTo>
                <a:lnTo>
                  <a:pt x="1857756" y="3364991"/>
                </a:lnTo>
                <a:lnTo>
                  <a:pt x="1857756" y="3372612"/>
                </a:lnTo>
                <a:lnTo>
                  <a:pt x="1860804" y="3374136"/>
                </a:lnTo>
                <a:lnTo>
                  <a:pt x="1868424" y="3374136"/>
                </a:lnTo>
                <a:lnTo>
                  <a:pt x="1871472" y="3372612"/>
                </a:lnTo>
                <a:lnTo>
                  <a:pt x="1871472" y="3364991"/>
                </a:lnTo>
                <a:lnTo>
                  <a:pt x="1868424" y="3361944"/>
                </a:lnTo>
                <a:close/>
              </a:path>
              <a:path w="3470148" h="3374136">
                <a:moveTo>
                  <a:pt x="1842516" y="3361944"/>
                </a:moveTo>
                <a:lnTo>
                  <a:pt x="1836420" y="3361944"/>
                </a:lnTo>
                <a:lnTo>
                  <a:pt x="1833372" y="3364991"/>
                </a:lnTo>
                <a:lnTo>
                  <a:pt x="1833372" y="3372612"/>
                </a:lnTo>
                <a:lnTo>
                  <a:pt x="1836420" y="3374136"/>
                </a:lnTo>
                <a:lnTo>
                  <a:pt x="1842516" y="3374136"/>
                </a:lnTo>
                <a:lnTo>
                  <a:pt x="1845564" y="3372612"/>
                </a:lnTo>
                <a:lnTo>
                  <a:pt x="1845564" y="3364991"/>
                </a:lnTo>
                <a:lnTo>
                  <a:pt x="1842516" y="3361944"/>
                </a:lnTo>
                <a:close/>
              </a:path>
              <a:path w="3470148" h="3374136">
                <a:moveTo>
                  <a:pt x="1818132" y="3361944"/>
                </a:moveTo>
                <a:lnTo>
                  <a:pt x="1810512" y="3361944"/>
                </a:lnTo>
                <a:lnTo>
                  <a:pt x="1807464" y="3364991"/>
                </a:lnTo>
                <a:lnTo>
                  <a:pt x="1807464" y="3372612"/>
                </a:lnTo>
                <a:lnTo>
                  <a:pt x="1810512" y="3374136"/>
                </a:lnTo>
                <a:lnTo>
                  <a:pt x="1818132" y="3374136"/>
                </a:lnTo>
                <a:lnTo>
                  <a:pt x="1819656" y="3372612"/>
                </a:lnTo>
                <a:lnTo>
                  <a:pt x="1819656" y="3364991"/>
                </a:lnTo>
                <a:lnTo>
                  <a:pt x="1818132" y="3361944"/>
                </a:lnTo>
                <a:close/>
              </a:path>
              <a:path w="3470148" h="3374136">
                <a:moveTo>
                  <a:pt x="1792224" y="3361944"/>
                </a:moveTo>
                <a:lnTo>
                  <a:pt x="1784604" y="3361944"/>
                </a:lnTo>
                <a:lnTo>
                  <a:pt x="1781556" y="3364991"/>
                </a:lnTo>
                <a:lnTo>
                  <a:pt x="1781556" y="3372612"/>
                </a:lnTo>
                <a:lnTo>
                  <a:pt x="1784604" y="3374136"/>
                </a:lnTo>
                <a:lnTo>
                  <a:pt x="1792224" y="3374136"/>
                </a:lnTo>
                <a:lnTo>
                  <a:pt x="1795272" y="3372612"/>
                </a:lnTo>
                <a:lnTo>
                  <a:pt x="1795272" y="3364991"/>
                </a:lnTo>
                <a:lnTo>
                  <a:pt x="1792224" y="3361944"/>
                </a:lnTo>
                <a:close/>
              </a:path>
              <a:path w="3470148" h="3374136">
                <a:moveTo>
                  <a:pt x="1766316" y="3361944"/>
                </a:moveTo>
                <a:lnTo>
                  <a:pt x="1760220" y="3361944"/>
                </a:lnTo>
                <a:lnTo>
                  <a:pt x="1757172" y="3364991"/>
                </a:lnTo>
                <a:lnTo>
                  <a:pt x="1757172" y="3372612"/>
                </a:lnTo>
                <a:lnTo>
                  <a:pt x="1760220" y="3374136"/>
                </a:lnTo>
                <a:lnTo>
                  <a:pt x="1766316" y="3374136"/>
                </a:lnTo>
                <a:lnTo>
                  <a:pt x="1769364" y="3372612"/>
                </a:lnTo>
                <a:lnTo>
                  <a:pt x="1769364" y="3364991"/>
                </a:lnTo>
                <a:lnTo>
                  <a:pt x="1766316" y="3361944"/>
                </a:lnTo>
                <a:close/>
              </a:path>
              <a:path w="3470148" h="3374136">
                <a:moveTo>
                  <a:pt x="1741932" y="3361944"/>
                </a:moveTo>
                <a:lnTo>
                  <a:pt x="1734312" y="3361944"/>
                </a:lnTo>
                <a:lnTo>
                  <a:pt x="1731264" y="3364991"/>
                </a:lnTo>
                <a:lnTo>
                  <a:pt x="1731264" y="3372612"/>
                </a:lnTo>
                <a:lnTo>
                  <a:pt x="1734312" y="3374136"/>
                </a:lnTo>
                <a:lnTo>
                  <a:pt x="1741932" y="3374136"/>
                </a:lnTo>
                <a:lnTo>
                  <a:pt x="1743456" y="3372612"/>
                </a:lnTo>
                <a:lnTo>
                  <a:pt x="1743456" y="3364991"/>
                </a:lnTo>
                <a:lnTo>
                  <a:pt x="1741932" y="3361944"/>
                </a:lnTo>
                <a:close/>
              </a:path>
              <a:path w="3470148" h="3374136">
                <a:moveTo>
                  <a:pt x="1716024" y="3361944"/>
                </a:moveTo>
                <a:lnTo>
                  <a:pt x="1708404" y="3361944"/>
                </a:lnTo>
                <a:lnTo>
                  <a:pt x="1705356" y="3364991"/>
                </a:lnTo>
                <a:lnTo>
                  <a:pt x="1705356" y="3372612"/>
                </a:lnTo>
                <a:lnTo>
                  <a:pt x="1708404" y="3374136"/>
                </a:lnTo>
                <a:lnTo>
                  <a:pt x="1716024" y="3374136"/>
                </a:lnTo>
                <a:lnTo>
                  <a:pt x="1719072" y="3372612"/>
                </a:lnTo>
                <a:lnTo>
                  <a:pt x="1719072" y="3364991"/>
                </a:lnTo>
                <a:lnTo>
                  <a:pt x="1716024" y="3361944"/>
                </a:lnTo>
                <a:close/>
              </a:path>
              <a:path w="3470148" h="3374136">
                <a:moveTo>
                  <a:pt x="1690116" y="3361944"/>
                </a:moveTo>
                <a:lnTo>
                  <a:pt x="1684020" y="3361944"/>
                </a:lnTo>
                <a:lnTo>
                  <a:pt x="1680972" y="3364991"/>
                </a:lnTo>
                <a:lnTo>
                  <a:pt x="1680972" y="3372612"/>
                </a:lnTo>
                <a:lnTo>
                  <a:pt x="1684020" y="3374136"/>
                </a:lnTo>
                <a:lnTo>
                  <a:pt x="1690116" y="3374136"/>
                </a:lnTo>
                <a:lnTo>
                  <a:pt x="1693164" y="3372612"/>
                </a:lnTo>
                <a:lnTo>
                  <a:pt x="1693164" y="3364991"/>
                </a:lnTo>
                <a:lnTo>
                  <a:pt x="1690116" y="3361944"/>
                </a:lnTo>
                <a:close/>
              </a:path>
              <a:path w="3470148" h="3374136">
                <a:moveTo>
                  <a:pt x="1665732" y="3361944"/>
                </a:moveTo>
                <a:lnTo>
                  <a:pt x="1658112" y="3361944"/>
                </a:lnTo>
                <a:lnTo>
                  <a:pt x="1655064" y="3364991"/>
                </a:lnTo>
                <a:lnTo>
                  <a:pt x="1655064" y="3372612"/>
                </a:lnTo>
                <a:lnTo>
                  <a:pt x="1658112" y="3374136"/>
                </a:lnTo>
                <a:lnTo>
                  <a:pt x="1665732" y="3374136"/>
                </a:lnTo>
                <a:lnTo>
                  <a:pt x="1667256" y="3372612"/>
                </a:lnTo>
                <a:lnTo>
                  <a:pt x="1667256" y="3364991"/>
                </a:lnTo>
                <a:lnTo>
                  <a:pt x="1665732" y="3361944"/>
                </a:lnTo>
                <a:close/>
              </a:path>
              <a:path w="3470148" h="3374136">
                <a:moveTo>
                  <a:pt x="1639824" y="3361944"/>
                </a:moveTo>
                <a:lnTo>
                  <a:pt x="1632204" y="3361944"/>
                </a:lnTo>
                <a:lnTo>
                  <a:pt x="1629156" y="3364991"/>
                </a:lnTo>
                <a:lnTo>
                  <a:pt x="1629156" y="3372612"/>
                </a:lnTo>
                <a:lnTo>
                  <a:pt x="1632204" y="3374136"/>
                </a:lnTo>
                <a:lnTo>
                  <a:pt x="1639824" y="3374136"/>
                </a:lnTo>
                <a:lnTo>
                  <a:pt x="1642872" y="3372612"/>
                </a:lnTo>
                <a:lnTo>
                  <a:pt x="1642872" y="3364991"/>
                </a:lnTo>
                <a:lnTo>
                  <a:pt x="1639824" y="3361944"/>
                </a:lnTo>
                <a:close/>
              </a:path>
              <a:path w="3470148" h="3374136">
                <a:moveTo>
                  <a:pt x="1613916" y="3361944"/>
                </a:moveTo>
                <a:lnTo>
                  <a:pt x="1607820" y="3361944"/>
                </a:lnTo>
                <a:lnTo>
                  <a:pt x="1604772" y="3364991"/>
                </a:lnTo>
                <a:lnTo>
                  <a:pt x="1604772" y="3372612"/>
                </a:lnTo>
                <a:lnTo>
                  <a:pt x="1607820" y="3374136"/>
                </a:lnTo>
                <a:lnTo>
                  <a:pt x="1613916" y="3374136"/>
                </a:lnTo>
                <a:lnTo>
                  <a:pt x="1616964" y="3372612"/>
                </a:lnTo>
                <a:lnTo>
                  <a:pt x="1616964" y="3364991"/>
                </a:lnTo>
                <a:lnTo>
                  <a:pt x="1613916" y="3361944"/>
                </a:lnTo>
                <a:close/>
              </a:path>
              <a:path w="3470148" h="3374136">
                <a:moveTo>
                  <a:pt x="1589532" y="3361944"/>
                </a:moveTo>
                <a:lnTo>
                  <a:pt x="1581912" y="3361944"/>
                </a:lnTo>
                <a:lnTo>
                  <a:pt x="1578864" y="3364991"/>
                </a:lnTo>
                <a:lnTo>
                  <a:pt x="1578864" y="3372612"/>
                </a:lnTo>
                <a:lnTo>
                  <a:pt x="1581912" y="3374136"/>
                </a:lnTo>
                <a:lnTo>
                  <a:pt x="1589532" y="3374136"/>
                </a:lnTo>
                <a:lnTo>
                  <a:pt x="1591056" y="3372612"/>
                </a:lnTo>
                <a:lnTo>
                  <a:pt x="1591056" y="3364991"/>
                </a:lnTo>
                <a:lnTo>
                  <a:pt x="1589532" y="3361944"/>
                </a:lnTo>
                <a:close/>
              </a:path>
              <a:path w="3470148" h="3374136">
                <a:moveTo>
                  <a:pt x="1563624" y="3361944"/>
                </a:moveTo>
                <a:lnTo>
                  <a:pt x="1556004" y="3361944"/>
                </a:lnTo>
                <a:lnTo>
                  <a:pt x="1552956" y="3364991"/>
                </a:lnTo>
                <a:lnTo>
                  <a:pt x="1552956" y="3372612"/>
                </a:lnTo>
                <a:lnTo>
                  <a:pt x="1556004" y="3374136"/>
                </a:lnTo>
                <a:lnTo>
                  <a:pt x="1563624" y="3374136"/>
                </a:lnTo>
                <a:lnTo>
                  <a:pt x="1566672" y="3372612"/>
                </a:lnTo>
                <a:lnTo>
                  <a:pt x="1566672" y="3364991"/>
                </a:lnTo>
                <a:lnTo>
                  <a:pt x="1563624" y="3361944"/>
                </a:lnTo>
                <a:close/>
              </a:path>
              <a:path w="3470148" h="3374136">
                <a:moveTo>
                  <a:pt x="1537716" y="3361944"/>
                </a:moveTo>
                <a:lnTo>
                  <a:pt x="1531620" y="3361944"/>
                </a:lnTo>
                <a:lnTo>
                  <a:pt x="1528572" y="3364991"/>
                </a:lnTo>
                <a:lnTo>
                  <a:pt x="1528572" y="3372612"/>
                </a:lnTo>
                <a:lnTo>
                  <a:pt x="1531620" y="3374136"/>
                </a:lnTo>
                <a:lnTo>
                  <a:pt x="1537716" y="3374136"/>
                </a:lnTo>
                <a:lnTo>
                  <a:pt x="1540764" y="3372612"/>
                </a:lnTo>
                <a:lnTo>
                  <a:pt x="1540764" y="3364991"/>
                </a:lnTo>
                <a:lnTo>
                  <a:pt x="1537716" y="3361944"/>
                </a:lnTo>
                <a:close/>
              </a:path>
              <a:path w="3470148" h="3374136">
                <a:moveTo>
                  <a:pt x="1513332" y="3361944"/>
                </a:moveTo>
                <a:lnTo>
                  <a:pt x="1505712" y="3361944"/>
                </a:lnTo>
                <a:lnTo>
                  <a:pt x="1502664" y="3364991"/>
                </a:lnTo>
                <a:lnTo>
                  <a:pt x="1502664" y="3372612"/>
                </a:lnTo>
                <a:lnTo>
                  <a:pt x="1505712" y="3374136"/>
                </a:lnTo>
                <a:lnTo>
                  <a:pt x="1513332" y="3374136"/>
                </a:lnTo>
                <a:lnTo>
                  <a:pt x="1514856" y="3372612"/>
                </a:lnTo>
                <a:lnTo>
                  <a:pt x="1514856" y="3364991"/>
                </a:lnTo>
                <a:lnTo>
                  <a:pt x="1513332" y="3361944"/>
                </a:lnTo>
                <a:close/>
              </a:path>
              <a:path w="3470148" h="3374136">
                <a:moveTo>
                  <a:pt x="1487424" y="3361944"/>
                </a:moveTo>
                <a:lnTo>
                  <a:pt x="1479804" y="3361944"/>
                </a:lnTo>
                <a:lnTo>
                  <a:pt x="1476756" y="3364991"/>
                </a:lnTo>
                <a:lnTo>
                  <a:pt x="1476756" y="3372612"/>
                </a:lnTo>
                <a:lnTo>
                  <a:pt x="1479804" y="3374136"/>
                </a:lnTo>
                <a:lnTo>
                  <a:pt x="1487424" y="3374136"/>
                </a:lnTo>
                <a:lnTo>
                  <a:pt x="1490472" y="3372612"/>
                </a:lnTo>
                <a:lnTo>
                  <a:pt x="1490472" y="3364991"/>
                </a:lnTo>
                <a:lnTo>
                  <a:pt x="1487424" y="3361944"/>
                </a:lnTo>
                <a:close/>
              </a:path>
              <a:path w="3470148" h="3374136">
                <a:moveTo>
                  <a:pt x="1461516" y="3361944"/>
                </a:moveTo>
                <a:lnTo>
                  <a:pt x="1455420" y="3361944"/>
                </a:lnTo>
                <a:lnTo>
                  <a:pt x="1452372" y="3364991"/>
                </a:lnTo>
                <a:lnTo>
                  <a:pt x="1452372" y="3372612"/>
                </a:lnTo>
                <a:lnTo>
                  <a:pt x="1455420" y="3374136"/>
                </a:lnTo>
                <a:lnTo>
                  <a:pt x="1461516" y="3374136"/>
                </a:lnTo>
                <a:lnTo>
                  <a:pt x="1464564" y="3372612"/>
                </a:lnTo>
                <a:lnTo>
                  <a:pt x="1464564" y="3364991"/>
                </a:lnTo>
                <a:lnTo>
                  <a:pt x="1461516" y="3361944"/>
                </a:lnTo>
                <a:close/>
              </a:path>
              <a:path w="3470148" h="3374136">
                <a:moveTo>
                  <a:pt x="1435608" y="3361944"/>
                </a:moveTo>
                <a:lnTo>
                  <a:pt x="1429512" y="3361944"/>
                </a:lnTo>
                <a:lnTo>
                  <a:pt x="1426464" y="3364991"/>
                </a:lnTo>
                <a:lnTo>
                  <a:pt x="1426464" y="3372612"/>
                </a:lnTo>
                <a:lnTo>
                  <a:pt x="1429512" y="3374136"/>
                </a:lnTo>
                <a:lnTo>
                  <a:pt x="1435608" y="3374136"/>
                </a:lnTo>
                <a:lnTo>
                  <a:pt x="1438656" y="3372612"/>
                </a:lnTo>
                <a:lnTo>
                  <a:pt x="1438656" y="3364991"/>
                </a:lnTo>
                <a:lnTo>
                  <a:pt x="1435608" y="3361944"/>
                </a:lnTo>
                <a:close/>
              </a:path>
              <a:path w="3470148" h="3374136">
                <a:moveTo>
                  <a:pt x="1411224" y="3361944"/>
                </a:moveTo>
                <a:lnTo>
                  <a:pt x="1403604" y="3361944"/>
                </a:lnTo>
                <a:lnTo>
                  <a:pt x="1400556" y="3364991"/>
                </a:lnTo>
                <a:lnTo>
                  <a:pt x="1400556" y="3372612"/>
                </a:lnTo>
                <a:lnTo>
                  <a:pt x="1403604" y="3374136"/>
                </a:lnTo>
                <a:lnTo>
                  <a:pt x="1411224" y="3374136"/>
                </a:lnTo>
                <a:lnTo>
                  <a:pt x="1414272" y="3372612"/>
                </a:lnTo>
                <a:lnTo>
                  <a:pt x="1414272" y="3364991"/>
                </a:lnTo>
                <a:lnTo>
                  <a:pt x="1411224" y="3361944"/>
                </a:lnTo>
                <a:close/>
              </a:path>
              <a:path w="3470148" h="3374136">
                <a:moveTo>
                  <a:pt x="1385316" y="3361944"/>
                </a:moveTo>
                <a:lnTo>
                  <a:pt x="1379220" y="3361944"/>
                </a:lnTo>
                <a:lnTo>
                  <a:pt x="1376172" y="3364991"/>
                </a:lnTo>
                <a:lnTo>
                  <a:pt x="1376172" y="3372612"/>
                </a:lnTo>
                <a:lnTo>
                  <a:pt x="1379220" y="3374136"/>
                </a:lnTo>
                <a:lnTo>
                  <a:pt x="1385316" y="3374136"/>
                </a:lnTo>
                <a:lnTo>
                  <a:pt x="1388364" y="3372612"/>
                </a:lnTo>
                <a:lnTo>
                  <a:pt x="1388364" y="3364991"/>
                </a:lnTo>
                <a:lnTo>
                  <a:pt x="1385316" y="3361944"/>
                </a:lnTo>
                <a:close/>
              </a:path>
              <a:path w="3470148" h="3374136">
                <a:moveTo>
                  <a:pt x="1359408" y="3361944"/>
                </a:moveTo>
                <a:lnTo>
                  <a:pt x="1353312" y="3361944"/>
                </a:lnTo>
                <a:lnTo>
                  <a:pt x="1350264" y="3364991"/>
                </a:lnTo>
                <a:lnTo>
                  <a:pt x="1350264" y="3372612"/>
                </a:lnTo>
                <a:lnTo>
                  <a:pt x="1353312" y="3374136"/>
                </a:lnTo>
                <a:lnTo>
                  <a:pt x="1359408" y="3374136"/>
                </a:lnTo>
                <a:lnTo>
                  <a:pt x="1362456" y="3372612"/>
                </a:lnTo>
                <a:lnTo>
                  <a:pt x="1362456" y="3364991"/>
                </a:lnTo>
                <a:lnTo>
                  <a:pt x="1359408" y="3361944"/>
                </a:lnTo>
                <a:close/>
              </a:path>
              <a:path w="3470148" h="3374136">
                <a:moveTo>
                  <a:pt x="1335024" y="3361944"/>
                </a:moveTo>
                <a:lnTo>
                  <a:pt x="1327404" y="3361944"/>
                </a:lnTo>
                <a:lnTo>
                  <a:pt x="1324356" y="3364991"/>
                </a:lnTo>
                <a:lnTo>
                  <a:pt x="1324356" y="3372612"/>
                </a:lnTo>
                <a:lnTo>
                  <a:pt x="1327404" y="3374136"/>
                </a:lnTo>
                <a:lnTo>
                  <a:pt x="1335024" y="3374136"/>
                </a:lnTo>
                <a:lnTo>
                  <a:pt x="1338072" y="3372612"/>
                </a:lnTo>
                <a:lnTo>
                  <a:pt x="1338072" y="3364991"/>
                </a:lnTo>
                <a:lnTo>
                  <a:pt x="1335024" y="3361944"/>
                </a:lnTo>
                <a:close/>
              </a:path>
              <a:path w="3470148" h="3374136">
                <a:moveTo>
                  <a:pt x="1309116" y="3361944"/>
                </a:moveTo>
                <a:lnTo>
                  <a:pt x="1303020" y="3361944"/>
                </a:lnTo>
                <a:lnTo>
                  <a:pt x="1299972" y="3364991"/>
                </a:lnTo>
                <a:lnTo>
                  <a:pt x="1299972" y="3372612"/>
                </a:lnTo>
                <a:lnTo>
                  <a:pt x="1303020" y="3374136"/>
                </a:lnTo>
                <a:lnTo>
                  <a:pt x="1309116" y="3374136"/>
                </a:lnTo>
                <a:lnTo>
                  <a:pt x="1312164" y="3372612"/>
                </a:lnTo>
                <a:lnTo>
                  <a:pt x="1312164" y="3364991"/>
                </a:lnTo>
                <a:lnTo>
                  <a:pt x="1309116" y="3361944"/>
                </a:lnTo>
                <a:close/>
              </a:path>
              <a:path w="3470148" h="3374136">
                <a:moveTo>
                  <a:pt x="1283208" y="3361944"/>
                </a:moveTo>
                <a:lnTo>
                  <a:pt x="1277112" y="3361944"/>
                </a:lnTo>
                <a:lnTo>
                  <a:pt x="1274064" y="3364991"/>
                </a:lnTo>
                <a:lnTo>
                  <a:pt x="1274064" y="3372612"/>
                </a:lnTo>
                <a:lnTo>
                  <a:pt x="1277112" y="3374136"/>
                </a:lnTo>
                <a:lnTo>
                  <a:pt x="1283208" y="3374136"/>
                </a:lnTo>
                <a:lnTo>
                  <a:pt x="1286256" y="3372612"/>
                </a:lnTo>
                <a:lnTo>
                  <a:pt x="1286256" y="3364991"/>
                </a:lnTo>
                <a:lnTo>
                  <a:pt x="1283208" y="3361944"/>
                </a:lnTo>
                <a:close/>
              </a:path>
              <a:path w="3470148" h="3374136">
                <a:moveTo>
                  <a:pt x="1258824" y="3361944"/>
                </a:moveTo>
                <a:lnTo>
                  <a:pt x="1251204" y="3361944"/>
                </a:lnTo>
                <a:lnTo>
                  <a:pt x="1248156" y="3364991"/>
                </a:lnTo>
                <a:lnTo>
                  <a:pt x="1248156" y="3372612"/>
                </a:lnTo>
                <a:lnTo>
                  <a:pt x="1251204" y="3374136"/>
                </a:lnTo>
                <a:lnTo>
                  <a:pt x="1258824" y="3374136"/>
                </a:lnTo>
                <a:lnTo>
                  <a:pt x="1261872" y="3372612"/>
                </a:lnTo>
                <a:lnTo>
                  <a:pt x="1261872" y="3364991"/>
                </a:lnTo>
                <a:lnTo>
                  <a:pt x="1258824" y="3361944"/>
                </a:lnTo>
                <a:close/>
              </a:path>
              <a:path w="3470148" h="3374136">
                <a:moveTo>
                  <a:pt x="1232916" y="3361944"/>
                </a:moveTo>
                <a:lnTo>
                  <a:pt x="1225296" y="3361944"/>
                </a:lnTo>
                <a:lnTo>
                  <a:pt x="1223772" y="3364991"/>
                </a:lnTo>
                <a:lnTo>
                  <a:pt x="1223772" y="3372612"/>
                </a:lnTo>
                <a:lnTo>
                  <a:pt x="1225296" y="3374136"/>
                </a:lnTo>
                <a:lnTo>
                  <a:pt x="1232916" y="3374136"/>
                </a:lnTo>
                <a:lnTo>
                  <a:pt x="1235964" y="3372612"/>
                </a:lnTo>
                <a:lnTo>
                  <a:pt x="1235964" y="3364991"/>
                </a:lnTo>
                <a:lnTo>
                  <a:pt x="1232916" y="3361944"/>
                </a:lnTo>
                <a:close/>
              </a:path>
              <a:path w="3470148" h="3374136">
                <a:moveTo>
                  <a:pt x="1207008" y="3361944"/>
                </a:moveTo>
                <a:lnTo>
                  <a:pt x="1200912" y="3361944"/>
                </a:lnTo>
                <a:lnTo>
                  <a:pt x="1197864" y="3364991"/>
                </a:lnTo>
                <a:lnTo>
                  <a:pt x="1197864" y="3372612"/>
                </a:lnTo>
                <a:lnTo>
                  <a:pt x="1200912" y="3374136"/>
                </a:lnTo>
                <a:lnTo>
                  <a:pt x="1207008" y="3374136"/>
                </a:lnTo>
                <a:lnTo>
                  <a:pt x="1210056" y="3372612"/>
                </a:lnTo>
                <a:lnTo>
                  <a:pt x="1210056" y="3364991"/>
                </a:lnTo>
                <a:lnTo>
                  <a:pt x="1207008" y="3361944"/>
                </a:lnTo>
                <a:close/>
              </a:path>
              <a:path w="3470148" h="3374136">
                <a:moveTo>
                  <a:pt x="1182624" y="3361944"/>
                </a:moveTo>
                <a:lnTo>
                  <a:pt x="1175004" y="3361944"/>
                </a:lnTo>
                <a:lnTo>
                  <a:pt x="1171956" y="3364991"/>
                </a:lnTo>
                <a:lnTo>
                  <a:pt x="1171956" y="3372612"/>
                </a:lnTo>
                <a:lnTo>
                  <a:pt x="1175004" y="3374136"/>
                </a:lnTo>
                <a:lnTo>
                  <a:pt x="1182624" y="3374136"/>
                </a:lnTo>
                <a:lnTo>
                  <a:pt x="1185672" y="3372612"/>
                </a:lnTo>
                <a:lnTo>
                  <a:pt x="1185672" y="3364991"/>
                </a:lnTo>
                <a:lnTo>
                  <a:pt x="1182624" y="3361944"/>
                </a:lnTo>
                <a:close/>
              </a:path>
              <a:path w="3470148" h="3374136">
                <a:moveTo>
                  <a:pt x="1156716" y="3361944"/>
                </a:moveTo>
                <a:lnTo>
                  <a:pt x="1149096" y="3361944"/>
                </a:lnTo>
                <a:lnTo>
                  <a:pt x="1147572" y="3364991"/>
                </a:lnTo>
                <a:lnTo>
                  <a:pt x="1147572" y="3372612"/>
                </a:lnTo>
                <a:lnTo>
                  <a:pt x="1149096" y="3374136"/>
                </a:lnTo>
                <a:lnTo>
                  <a:pt x="1156716" y="3374136"/>
                </a:lnTo>
                <a:lnTo>
                  <a:pt x="1159764" y="3372612"/>
                </a:lnTo>
                <a:lnTo>
                  <a:pt x="1159764" y="3364991"/>
                </a:lnTo>
                <a:lnTo>
                  <a:pt x="1156716" y="3361944"/>
                </a:lnTo>
                <a:close/>
              </a:path>
              <a:path w="3470148" h="3374136">
                <a:moveTo>
                  <a:pt x="1130808" y="3361944"/>
                </a:moveTo>
                <a:lnTo>
                  <a:pt x="1124712" y="3361944"/>
                </a:lnTo>
                <a:lnTo>
                  <a:pt x="1121664" y="3364991"/>
                </a:lnTo>
                <a:lnTo>
                  <a:pt x="1121664" y="3372612"/>
                </a:lnTo>
                <a:lnTo>
                  <a:pt x="1124712" y="3374136"/>
                </a:lnTo>
                <a:lnTo>
                  <a:pt x="1130808" y="3374136"/>
                </a:lnTo>
                <a:lnTo>
                  <a:pt x="1133856" y="3372612"/>
                </a:lnTo>
                <a:lnTo>
                  <a:pt x="1133856" y="3364991"/>
                </a:lnTo>
                <a:lnTo>
                  <a:pt x="1130808" y="3361944"/>
                </a:lnTo>
                <a:close/>
              </a:path>
              <a:path w="3470148" h="3374136">
                <a:moveTo>
                  <a:pt x="1106424" y="3361944"/>
                </a:moveTo>
                <a:lnTo>
                  <a:pt x="1098804" y="3361944"/>
                </a:lnTo>
                <a:lnTo>
                  <a:pt x="1095756" y="3364991"/>
                </a:lnTo>
                <a:lnTo>
                  <a:pt x="1095756" y="3372612"/>
                </a:lnTo>
                <a:lnTo>
                  <a:pt x="1098804" y="3374136"/>
                </a:lnTo>
                <a:lnTo>
                  <a:pt x="1106424" y="3374136"/>
                </a:lnTo>
                <a:lnTo>
                  <a:pt x="1109472" y="3372612"/>
                </a:lnTo>
                <a:lnTo>
                  <a:pt x="1109472" y="3364991"/>
                </a:lnTo>
                <a:lnTo>
                  <a:pt x="1106424" y="3361944"/>
                </a:lnTo>
                <a:close/>
              </a:path>
              <a:path w="3470148" h="3374136">
                <a:moveTo>
                  <a:pt x="1080516" y="3361944"/>
                </a:moveTo>
                <a:lnTo>
                  <a:pt x="1072896" y="3361944"/>
                </a:lnTo>
                <a:lnTo>
                  <a:pt x="1071372" y="3364991"/>
                </a:lnTo>
                <a:lnTo>
                  <a:pt x="1071372" y="3372612"/>
                </a:lnTo>
                <a:lnTo>
                  <a:pt x="1072896" y="3374136"/>
                </a:lnTo>
                <a:lnTo>
                  <a:pt x="1080516" y="3374136"/>
                </a:lnTo>
                <a:lnTo>
                  <a:pt x="1083564" y="3372612"/>
                </a:lnTo>
                <a:lnTo>
                  <a:pt x="1083564" y="3364991"/>
                </a:lnTo>
                <a:lnTo>
                  <a:pt x="1080516" y="3361944"/>
                </a:lnTo>
                <a:close/>
              </a:path>
              <a:path w="3470148" h="3374136">
                <a:moveTo>
                  <a:pt x="1054608" y="3361944"/>
                </a:moveTo>
                <a:lnTo>
                  <a:pt x="1048512" y="3361944"/>
                </a:lnTo>
                <a:lnTo>
                  <a:pt x="1045464" y="3364991"/>
                </a:lnTo>
                <a:lnTo>
                  <a:pt x="1045464" y="3372612"/>
                </a:lnTo>
                <a:lnTo>
                  <a:pt x="1048512" y="3374136"/>
                </a:lnTo>
                <a:lnTo>
                  <a:pt x="1054608" y="3374136"/>
                </a:lnTo>
                <a:lnTo>
                  <a:pt x="1057656" y="3372612"/>
                </a:lnTo>
                <a:lnTo>
                  <a:pt x="1057656" y="3364991"/>
                </a:lnTo>
                <a:lnTo>
                  <a:pt x="1054608" y="3361944"/>
                </a:lnTo>
                <a:close/>
              </a:path>
              <a:path w="3470148" h="3374136">
                <a:moveTo>
                  <a:pt x="1030224" y="3361944"/>
                </a:moveTo>
                <a:lnTo>
                  <a:pt x="1022604" y="3361944"/>
                </a:lnTo>
                <a:lnTo>
                  <a:pt x="1019556" y="3364991"/>
                </a:lnTo>
                <a:lnTo>
                  <a:pt x="1019556" y="3372612"/>
                </a:lnTo>
                <a:lnTo>
                  <a:pt x="1022604" y="3374136"/>
                </a:lnTo>
                <a:lnTo>
                  <a:pt x="1030224" y="3374136"/>
                </a:lnTo>
                <a:lnTo>
                  <a:pt x="1033272" y="3372612"/>
                </a:lnTo>
                <a:lnTo>
                  <a:pt x="1033272" y="3364991"/>
                </a:lnTo>
                <a:lnTo>
                  <a:pt x="1030224" y="3361944"/>
                </a:lnTo>
                <a:close/>
              </a:path>
              <a:path w="3470148" h="3374136">
                <a:moveTo>
                  <a:pt x="1004316" y="3361944"/>
                </a:moveTo>
                <a:lnTo>
                  <a:pt x="996696" y="3361944"/>
                </a:lnTo>
                <a:lnTo>
                  <a:pt x="995172" y="3364991"/>
                </a:lnTo>
                <a:lnTo>
                  <a:pt x="995172" y="3372612"/>
                </a:lnTo>
                <a:lnTo>
                  <a:pt x="996696" y="3374136"/>
                </a:lnTo>
                <a:lnTo>
                  <a:pt x="1004316" y="3374136"/>
                </a:lnTo>
                <a:lnTo>
                  <a:pt x="1007364" y="3372612"/>
                </a:lnTo>
                <a:lnTo>
                  <a:pt x="1007364" y="3364991"/>
                </a:lnTo>
                <a:lnTo>
                  <a:pt x="1004316" y="3361944"/>
                </a:lnTo>
                <a:close/>
              </a:path>
              <a:path w="3470148" h="3374136">
                <a:moveTo>
                  <a:pt x="978408" y="3361944"/>
                </a:moveTo>
                <a:lnTo>
                  <a:pt x="972312" y="3361944"/>
                </a:lnTo>
                <a:lnTo>
                  <a:pt x="969264" y="3364991"/>
                </a:lnTo>
                <a:lnTo>
                  <a:pt x="969264" y="3372612"/>
                </a:lnTo>
                <a:lnTo>
                  <a:pt x="972312" y="3374136"/>
                </a:lnTo>
                <a:lnTo>
                  <a:pt x="978408" y="3374136"/>
                </a:lnTo>
                <a:lnTo>
                  <a:pt x="981456" y="3372612"/>
                </a:lnTo>
                <a:lnTo>
                  <a:pt x="981456" y="3364991"/>
                </a:lnTo>
                <a:lnTo>
                  <a:pt x="978408" y="3361944"/>
                </a:lnTo>
                <a:close/>
              </a:path>
              <a:path w="3470148" h="3374136">
                <a:moveTo>
                  <a:pt x="954024" y="3361944"/>
                </a:moveTo>
                <a:lnTo>
                  <a:pt x="946404" y="3361944"/>
                </a:lnTo>
                <a:lnTo>
                  <a:pt x="943356" y="3364991"/>
                </a:lnTo>
                <a:lnTo>
                  <a:pt x="943356" y="3372612"/>
                </a:lnTo>
                <a:lnTo>
                  <a:pt x="946404" y="3374136"/>
                </a:lnTo>
                <a:lnTo>
                  <a:pt x="954024" y="3374136"/>
                </a:lnTo>
                <a:lnTo>
                  <a:pt x="957072" y="3372612"/>
                </a:lnTo>
                <a:lnTo>
                  <a:pt x="957072" y="3364991"/>
                </a:lnTo>
                <a:lnTo>
                  <a:pt x="954024" y="3361944"/>
                </a:lnTo>
                <a:close/>
              </a:path>
              <a:path w="3470148" h="3374136">
                <a:moveTo>
                  <a:pt x="928116" y="3361944"/>
                </a:moveTo>
                <a:lnTo>
                  <a:pt x="920496" y="3361944"/>
                </a:lnTo>
                <a:lnTo>
                  <a:pt x="918972" y="3364991"/>
                </a:lnTo>
                <a:lnTo>
                  <a:pt x="918972" y="3372612"/>
                </a:lnTo>
                <a:lnTo>
                  <a:pt x="920496" y="3374136"/>
                </a:lnTo>
                <a:lnTo>
                  <a:pt x="928116" y="3374136"/>
                </a:lnTo>
                <a:lnTo>
                  <a:pt x="931164" y="3372612"/>
                </a:lnTo>
                <a:lnTo>
                  <a:pt x="931164" y="3364991"/>
                </a:lnTo>
                <a:lnTo>
                  <a:pt x="928116" y="3361944"/>
                </a:lnTo>
                <a:close/>
              </a:path>
              <a:path w="3470148" h="3374136">
                <a:moveTo>
                  <a:pt x="902208" y="3361944"/>
                </a:moveTo>
                <a:lnTo>
                  <a:pt x="896112" y="3361944"/>
                </a:lnTo>
                <a:lnTo>
                  <a:pt x="893064" y="3364991"/>
                </a:lnTo>
                <a:lnTo>
                  <a:pt x="893064" y="3372612"/>
                </a:lnTo>
                <a:lnTo>
                  <a:pt x="896112" y="3374136"/>
                </a:lnTo>
                <a:lnTo>
                  <a:pt x="902208" y="3374136"/>
                </a:lnTo>
                <a:lnTo>
                  <a:pt x="905256" y="3372612"/>
                </a:lnTo>
                <a:lnTo>
                  <a:pt x="905256" y="3364991"/>
                </a:lnTo>
                <a:lnTo>
                  <a:pt x="902208" y="3361944"/>
                </a:lnTo>
                <a:close/>
              </a:path>
              <a:path w="3470148" h="3374136">
                <a:moveTo>
                  <a:pt x="877824" y="3361944"/>
                </a:moveTo>
                <a:lnTo>
                  <a:pt x="870204" y="3361944"/>
                </a:lnTo>
                <a:lnTo>
                  <a:pt x="867156" y="3364991"/>
                </a:lnTo>
                <a:lnTo>
                  <a:pt x="867156" y="3372612"/>
                </a:lnTo>
                <a:lnTo>
                  <a:pt x="870204" y="3374136"/>
                </a:lnTo>
                <a:lnTo>
                  <a:pt x="877824" y="3374136"/>
                </a:lnTo>
                <a:lnTo>
                  <a:pt x="880872" y="3372612"/>
                </a:lnTo>
                <a:lnTo>
                  <a:pt x="880872" y="3364991"/>
                </a:lnTo>
                <a:lnTo>
                  <a:pt x="877824" y="3361944"/>
                </a:lnTo>
                <a:close/>
              </a:path>
              <a:path w="3470148" h="3374136">
                <a:moveTo>
                  <a:pt x="851916" y="3361944"/>
                </a:moveTo>
                <a:lnTo>
                  <a:pt x="844296" y="3361944"/>
                </a:lnTo>
                <a:lnTo>
                  <a:pt x="841248" y="3364991"/>
                </a:lnTo>
                <a:lnTo>
                  <a:pt x="841248" y="3372612"/>
                </a:lnTo>
                <a:lnTo>
                  <a:pt x="844296" y="3374136"/>
                </a:lnTo>
                <a:lnTo>
                  <a:pt x="851916" y="3374136"/>
                </a:lnTo>
                <a:lnTo>
                  <a:pt x="854964" y="3372612"/>
                </a:lnTo>
                <a:lnTo>
                  <a:pt x="854964" y="3364991"/>
                </a:lnTo>
                <a:lnTo>
                  <a:pt x="851916" y="3361944"/>
                </a:lnTo>
                <a:close/>
              </a:path>
              <a:path w="3470148" h="3374136">
                <a:moveTo>
                  <a:pt x="826008" y="3361944"/>
                </a:moveTo>
                <a:lnTo>
                  <a:pt x="819912" y="3361944"/>
                </a:lnTo>
                <a:lnTo>
                  <a:pt x="816864" y="3364991"/>
                </a:lnTo>
                <a:lnTo>
                  <a:pt x="816864" y="3372612"/>
                </a:lnTo>
                <a:lnTo>
                  <a:pt x="819912" y="3374136"/>
                </a:lnTo>
                <a:lnTo>
                  <a:pt x="826008" y="3374136"/>
                </a:lnTo>
                <a:lnTo>
                  <a:pt x="829056" y="3372612"/>
                </a:lnTo>
                <a:lnTo>
                  <a:pt x="829056" y="3364991"/>
                </a:lnTo>
                <a:lnTo>
                  <a:pt x="826008" y="3361944"/>
                </a:lnTo>
                <a:close/>
              </a:path>
              <a:path w="3470148" h="3374136">
                <a:moveTo>
                  <a:pt x="801624" y="3361944"/>
                </a:moveTo>
                <a:lnTo>
                  <a:pt x="794004" y="3361944"/>
                </a:lnTo>
                <a:lnTo>
                  <a:pt x="790956" y="3364991"/>
                </a:lnTo>
                <a:lnTo>
                  <a:pt x="790956" y="3372612"/>
                </a:lnTo>
                <a:lnTo>
                  <a:pt x="794004" y="3374136"/>
                </a:lnTo>
                <a:lnTo>
                  <a:pt x="801624" y="3374136"/>
                </a:lnTo>
                <a:lnTo>
                  <a:pt x="803148" y="3372612"/>
                </a:lnTo>
                <a:lnTo>
                  <a:pt x="803148" y="3364991"/>
                </a:lnTo>
                <a:lnTo>
                  <a:pt x="801624" y="3361944"/>
                </a:lnTo>
                <a:close/>
              </a:path>
              <a:path w="3470148" h="3374136">
                <a:moveTo>
                  <a:pt x="775716" y="3361944"/>
                </a:moveTo>
                <a:lnTo>
                  <a:pt x="768096" y="3361944"/>
                </a:lnTo>
                <a:lnTo>
                  <a:pt x="765048" y="3364991"/>
                </a:lnTo>
                <a:lnTo>
                  <a:pt x="765048" y="3372612"/>
                </a:lnTo>
                <a:lnTo>
                  <a:pt x="768096" y="3374136"/>
                </a:lnTo>
                <a:lnTo>
                  <a:pt x="775716" y="3374136"/>
                </a:lnTo>
                <a:lnTo>
                  <a:pt x="778764" y="3372612"/>
                </a:lnTo>
                <a:lnTo>
                  <a:pt x="778764" y="3364991"/>
                </a:lnTo>
                <a:lnTo>
                  <a:pt x="775716" y="3361944"/>
                </a:lnTo>
                <a:close/>
              </a:path>
              <a:path w="3470148" h="3374136">
                <a:moveTo>
                  <a:pt x="749808" y="3361944"/>
                </a:moveTo>
                <a:lnTo>
                  <a:pt x="743712" y="3361944"/>
                </a:lnTo>
                <a:lnTo>
                  <a:pt x="740664" y="3364991"/>
                </a:lnTo>
                <a:lnTo>
                  <a:pt x="740664" y="3372612"/>
                </a:lnTo>
                <a:lnTo>
                  <a:pt x="743712" y="3374136"/>
                </a:lnTo>
                <a:lnTo>
                  <a:pt x="749808" y="3374136"/>
                </a:lnTo>
                <a:lnTo>
                  <a:pt x="752856" y="3372612"/>
                </a:lnTo>
                <a:lnTo>
                  <a:pt x="752856" y="3364991"/>
                </a:lnTo>
                <a:lnTo>
                  <a:pt x="749808" y="3361944"/>
                </a:lnTo>
                <a:close/>
              </a:path>
              <a:path w="3470148" h="3374136">
                <a:moveTo>
                  <a:pt x="725424" y="3361944"/>
                </a:moveTo>
                <a:lnTo>
                  <a:pt x="717804" y="3361944"/>
                </a:lnTo>
                <a:lnTo>
                  <a:pt x="714756" y="3364991"/>
                </a:lnTo>
                <a:lnTo>
                  <a:pt x="714756" y="3372612"/>
                </a:lnTo>
                <a:lnTo>
                  <a:pt x="717804" y="3374136"/>
                </a:lnTo>
                <a:lnTo>
                  <a:pt x="725424" y="3374136"/>
                </a:lnTo>
                <a:lnTo>
                  <a:pt x="726948" y="3372612"/>
                </a:lnTo>
                <a:lnTo>
                  <a:pt x="726948" y="3364991"/>
                </a:lnTo>
                <a:lnTo>
                  <a:pt x="725424" y="3361944"/>
                </a:lnTo>
                <a:close/>
              </a:path>
              <a:path w="3470148" h="3374136">
                <a:moveTo>
                  <a:pt x="699516" y="3361944"/>
                </a:moveTo>
                <a:lnTo>
                  <a:pt x="691896" y="3361944"/>
                </a:lnTo>
                <a:lnTo>
                  <a:pt x="688848" y="3364991"/>
                </a:lnTo>
                <a:lnTo>
                  <a:pt x="688848" y="3372612"/>
                </a:lnTo>
                <a:lnTo>
                  <a:pt x="691896" y="3374136"/>
                </a:lnTo>
                <a:lnTo>
                  <a:pt x="699516" y="3374136"/>
                </a:lnTo>
                <a:lnTo>
                  <a:pt x="702564" y="3372612"/>
                </a:lnTo>
                <a:lnTo>
                  <a:pt x="702564" y="3364991"/>
                </a:lnTo>
                <a:lnTo>
                  <a:pt x="699516" y="3361944"/>
                </a:lnTo>
                <a:close/>
              </a:path>
              <a:path w="3470148" h="3374136">
                <a:moveTo>
                  <a:pt x="673608" y="3361944"/>
                </a:moveTo>
                <a:lnTo>
                  <a:pt x="667512" y="3361944"/>
                </a:lnTo>
                <a:lnTo>
                  <a:pt x="664464" y="3364991"/>
                </a:lnTo>
                <a:lnTo>
                  <a:pt x="664464" y="3372612"/>
                </a:lnTo>
                <a:lnTo>
                  <a:pt x="667512" y="3374136"/>
                </a:lnTo>
                <a:lnTo>
                  <a:pt x="673608" y="3374136"/>
                </a:lnTo>
                <a:lnTo>
                  <a:pt x="676656" y="3372612"/>
                </a:lnTo>
                <a:lnTo>
                  <a:pt x="676656" y="3364991"/>
                </a:lnTo>
                <a:lnTo>
                  <a:pt x="673608" y="3361944"/>
                </a:lnTo>
                <a:close/>
              </a:path>
              <a:path w="3470148" h="3374136">
                <a:moveTo>
                  <a:pt x="649224" y="3361944"/>
                </a:moveTo>
                <a:lnTo>
                  <a:pt x="641604" y="3361944"/>
                </a:lnTo>
                <a:lnTo>
                  <a:pt x="638556" y="3364991"/>
                </a:lnTo>
                <a:lnTo>
                  <a:pt x="638556" y="3372612"/>
                </a:lnTo>
                <a:lnTo>
                  <a:pt x="641604" y="3374136"/>
                </a:lnTo>
                <a:lnTo>
                  <a:pt x="649224" y="3374136"/>
                </a:lnTo>
                <a:lnTo>
                  <a:pt x="650748" y="3372612"/>
                </a:lnTo>
                <a:lnTo>
                  <a:pt x="650748" y="3364991"/>
                </a:lnTo>
                <a:lnTo>
                  <a:pt x="649224" y="3361944"/>
                </a:lnTo>
                <a:close/>
              </a:path>
              <a:path w="3470148" h="3374136">
                <a:moveTo>
                  <a:pt x="623316" y="3361944"/>
                </a:moveTo>
                <a:lnTo>
                  <a:pt x="615696" y="3361944"/>
                </a:lnTo>
                <a:lnTo>
                  <a:pt x="612648" y="3364991"/>
                </a:lnTo>
                <a:lnTo>
                  <a:pt x="612648" y="3372612"/>
                </a:lnTo>
                <a:lnTo>
                  <a:pt x="615696" y="3374136"/>
                </a:lnTo>
                <a:lnTo>
                  <a:pt x="623316" y="3374136"/>
                </a:lnTo>
                <a:lnTo>
                  <a:pt x="626364" y="3372612"/>
                </a:lnTo>
                <a:lnTo>
                  <a:pt x="626364" y="3364991"/>
                </a:lnTo>
                <a:lnTo>
                  <a:pt x="623316" y="3361944"/>
                </a:lnTo>
                <a:close/>
              </a:path>
              <a:path w="3470148" h="3374136">
                <a:moveTo>
                  <a:pt x="597408" y="3361944"/>
                </a:moveTo>
                <a:lnTo>
                  <a:pt x="591312" y="3361944"/>
                </a:lnTo>
                <a:lnTo>
                  <a:pt x="588264" y="3364991"/>
                </a:lnTo>
                <a:lnTo>
                  <a:pt x="588264" y="3372612"/>
                </a:lnTo>
                <a:lnTo>
                  <a:pt x="591312" y="3374136"/>
                </a:lnTo>
                <a:lnTo>
                  <a:pt x="597408" y="3374136"/>
                </a:lnTo>
                <a:lnTo>
                  <a:pt x="600456" y="3372612"/>
                </a:lnTo>
                <a:lnTo>
                  <a:pt x="600456" y="3364991"/>
                </a:lnTo>
                <a:lnTo>
                  <a:pt x="597408" y="3361944"/>
                </a:lnTo>
                <a:close/>
              </a:path>
              <a:path w="3470148" h="3374136">
                <a:moveTo>
                  <a:pt x="573024" y="3361944"/>
                </a:moveTo>
                <a:lnTo>
                  <a:pt x="565404" y="3361944"/>
                </a:lnTo>
                <a:lnTo>
                  <a:pt x="562356" y="3364991"/>
                </a:lnTo>
                <a:lnTo>
                  <a:pt x="562356" y="3372612"/>
                </a:lnTo>
                <a:lnTo>
                  <a:pt x="565404" y="3374136"/>
                </a:lnTo>
                <a:lnTo>
                  <a:pt x="573024" y="3374136"/>
                </a:lnTo>
                <a:lnTo>
                  <a:pt x="574548" y="3372612"/>
                </a:lnTo>
                <a:lnTo>
                  <a:pt x="574548" y="3364991"/>
                </a:lnTo>
                <a:lnTo>
                  <a:pt x="573024" y="3361944"/>
                </a:lnTo>
                <a:close/>
              </a:path>
              <a:path w="3470148" h="3374136">
                <a:moveTo>
                  <a:pt x="547116" y="3361944"/>
                </a:moveTo>
                <a:lnTo>
                  <a:pt x="539496" y="3361944"/>
                </a:lnTo>
                <a:lnTo>
                  <a:pt x="536448" y="3364991"/>
                </a:lnTo>
                <a:lnTo>
                  <a:pt x="536448" y="3372612"/>
                </a:lnTo>
                <a:lnTo>
                  <a:pt x="539496" y="3374136"/>
                </a:lnTo>
                <a:lnTo>
                  <a:pt x="547116" y="3374136"/>
                </a:lnTo>
                <a:lnTo>
                  <a:pt x="550164" y="3372612"/>
                </a:lnTo>
                <a:lnTo>
                  <a:pt x="550164" y="3364991"/>
                </a:lnTo>
                <a:lnTo>
                  <a:pt x="547116" y="3361944"/>
                </a:lnTo>
                <a:close/>
              </a:path>
              <a:path w="3470148" h="3374136">
                <a:moveTo>
                  <a:pt x="521208" y="3361944"/>
                </a:moveTo>
                <a:lnTo>
                  <a:pt x="515112" y="3361944"/>
                </a:lnTo>
                <a:lnTo>
                  <a:pt x="512064" y="3364991"/>
                </a:lnTo>
                <a:lnTo>
                  <a:pt x="512064" y="3372612"/>
                </a:lnTo>
                <a:lnTo>
                  <a:pt x="515112" y="3374136"/>
                </a:lnTo>
                <a:lnTo>
                  <a:pt x="521208" y="3374136"/>
                </a:lnTo>
                <a:lnTo>
                  <a:pt x="524256" y="3372612"/>
                </a:lnTo>
                <a:lnTo>
                  <a:pt x="524256" y="3364991"/>
                </a:lnTo>
                <a:lnTo>
                  <a:pt x="521208" y="3361944"/>
                </a:lnTo>
                <a:close/>
              </a:path>
              <a:path w="3470148" h="3374136">
                <a:moveTo>
                  <a:pt x="496824" y="3361944"/>
                </a:moveTo>
                <a:lnTo>
                  <a:pt x="489204" y="3361944"/>
                </a:lnTo>
                <a:lnTo>
                  <a:pt x="486156" y="3364991"/>
                </a:lnTo>
                <a:lnTo>
                  <a:pt x="486156" y="3372612"/>
                </a:lnTo>
                <a:lnTo>
                  <a:pt x="489204" y="3374136"/>
                </a:lnTo>
                <a:lnTo>
                  <a:pt x="496824" y="3374136"/>
                </a:lnTo>
                <a:lnTo>
                  <a:pt x="498348" y="3372612"/>
                </a:lnTo>
                <a:lnTo>
                  <a:pt x="498348" y="3364991"/>
                </a:lnTo>
                <a:lnTo>
                  <a:pt x="496824" y="3361944"/>
                </a:lnTo>
                <a:close/>
              </a:path>
              <a:path w="3470148" h="3374136">
                <a:moveTo>
                  <a:pt x="470916" y="3361944"/>
                </a:moveTo>
                <a:lnTo>
                  <a:pt x="463296" y="3361944"/>
                </a:lnTo>
                <a:lnTo>
                  <a:pt x="460248" y="3364991"/>
                </a:lnTo>
                <a:lnTo>
                  <a:pt x="460248" y="3372612"/>
                </a:lnTo>
                <a:lnTo>
                  <a:pt x="463296" y="3374136"/>
                </a:lnTo>
                <a:lnTo>
                  <a:pt x="470916" y="3374136"/>
                </a:lnTo>
                <a:lnTo>
                  <a:pt x="473964" y="3372612"/>
                </a:lnTo>
                <a:lnTo>
                  <a:pt x="473964" y="3364991"/>
                </a:lnTo>
                <a:lnTo>
                  <a:pt x="470916" y="3361944"/>
                </a:lnTo>
                <a:close/>
              </a:path>
              <a:path w="3470148" h="3374136">
                <a:moveTo>
                  <a:pt x="445008" y="3361944"/>
                </a:moveTo>
                <a:lnTo>
                  <a:pt x="438912" y="3361944"/>
                </a:lnTo>
                <a:lnTo>
                  <a:pt x="435864" y="3364991"/>
                </a:lnTo>
                <a:lnTo>
                  <a:pt x="435864" y="3372612"/>
                </a:lnTo>
                <a:lnTo>
                  <a:pt x="438912" y="3374136"/>
                </a:lnTo>
                <a:lnTo>
                  <a:pt x="445008" y="3374136"/>
                </a:lnTo>
                <a:lnTo>
                  <a:pt x="448056" y="3372612"/>
                </a:lnTo>
                <a:lnTo>
                  <a:pt x="448056" y="3364991"/>
                </a:lnTo>
                <a:lnTo>
                  <a:pt x="445008" y="3361944"/>
                </a:lnTo>
                <a:close/>
              </a:path>
              <a:path w="3470148" h="3374136">
                <a:moveTo>
                  <a:pt x="419100" y="3361944"/>
                </a:moveTo>
                <a:lnTo>
                  <a:pt x="413004" y="3361944"/>
                </a:lnTo>
                <a:lnTo>
                  <a:pt x="409956" y="3364991"/>
                </a:lnTo>
                <a:lnTo>
                  <a:pt x="409956" y="3372612"/>
                </a:lnTo>
                <a:lnTo>
                  <a:pt x="413004" y="3374136"/>
                </a:lnTo>
                <a:lnTo>
                  <a:pt x="419100" y="3374136"/>
                </a:lnTo>
                <a:lnTo>
                  <a:pt x="422148" y="3372612"/>
                </a:lnTo>
                <a:lnTo>
                  <a:pt x="422148" y="3364991"/>
                </a:lnTo>
                <a:lnTo>
                  <a:pt x="419100" y="3361944"/>
                </a:lnTo>
                <a:close/>
              </a:path>
              <a:path w="3470148" h="3374136">
                <a:moveTo>
                  <a:pt x="394716" y="3361944"/>
                </a:moveTo>
                <a:lnTo>
                  <a:pt x="387096" y="3361944"/>
                </a:lnTo>
                <a:lnTo>
                  <a:pt x="384048" y="3364991"/>
                </a:lnTo>
                <a:lnTo>
                  <a:pt x="384048" y="3372612"/>
                </a:lnTo>
                <a:lnTo>
                  <a:pt x="387096" y="3374136"/>
                </a:lnTo>
                <a:lnTo>
                  <a:pt x="394716" y="3374136"/>
                </a:lnTo>
                <a:lnTo>
                  <a:pt x="397764" y="3372612"/>
                </a:lnTo>
                <a:lnTo>
                  <a:pt x="397764" y="3364991"/>
                </a:lnTo>
                <a:lnTo>
                  <a:pt x="394716" y="3361944"/>
                </a:lnTo>
                <a:close/>
              </a:path>
              <a:path w="3470148" h="3374136">
                <a:moveTo>
                  <a:pt x="368808" y="3361944"/>
                </a:moveTo>
                <a:lnTo>
                  <a:pt x="362712" y="3361944"/>
                </a:lnTo>
                <a:lnTo>
                  <a:pt x="359664" y="3364991"/>
                </a:lnTo>
                <a:lnTo>
                  <a:pt x="359664" y="3372612"/>
                </a:lnTo>
                <a:lnTo>
                  <a:pt x="362712" y="3374136"/>
                </a:lnTo>
                <a:lnTo>
                  <a:pt x="368808" y="3374136"/>
                </a:lnTo>
                <a:lnTo>
                  <a:pt x="371856" y="3372612"/>
                </a:lnTo>
                <a:lnTo>
                  <a:pt x="371856" y="3364991"/>
                </a:lnTo>
                <a:lnTo>
                  <a:pt x="368808" y="3361944"/>
                </a:lnTo>
                <a:close/>
              </a:path>
              <a:path w="3470148" h="3374136">
                <a:moveTo>
                  <a:pt x="342900" y="3361944"/>
                </a:moveTo>
                <a:lnTo>
                  <a:pt x="336804" y="3361944"/>
                </a:lnTo>
                <a:lnTo>
                  <a:pt x="333756" y="3364991"/>
                </a:lnTo>
                <a:lnTo>
                  <a:pt x="333756" y="3372612"/>
                </a:lnTo>
                <a:lnTo>
                  <a:pt x="336804" y="3374136"/>
                </a:lnTo>
                <a:lnTo>
                  <a:pt x="342900" y="3374136"/>
                </a:lnTo>
                <a:lnTo>
                  <a:pt x="345948" y="3372612"/>
                </a:lnTo>
                <a:lnTo>
                  <a:pt x="345948" y="3364991"/>
                </a:lnTo>
                <a:lnTo>
                  <a:pt x="342900" y="3361944"/>
                </a:lnTo>
                <a:close/>
              </a:path>
              <a:path w="3470148" h="3374136">
                <a:moveTo>
                  <a:pt x="318516" y="3361944"/>
                </a:moveTo>
                <a:lnTo>
                  <a:pt x="310896" y="3361944"/>
                </a:lnTo>
                <a:lnTo>
                  <a:pt x="307848" y="3364991"/>
                </a:lnTo>
                <a:lnTo>
                  <a:pt x="307848" y="3372612"/>
                </a:lnTo>
                <a:lnTo>
                  <a:pt x="310896" y="3374136"/>
                </a:lnTo>
                <a:lnTo>
                  <a:pt x="318516" y="3374136"/>
                </a:lnTo>
                <a:lnTo>
                  <a:pt x="321564" y="3372612"/>
                </a:lnTo>
                <a:lnTo>
                  <a:pt x="321564" y="3364991"/>
                </a:lnTo>
                <a:lnTo>
                  <a:pt x="318516" y="3361944"/>
                </a:lnTo>
                <a:close/>
              </a:path>
              <a:path w="3470148" h="3374136">
                <a:moveTo>
                  <a:pt x="292608" y="3361944"/>
                </a:moveTo>
                <a:lnTo>
                  <a:pt x="286512" y="3361944"/>
                </a:lnTo>
                <a:lnTo>
                  <a:pt x="283464" y="3364991"/>
                </a:lnTo>
                <a:lnTo>
                  <a:pt x="283464" y="3372612"/>
                </a:lnTo>
                <a:lnTo>
                  <a:pt x="286512" y="3374136"/>
                </a:lnTo>
                <a:lnTo>
                  <a:pt x="292608" y="3374136"/>
                </a:lnTo>
                <a:lnTo>
                  <a:pt x="295656" y="3372612"/>
                </a:lnTo>
                <a:lnTo>
                  <a:pt x="295656" y="3364991"/>
                </a:lnTo>
                <a:lnTo>
                  <a:pt x="292608" y="3361944"/>
                </a:lnTo>
                <a:close/>
              </a:path>
              <a:path w="3470148" h="3374136">
                <a:moveTo>
                  <a:pt x="266700" y="3361944"/>
                </a:moveTo>
                <a:lnTo>
                  <a:pt x="260604" y="3361944"/>
                </a:lnTo>
                <a:lnTo>
                  <a:pt x="257556" y="3364991"/>
                </a:lnTo>
                <a:lnTo>
                  <a:pt x="257556" y="3372612"/>
                </a:lnTo>
                <a:lnTo>
                  <a:pt x="260604" y="3374136"/>
                </a:lnTo>
                <a:lnTo>
                  <a:pt x="266700" y="3374136"/>
                </a:lnTo>
                <a:lnTo>
                  <a:pt x="269748" y="3372612"/>
                </a:lnTo>
                <a:lnTo>
                  <a:pt x="269748" y="3364991"/>
                </a:lnTo>
                <a:lnTo>
                  <a:pt x="266700" y="3361944"/>
                </a:lnTo>
                <a:close/>
              </a:path>
              <a:path w="3470148" h="3374136">
                <a:moveTo>
                  <a:pt x="242316" y="3361944"/>
                </a:moveTo>
                <a:lnTo>
                  <a:pt x="234696" y="3361944"/>
                </a:lnTo>
                <a:lnTo>
                  <a:pt x="231648" y="3364991"/>
                </a:lnTo>
                <a:lnTo>
                  <a:pt x="231648" y="3372612"/>
                </a:lnTo>
                <a:lnTo>
                  <a:pt x="234696" y="3374136"/>
                </a:lnTo>
                <a:lnTo>
                  <a:pt x="242316" y="3374136"/>
                </a:lnTo>
                <a:lnTo>
                  <a:pt x="245364" y="3372612"/>
                </a:lnTo>
                <a:lnTo>
                  <a:pt x="245364" y="3364991"/>
                </a:lnTo>
                <a:lnTo>
                  <a:pt x="242316" y="3361944"/>
                </a:lnTo>
                <a:close/>
              </a:path>
              <a:path w="3470148" h="3374136">
                <a:moveTo>
                  <a:pt x="216408" y="3361944"/>
                </a:moveTo>
                <a:lnTo>
                  <a:pt x="208787" y="3361944"/>
                </a:lnTo>
                <a:lnTo>
                  <a:pt x="207264" y="3364991"/>
                </a:lnTo>
                <a:lnTo>
                  <a:pt x="207264" y="3372612"/>
                </a:lnTo>
                <a:lnTo>
                  <a:pt x="208787" y="3374136"/>
                </a:lnTo>
                <a:lnTo>
                  <a:pt x="216408" y="3374136"/>
                </a:lnTo>
                <a:lnTo>
                  <a:pt x="219456" y="3372612"/>
                </a:lnTo>
                <a:lnTo>
                  <a:pt x="219456" y="3364991"/>
                </a:lnTo>
                <a:lnTo>
                  <a:pt x="216408" y="3361944"/>
                </a:lnTo>
                <a:close/>
              </a:path>
              <a:path w="3470148" h="3374136">
                <a:moveTo>
                  <a:pt x="190500" y="3361944"/>
                </a:moveTo>
                <a:lnTo>
                  <a:pt x="184404" y="3361944"/>
                </a:lnTo>
                <a:lnTo>
                  <a:pt x="181356" y="3364991"/>
                </a:lnTo>
                <a:lnTo>
                  <a:pt x="181356" y="3372612"/>
                </a:lnTo>
                <a:lnTo>
                  <a:pt x="184404" y="3374136"/>
                </a:lnTo>
                <a:lnTo>
                  <a:pt x="190500" y="3374136"/>
                </a:lnTo>
                <a:lnTo>
                  <a:pt x="193548" y="3372612"/>
                </a:lnTo>
                <a:lnTo>
                  <a:pt x="193548" y="3364991"/>
                </a:lnTo>
                <a:lnTo>
                  <a:pt x="190500" y="3361944"/>
                </a:lnTo>
                <a:close/>
              </a:path>
              <a:path w="3470148" h="3374136">
                <a:moveTo>
                  <a:pt x="166116" y="3361944"/>
                </a:moveTo>
                <a:lnTo>
                  <a:pt x="158496" y="3361944"/>
                </a:lnTo>
                <a:lnTo>
                  <a:pt x="155448" y="3364991"/>
                </a:lnTo>
                <a:lnTo>
                  <a:pt x="155448" y="3372612"/>
                </a:lnTo>
                <a:lnTo>
                  <a:pt x="158496" y="3374136"/>
                </a:lnTo>
                <a:lnTo>
                  <a:pt x="166116" y="3374136"/>
                </a:lnTo>
                <a:lnTo>
                  <a:pt x="169164" y="3372612"/>
                </a:lnTo>
                <a:lnTo>
                  <a:pt x="169164" y="3364991"/>
                </a:lnTo>
                <a:lnTo>
                  <a:pt x="166116" y="3361944"/>
                </a:lnTo>
                <a:close/>
              </a:path>
              <a:path w="3470148" h="3374136">
                <a:moveTo>
                  <a:pt x="140208" y="3361944"/>
                </a:moveTo>
                <a:lnTo>
                  <a:pt x="132587" y="3361944"/>
                </a:lnTo>
                <a:lnTo>
                  <a:pt x="131064" y="3364991"/>
                </a:lnTo>
                <a:lnTo>
                  <a:pt x="131064" y="3372612"/>
                </a:lnTo>
                <a:lnTo>
                  <a:pt x="132587" y="3374136"/>
                </a:lnTo>
                <a:lnTo>
                  <a:pt x="140208" y="3374136"/>
                </a:lnTo>
                <a:lnTo>
                  <a:pt x="143256" y="3372612"/>
                </a:lnTo>
                <a:lnTo>
                  <a:pt x="143256" y="3364991"/>
                </a:lnTo>
                <a:lnTo>
                  <a:pt x="140208" y="3361944"/>
                </a:lnTo>
                <a:close/>
              </a:path>
              <a:path w="3470148" h="3374136">
                <a:moveTo>
                  <a:pt x="114300" y="3361944"/>
                </a:moveTo>
                <a:lnTo>
                  <a:pt x="108204" y="3361944"/>
                </a:lnTo>
                <a:lnTo>
                  <a:pt x="105156" y="3364991"/>
                </a:lnTo>
                <a:lnTo>
                  <a:pt x="105156" y="3372612"/>
                </a:lnTo>
                <a:lnTo>
                  <a:pt x="108204" y="3374136"/>
                </a:lnTo>
                <a:lnTo>
                  <a:pt x="114300" y="3374136"/>
                </a:lnTo>
                <a:lnTo>
                  <a:pt x="117348" y="3372612"/>
                </a:lnTo>
                <a:lnTo>
                  <a:pt x="117348" y="3364991"/>
                </a:lnTo>
                <a:lnTo>
                  <a:pt x="114300" y="3361944"/>
                </a:lnTo>
                <a:close/>
              </a:path>
              <a:path w="3470148" h="3374136">
                <a:moveTo>
                  <a:pt x="89916" y="3361944"/>
                </a:moveTo>
                <a:lnTo>
                  <a:pt x="82296" y="3361944"/>
                </a:lnTo>
                <a:lnTo>
                  <a:pt x="79248" y="3364991"/>
                </a:lnTo>
                <a:lnTo>
                  <a:pt x="79248" y="3372612"/>
                </a:lnTo>
                <a:lnTo>
                  <a:pt x="82296" y="3374136"/>
                </a:lnTo>
                <a:lnTo>
                  <a:pt x="89916" y="3374136"/>
                </a:lnTo>
                <a:lnTo>
                  <a:pt x="92964" y="3372612"/>
                </a:lnTo>
                <a:lnTo>
                  <a:pt x="92964" y="3364991"/>
                </a:lnTo>
                <a:lnTo>
                  <a:pt x="89916" y="3361944"/>
                </a:lnTo>
                <a:close/>
              </a:path>
              <a:path w="3470148" h="3374136">
                <a:moveTo>
                  <a:pt x="64008" y="3361944"/>
                </a:moveTo>
                <a:lnTo>
                  <a:pt x="56387" y="3361944"/>
                </a:lnTo>
                <a:lnTo>
                  <a:pt x="54864" y="3364991"/>
                </a:lnTo>
                <a:lnTo>
                  <a:pt x="54864" y="3372612"/>
                </a:lnTo>
                <a:lnTo>
                  <a:pt x="56387" y="3374136"/>
                </a:lnTo>
                <a:lnTo>
                  <a:pt x="64008" y="3374136"/>
                </a:lnTo>
                <a:lnTo>
                  <a:pt x="67056" y="3372612"/>
                </a:lnTo>
                <a:lnTo>
                  <a:pt x="67056" y="3364991"/>
                </a:lnTo>
                <a:lnTo>
                  <a:pt x="64008" y="3361944"/>
                </a:lnTo>
                <a:close/>
              </a:path>
              <a:path w="3470148" h="3374136">
                <a:moveTo>
                  <a:pt x="38100" y="3361944"/>
                </a:moveTo>
                <a:lnTo>
                  <a:pt x="32004" y="3361944"/>
                </a:lnTo>
                <a:lnTo>
                  <a:pt x="28956" y="3364991"/>
                </a:lnTo>
                <a:lnTo>
                  <a:pt x="28956" y="3372612"/>
                </a:lnTo>
                <a:lnTo>
                  <a:pt x="32004" y="3374136"/>
                </a:lnTo>
                <a:lnTo>
                  <a:pt x="38100" y="3374136"/>
                </a:lnTo>
                <a:lnTo>
                  <a:pt x="41148" y="3372612"/>
                </a:lnTo>
                <a:lnTo>
                  <a:pt x="41148" y="3364991"/>
                </a:lnTo>
                <a:lnTo>
                  <a:pt x="38100" y="3361944"/>
                </a:lnTo>
                <a:close/>
              </a:path>
            </a:pathLst>
          </a:custGeom>
          <a:solidFill>
            <a:srgbClr val="000000"/>
          </a:solidFill>
        </p:spPr>
        <p:txBody>
          <a:bodyPr wrap="square" lIns="0" tIns="0" rIns="0" bIns="0" rtlCol="0">
            <a:noAutofit/>
          </a:bodyPr>
          <a:lstStyle/>
          <a:p>
            <a:endParaRPr/>
          </a:p>
        </p:txBody>
      </p:sp>
      <p:sp>
        <p:nvSpPr>
          <p:cNvPr id="11" name="object 11"/>
          <p:cNvSpPr/>
          <p:nvPr/>
        </p:nvSpPr>
        <p:spPr>
          <a:xfrm>
            <a:off x="5024629" y="3869563"/>
            <a:ext cx="1684020" cy="1905000"/>
          </a:xfrm>
          <a:custGeom>
            <a:avLst/>
            <a:gdLst/>
            <a:ahLst/>
            <a:cxnLst/>
            <a:rect l="l" t="t" r="r" b="b"/>
            <a:pathLst>
              <a:path w="1684020" h="1905000">
                <a:moveTo>
                  <a:pt x="0" y="0"/>
                </a:moveTo>
                <a:lnTo>
                  <a:pt x="1684020" y="0"/>
                </a:lnTo>
                <a:lnTo>
                  <a:pt x="1684020" y="1905000"/>
                </a:lnTo>
                <a:lnTo>
                  <a:pt x="0" y="1905000"/>
                </a:lnTo>
                <a:lnTo>
                  <a:pt x="0" y="0"/>
                </a:lnTo>
                <a:close/>
              </a:path>
            </a:pathLst>
          </a:custGeom>
          <a:solidFill>
            <a:srgbClr val="99897A"/>
          </a:solidFill>
        </p:spPr>
        <p:txBody>
          <a:bodyPr wrap="square" lIns="0" tIns="0" rIns="0" bIns="0" rtlCol="0">
            <a:noAutofit/>
          </a:bodyPr>
          <a:lstStyle/>
          <a:p>
            <a:endParaRPr/>
          </a:p>
        </p:txBody>
      </p:sp>
      <p:sp>
        <p:nvSpPr>
          <p:cNvPr id="12" name="object 12"/>
          <p:cNvSpPr/>
          <p:nvPr/>
        </p:nvSpPr>
        <p:spPr>
          <a:xfrm>
            <a:off x="5018532" y="3863466"/>
            <a:ext cx="1696213" cy="1917192"/>
          </a:xfrm>
          <a:custGeom>
            <a:avLst/>
            <a:gdLst/>
            <a:ahLst/>
            <a:cxnLst/>
            <a:rect l="l" t="t" r="r" b="b"/>
            <a:pathLst>
              <a:path w="1696211" h="1917192">
                <a:moveTo>
                  <a:pt x="1696212" y="0"/>
                </a:moveTo>
                <a:lnTo>
                  <a:pt x="0" y="0"/>
                </a:lnTo>
                <a:lnTo>
                  <a:pt x="0" y="1917192"/>
                </a:lnTo>
                <a:lnTo>
                  <a:pt x="1696212" y="1917192"/>
                </a:lnTo>
                <a:lnTo>
                  <a:pt x="1696212" y="1911096"/>
                </a:lnTo>
                <a:lnTo>
                  <a:pt x="12191" y="1911096"/>
                </a:lnTo>
                <a:lnTo>
                  <a:pt x="6095" y="1905000"/>
                </a:lnTo>
                <a:lnTo>
                  <a:pt x="12191" y="1905000"/>
                </a:lnTo>
                <a:lnTo>
                  <a:pt x="12191" y="12192"/>
                </a:lnTo>
                <a:lnTo>
                  <a:pt x="6095" y="12192"/>
                </a:lnTo>
                <a:lnTo>
                  <a:pt x="12191" y="6096"/>
                </a:lnTo>
                <a:lnTo>
                  <a:pt x="1696212" y="6096"/>
                </a:lnTo>
                <a:lnTo>
                  <a:pt x="1696212" y="0"/>
                </a:lnTo>
                <a:close/>
              </a:path>
              <a:path w="1696211" h="1917192">
                <a:moveTo>
                  <a:pt x="12191" y="1905000"/>
                </a:moveTo>
                <a:lnTo>
                  <a:pt x="6095" y="1905000"/>
                </a:lnTo>
                <a:lnTo>
                  <a:pt x="12191" y="1911096"/>
                </a:lnTo>
                <a:lnTo>
                  <a:pt x="12191" y="1905000"/>
                </a:lnTo>
                <a:close/>
              </a:path>
              <a:path w="1696211" h="1917192">
                <a:moveTo>
                  <a:pt x="1684019" y="1905000"/>
                </a:moveTo>
                <a:lnTo>
                  <a:pt x="12191" y="1905000"/>
                </a:lnTo>
                <a:lnTo>
                  <a:pt x="12191" y="1911096"/>
                </a:lnTo>
                <a:lnTo>
                  <a:pt x="1684019" y="1911096"/>
                </a:lnTo>
                <a:lnTo>
                  <a:pt x="1684019" y="1905000"/>
                </a:lnTo>
                <a:close/>
              </a:path>
              <a:path w="1696211" h="1917192">
                <a:moveTo>
                  <a:pt x="1684019" y="6096"/>
                </a:moveTo>
                <a:lnTo>
                  <a:pt x="1684019" y="1911096"/>
                </a:lnTo>
                <a:lnTo>
                  <a:pt x="1690115" y="1905000"/>
                </a:lnTo>
                <a:lnTo>
                  <a:pt x="1696212" y="1905000"/>
                </a:lnTo>
                <a:lnTo>
                  <a:pt x="1696212" y="12192"/>
                </a:lnTo>
                <a:lnTo>
                  <a:pt x="1690115" y="12192"/>
                </a:lnTo>
                <a:lnTo>
                  <a:pt x="1684019" y="6096"/>
                </a:lnTo>
                <a:close/>
              </a:path>
              <a:path w="1696211" h="1917192">
                <a:moveTo>
                  <a:pt x="1696212" y="1905000"/>
                </a:moveTo>
                <a:lnTo>
                  <a:pt x="1690115" y="1905000"/>
                </a:lnTo>
                <a:lnTo>
                  <a:pt x="1684019" y="1911096"/>
                </a:lnTo>
                <a:lnTo>
                  <a:pt x="1696212" y="1911096"/>
                </a:lnTo>
                <a:lnTo>
                  <a:pt x="1696212" y="1905000"/>
                </a:lnTo>
                <a:close/>
              </a:path>
              <a:path w="1696211" h="1917192">
                <a:moveTo>
                  <a:pt x="12191" y="6096"/>
                </a:moveTo>
                <a:lnTo>
                  <a:pt x="6095" y="12192"/>
                </a:lnTo>
                <a:lnTo>
                  <a:pt x="12191" y="12192"/>
                </a:lnTo>
                <a:lnTo>
                  <a:pt x="12191" y="6096"/>
                </a:lnTo>
                <a:close/>
              </a:path>
              <a:path w="1696211" h="1917192">
                <a:moveTo>
                  <a:pt x="1684019" y="6096"/>
                </a:moveTo>
                <a:lnTo>
                  <a:pt x="12191" y="6096"/>
                </a:lnTo>
                <a:lnTo>
                  <a:pt x="12191" y="12192"/>
                </a:lnTo>
                <a:lnTo>
                  <a:pt x="1684019" y="12192"/>
                </a:lnTo>
                <a:lnTo>
                  <a:pt x="1684019" y="6096"/>
                </a:lnTo>
                <a:close/>
              </a:path>
              <a:path w="1696211" h="1917192">
                <a:moveTo>
                  <a:pt x="1696212" y="6096"/>
                </a:moveTo>
                <a:lnTo>
                  <a:pt x="1684019" y="6096"/>
                </a:lnTo>
                <a:lnTo>
                  <a:pt x="1690115" y="12192"/>
                </a:lnTo>
                <a:lnTo>
                  <a:pt x="1696212" y="12192"/>
                </a:lnTo>
                <a:lnTo>
                  <a:pt x="1696212" y="6096"/>
                </a:lnTo>
                <a:close/>
              </a:path>
            </a:pathLst>
          </a:custGeom>
          <a:solidFill>
            <a:srgbClr val="000000"/>
          </a:solidFill>
        </p:spPr>
        <p:txBody>
          <a:bodyPr wrap="square" lIns="0" tIns="0" rIns="0" bIns="0" rtlCol="0">
            <a:noAutofit/>
          </a:bodyPr>
          <a:lstStyle/>
          <a:p>
            <a:endParaRPr/>
          </a:p>
        </p:txBody>
      </p:sp>
      <p:sp>
        <p:nvSpPr>
          <p:cNvPr id="13" name="object 13"/>
          <p:cNvSpPr txBox="1"/>
          <p:nvPr/>
        </p:nvSpPr>
        <p:spPr>
          <a:xfrm>
            <a:off x="5193286" y="4601464"/>
            <a:ext cx="1346201" cy="438150"/>
          </a:xfrm>
          <a:prstGeom prst="rect">
            <a:avLst/>
          </a:prstGeom>
        </p:spPr>
        <p:txBody>
          <a:bodyPr vert="horz" wrap="square" lIns="0" tIns="0" rIns="0" bIns="0" rtlCol="0">
            <a:noAutofit/>
          </a:bodyPr>
          <a:lstStyle/>
          <a:p>
            <a:pPr marL="12700" marR="12700" indent="223520">
              <a:lnSpc>
                <a:spcPct val="100000"/>
              </a:lnSpc>
            </a:pPr>
            <a:r>
              <a:rPr sz="1400" b="1" spc="-10" dirty="0">
                <a:solidFill>
                  <a:srgbClr val="FFFFFF"/>
                </a:solidFill>
                <a:latin typeface="Arial"/>
                <a:cs typeface="Arial"/>
              </a:rPr>
              <a:t>Co</a:t>
            </a:r>
            <a:r>
              <a:rPr sz="1400" b="1" spc="5" dirty="0">
                <a:solidFill>
                  <a:srgbClr val="FFFFFF"/>
                </a:solidFill>
                <a:latin typeface="Arial"/>
                <a:cs typeface="Arial"/>
              </a:rPr>
              <a:t>r</a:t>
            </a:r>
            <a:r>
              <a:rPr sz="1400" b="1" spc="0" dirty="0">
                <a:solidFill>
                  <a:srgbClr val="FFFFFF"/>
                </a:solidFill>
                <a:latin typeface="Arial"/>
                <a:cs typeface="Arial"/>
              </a:rPr>
              <a:t>tex-</a:t>
            </a:r>
            <a:r>
              <a:rPr sz="1400" b="1" spc="5" dirty="0">
                <a:solidFill>
                  <a:srgbClr val="FFFFFF"/>
                </a:solidFill>
                <a:latin typeface="Arial"/>
                <a:cs typeface="Arial"/>
              </a:rPr>
              <a:t>M</a:t>
            </a:r>
            <a:r>
              <a:rPr sz="1400" b="1" spc="0" dirty="0">
                <a:solidFill>
                  <a:srgbClr val="FFFFFF"/>
                </a:solidFill>
                <a:latin typeface="Arial"/>
                <a:cs typeface="Arial"/>
              </a:rPr>
              <a:t>3 P</a:t>
            </a:r>
            <a:r>
              <a:rPr sz="1400" b="1" spc="5" dirty="0">
                <a:solidFill>
                  <a:srgbClr val="FFFFFF"/>
                </a:solidFill>
                <a:latin typeface="Arial"/>
                <a:cs typeface="Arial"/>
              </a:rPr>
              <a:t>r</a:t>
            </a:r>
            <a:r>
              <a:rPr sz="1400" b="1" spc="-10" dirty="0">
                <a:solidFill>
                  <a:srgbClr val="FFFFFF"/>
                </a:solidFill>
                <a:latin typeface="Arial"/>
                <a:cs typeface="Arial"/>
              </a:rPr>
              <a:t>o</a:t>
            </a:r>
            <a:r>
              <a:rPr sz="1400" b="1" spc="0" dirty="0">
                <a:solidFill>
                  <a:srgbClr val="FFFFFF"/>
                </a:solidFill>
                <a:latin typeface="Arial"/>
                <a:cs typeface="Arial"/>
              </a:rPr>
              <a:t>ce</a:t>
            </a:r>
            <a:r>
              <a:rPr sz="1400" b="1" spc="-5" dirty="0">
                <a:solidFill>
                  <a:srgbClr val="FFFFFF"/>
                </a:solidFill>
                <a:latin typeface="Arial"/>
                <a:cs typeface="Arial"/>
              </a:rPr>
              <a:t>s</a:t>
            </a:r>
            <a:r>
              <a:rPr sz="1400" b="1" spc="0" dirty="0">
                <a:solidFill>
                  <a:srgbClr val="FFFFFF"/>
                </a:solidFill>
                <a:latin typeface="Arial"/>
                <a:cs typeface="Arial"/>
              </a:rPr>
              <a:t>s</a:t>
            </a:r>
            <a:r>
              <a:rPr sz="1400" b="1" spc="-10" dirty="0">
                <a:solidFill>
                  <a:srgbClr val="FFFFFF"/>
                </a:solidFill>
                <a:latin typeface="Arial"/>
                <a:cs typeface="Arial"/>
              </a:rPr>
              <a:t>o</a:t>
            </a:r>
            <a:r>
              <a:rPr sz="1400" b="1" spc="0" dirty="0">
                <a:solidFill>
                  <a:srgbClr val="FFFFFF"/>
                </a:solidFill>
                <a:latin typeface="Arial"/>
                <a:cs typeface="Arial"/>
              </a:rPr>
              <a:t>r</a:t>
            </a:r>
            <a:r>
              <a:rPr sz="1400" b="1" spc="-40" dirty="0">
                <a:solidFill>
                  <a:srgbClr val="FFFFFF"/>
                </a:solidFill>
                <a:latin typeface="Arial"/>
                <a:cs typeface="Arial"/>
              </a:rPr>
              <a:t> </a:t>
            </a:r>
            <a:r>
              <a:rPr sz="1400" b="1" spc="-10" dirty="0">
                <a:solidFill>
                  <a:srgbClr val="FFFFFF"/>
                </a:solidFill>
                <a:latin typeface="Arial"/>
                <a:cs typeface="Arial"/>
              </a:rPr>
              <a:t>Co</a:t>
            </a:r>
            <a:r>
              <a:rPr sz="1400" b="1" spc="5" dirty="0">
                <a:solidFill>
                  <a:srgbClr val="FFFFFF"/>
                </a:solidFill>
                <a:latin typeface="Arial"/>
                <a:cs typeface="Arial"/>
              </a:rPr>
              <a:t>r</a:t>
            </a:r>
            <a:r>
              <a:rPr sz="1400" b="1" spc="0" dirty="0">
                <a:solidFill>
                  <a:srgbClr val="FFFFFF"/>
                </a:solidFill>
                <a:latin typeface="Arial"/>
                <a:cs typeface="Arial"/>
              </a:rPr>
              <a:t>e</a:t>
            </a:r>
            <a:endParaRPr sz="1400">
              <a:latin typeface="Arial"/>
              <a:cs typeface="Arial"/>
            </a:endParaRPr>
          </a:p>
        </p:txBody>
      </p:sp>
      <p:sp>
        <p:nvSpPr>
          <p:cNvPr id="14" name="object 14"/>
          <p:cNvSpPr/>
          <p:nvPr/>
        </p:nvSpPr>
        <p:spPr>
          <a:xfrm>
            <a:off x="3461004" y="4111878"/>
            <a:ext cx="486157" cy="76200"/>
          </a:xfrm>
          <a:custGeom>
            <a:avLst/>
            <a:gdLst/>
            <a:ahLst/>
            <a:cxnLst/>
            <a:rect l="l" t="t" r="r" b="b"/>
            <a:pathLst>
              <a:path w="486156" h="76200">
                <a:moveTo>
                  <a:pt x="409956" y="38100"/>
                </a:moveTo>
                <a:lnTo>
                  <a:pt x="358140" y="76200"/>
                </a:lnTo>
                <a:lnTo>
                  <a:pt x="465673" y="44196"/>
                </a:lnTo>
                <a:lnTo>
                  <a:pt x="409956" y="44196"/>
                </a:lnTo>
                <a:lnTo>
                  <a:pt x="409956" y="38100"/>
                </a:lnTo>
                <a:close/>
              </a:path>
              <a:path w="486156" h="76200">
                <a:moveTo>
                  <a:pt x="401665" y="32004"/>
                </a:moveTo>
                <a:lnTo>
                  <a:pt x="0" y="32004"/>
                </a:lnTo>
                <a:lnTo>
                  <a:pt x="0" y="44196"/>
                </a:lnTo>
                <a:lnTo>
                  <a:pt x="401665" y="44196"/>
                </a:lnTo>
                <a:lnTo>
                  <a:pt x="409956" y="38100"/>
                </a:lnTo>
                <a:lnTo>
                  <a:pt x="401665" y="32004"/>
                </a:lnTo>
                <a:close/>
              </a:path>
              <a:path w="486156" h="76200">
                <a:moveTo>
                  <a:pt x="465673" y="32004"/>
                </a:moveTo>
                <a:lnTo>
                  <a:pt x="409956" y="32004"/>
                </a:lnTo>
                <a:lnTo>
                  <a:pt x="409956" y="44196"/>
                </a:lnTo>
                <a:lnTo>
                  <a:pt x="465673" y="44196"/>
                </a:lnTo>
                <a:lnTo>
                  <a:pt x="486156" y="38100"/>
                </a:lnTo>
                <a:lnTo>
                  <a:pt x="465673" y="32004"/>
                </a:lnTo>
                <a:close/>
              </a:path>
              <a:path w="486156" h="76200">
                <a:moveTo>
                  <a:pt x="358140" y="0"/>
                </a:moveTo>
                <a:lnTo>
                  <a:pt x="409956" y="38100"/>
                </a:lnTo>
                <a:lnTo>
                  <a:pt x="409956" y="32004"/>
                </a:lnTo>
                <a:lnTo>
                  <a:pt x="465673" y="32004"/>
                </a:lnTo>
                <a:lnTo>
                  <a:pt x="358140" y="0"/>
                </a:lnTo>
                <a:close/>
              </a:path>
            </a:pathLst>
          </a:custGeom>
          <a:solidFill>
            <a:srgbClr val="000000"/>
          </a:solidFill>
        </p:spPr>
        <p:txBody>
          <a:bodyPr wrap="square" lIns="0" tIns="0" rIns="0" bIns="0" rtlCol="0">
            <a:noAutofit/>
          </a:bodyPr>
          <a:lstStyle/>
          <a:p>
            <a:endParaRPr/>
          </a:p>
        </p:txBody>
      </p:sp>
      <p:sp>
        <p:nvSpPr>
          <p:cNvPr id="15" name="object 15"/>
          <p:cNvSpPr txBox="1"/>
          <p:nvPr/>
        </p:nvSpPr>
        <p:spPr>
          <a:xfrm>
            <a:off x="2503424" y="4029964"/>
            <a:ext cx="637541" cy="224790"/>
          </a:xfrm>
          <a:prstGeom prst="rect">
            <a:avLst/>
          </a:prstGeom>
        </p:spPr>
        <p:txBody>
          <a:bodyPr vert="horz" wrap="square" lIns="0" tIns="0" rIns="0" bIns="0" rtlCol="0">
            <a:noAutofit/>
          </a:bodyPr>
          <a:lstStyle/>
          <a:p>
            <a:pPr marL="12700">
              <a:lnSpc>
                <a:spcPct val="100000"/>
              </a:lnSpc>
            </a:pPr>
            <a:r>
              <a:rPr sz="1400" spc="5" dirty="0">
                <a:latin typeface="Arial"/>
                <a:cs typeface="Arial"/>
              </a:rPr>
              <a:t>I</a:t>
            </a:r>
            <a:r>
              <a:rPr sz="1400" spc="-10" dirty="0">
                <a:latin typeface="Arial"/>
                <a:cs typeface="Arial"/>
              </a:rPr>
              <a:t>NTNM</a:t>
            </a:r>
            <a:r>
              <a:rPr sz="1400" spc="0" dirty="0">
                <a:latin typeface="Arial"/>
                <a:cs typeface="Arial"/>
              </a:rPr>
              <a:t>I</a:t>
            </a:r>
            <a:endParaRPr sz="1400">
              <a:latin typeface="Arial"/>
              <a:cs typeface="Arial"/>
            </a:endParaRPr>
          </a:p>
        </p:txBody>
      </p:sp>
      <p:sp>
        <p:nvSpPr>
          <p:cNvPr id="16" name="object 16"/>
          <p:cNvSpPr/>
          <p:nvPr/>
        </p:nvSpPr>
        <p:spPr>
          <a:xfrm>
            <a:off x="3968497" y="4014343"/>
            <a:ext cx="990601" cy="1219200"/>
          </a:xfrm>
          <a:custGeom>
            <a:avLst/>
            <a:gdLst/>
            <a:ahLst/>
            <a:cxnLst/>
            <a:rect l="l" t="t" r="r" b="b"/>
            <a:pathLst>
              <a:path w="990600" h="1219200">
                <a:moveTo>
                  <a:pt x="0" y="0"/>
                </a:moveTo>
                <a:lnTo>
                  <a:pt x="990600" y="0"/>
                </a:lnTo>
                <a:lnTo>
                  <a:pt x="990600" y="1219200"/>
                </a:lnTo>
                <a:lnTo>
                  <a:pt x="0" y="1219200"/>
                </a:lnTo>
                <a:lnTo>
                  <a:pt x="0" y="0"/>
                </a:lnTo>
                <a:close/>
              </a:path>
            </a:pathLst>
          </a:custGeom>
          <a:solidFill>
            <a:srgbClr val="99897A"/>
          </a:solidFill>
        </p:spPr>
        <p:txBody>
          <a:bodyPr wrap="square" lIns="0" tIns="0" rIns="0" bIns="0" rtlCol="0">
            <a:noAutofit/>
          </a:bodyPr>
          <a:lstStyle/>
          <a:p>
            <a:endParaRPr/>
          </a:p>
        </p:txBody>
      </p:sp>
      <p:sp>
        <p:nvSpPr>
          <p:cNvPr id="17" name="object 17"/>
          <p:cNvSpPr/>
          <p:nvPr/>
        </p:nvSpPr>
        <p:spPr>
          <a:xfrm>
            <a:off x="3962401" y="4006722"/>
            <a:ext cx="1004316" cy="1232915"/>
          </a:xfrm>
          <a:custGeom>
            <a:avLst/>
            <a:gdLst/>
            <a:ahLst/>
            <a:cxnLst/>
            <a:rect l="l" t="t" r="r" b="b"/>
            <a:pathLst>
              <a:path w="1004315" h="1232915">
                <a:moveTo>
                  <a:pt x="1004315" y="0"/>
                </a:moveTo>
                <a:lnTo>
                  <a:pt x="0" y="0"/>
                </a:lnTo>
                <a:lnTo>
                  <a:pt x="0" y="1232915"/>
                </a:lnTo>
                <a:lnTo>
                  <a:pt x="1004315" y="1232915"/>
                </a:lnTo>
                <a:lnTo>
                  <a:pt x="1004315" y="1226820"/>
                </a:lnTo>
                <a:lnTo>
                  <a:pt x="13715" y="1226820"/>
                </a:lnTo>
                <a:lnTo>
                  <a:pt x="6096" y="1219200"/>
                </a:lnTo>
                <a:lnTo>
                  <a:pt x="13715" y="1219200"/>
                </a:lnTo>
                <a:lnTo>
                  <a:pt x="13715" y="13715"/>
                </a:lnTo>
                <a:lnTo>
                  <a:pt x="6096" y="13715"/>
                </a:lnTo>
                <a:lnTo>
                  <a:pt x="13715" y="7619"/>
                </a:lnTo>
                <a:lnTo>
                  <a:pt x="1004315" y="7619"/>
                </a:lnTo>
                <a:lnTo>
                  <a:pt x="1004315" y="0"/>
                </a:lnTo>
                <a:close/>
              </a:path>
              <a:path w="1004315" h="1232915">
                <a:moveTo>
                  <a:pt x="13715" y="1219200"/>
                </a:moveTo>
                <a:lnTo>
                  <a:pt x="6096" y="1219200"/>
                </a:lnTo>
                <a:lnTo>
                  <a:pt x="13715" y="1226820"/>
                </a:lnTo>
                <a:lnTo>
                  <a:pt x="13715" y="1219200"/>
                </a:lnTo>
                <a:close/>
              </a:path>
              <a:path w="1004315" h="1232915">
                <a:moveTo>
                  <a:pt x="990600" y="1219200"/>
                </a:moveTo>
                <a:lnTo>
                  <a:pt x="13715" y="1219200"/>
                </a:lnTo>
                <a:lnTo>
                  <a:pt x="13715" y="1226820"/>
                </a:lnTo>
                <a:lnTo>
                  <a:pt x="990600" y="1226820"/>
                </a:lnTo>
                <a:lnTo>
                  <a:pt x="990600" y="1219200"/>
                </a:lnTo>
                <a:close/>
              </a:path>
              <a:path w="1004315" h="1232915">
                <a:moveTo>
                  <a:pt x="990600" y="7619"/>
                </a:moveTo>
                <a:lnTo>
                  <a:pt x="990600" y="1226820"/>
                </a:lnTo>
                <a:lnTo>
                  <a:pt x="996696" y="1219200"/>
                </a:lnTo>
                <a:lnTo>
                  <a:pt x="1004315" y="1219200"/>
                </a:lnTo>
                <a:lnTo>
                  <a:pt x="1004315" y="13715"/>
                </a:lnTo>
                <a:lnTo>
                  <a:pt x="996696" y="13715"/>
                </a:lnTo>
                <a:lnTo>
                  <a:pt x="990600" y="7619"/>
                </a:lnTo>
                <a:close/>
              </a:path>
              <a:path w="1004315" h="1232915">
                <a:moveTo>
                  <a:pt x="1004315" y="1219200"/>
                </a:moveTo>
                <a:lnTo>
                  <a:pt x="996696" y="1219200"/>
                </a:lnTo>
                <a:lnTo>
                  <a:pt x="990600" y="1226820"/>
                </a:lnTo>
                <a:lnTo>
                  <a:pt x="1004315" y="1226820"/>
                </a:lnTo>
                <a:lnTo>
                  <a:pt x="1004315" y="1219200"/>
                </a:lnTo>
                <a:close/>
              </a:path>
              <a:path w="1004315" h="1232915">
                <a:moveTo>
                  <a:pt x="13715" y="7619"/>
                </a:moveTo>
                <a:lnTo>
                  <a:pt x="6096" y="13715"/>
                </a:lnTo>
                <a:lnTo>
                  <a:pt x="13715" y="13715"/>
                </a:lnTo>
                <a:lnTo>
                  <a:pt x="13715" y="7619"/>
                </a:lnTo>
                <a:close/>
              </a:path>
              <a:path w="1004315" h="1232915">
                <a:moveTo>
                  <a:pt x="990600" y="7619"/>
                </a:moveTo>
                <a:lnTo>
                  <a:pt x="13715" y="7619"/>
                </a:lnTo>
                <a:lnTo>
                  <a:pt x="13715" y="13715"/>
                </a:lnTo>
                <a:lnTo>
                  <a:pt x="990600" y="13715"/>
                </a:lnTo>
                <a:lnTo>
                  <a:pt x="990600" y="7619"/>
                </a:lnTo>
                <a:close/>
              </a:path>
              <a:path w="1004315" h="1232915">
                <a:moveTo>
                  <a:pt x="1004315" y="7619"/>
                </a:moveTo>
                <a:lnTo>
                  <a:pt x="990600" y="7619"/>
                </a:lnTo>
                <a:lnTo>
                  <a:pt x="996696" y="13715"/>
                </a:lnTo>
                <a:lnTo>
                  <a:pt x="1004315" y="13715"/>
                </a:lnTo>
                <a:lnTo>
                  <a:pt x="1004315" y="7619"/>
                </a:lnTo>
                <a:close/>
              </a:path>
            </a:pathLst>
          </a:custGeom>
          <a:solidFill>
            <a:srgbClr val="000000"/>
          </a:solidFill>
        </p:spPr>
        <p:txBody>
          <a:bodyPr wrap="square" lIns="0" tIns="0" rIns="0" bIns="0" rtlCol="0">
            <a:noAutofit/>
          </a:bodyPr>
          <a:lstStyle/>
          <a:p>
            <a:endParaRPr/>
          </a:p>
        </p:txBody>
      </p:sp>
      <p:sp>
        <p:nvSpPr>
          <p:cNvPr id="18" name="object 18"/>
          <p:cNvSpPr txBox="1"/>
          <p:nvPr/>
        </p:nvSpPr>
        <p:spPr>
          <a:xfrm>
            <a:off x="4237733" y="4510023"/>
            <a:ext cx="451485" cy="224790"/>
          </a:xfrm>
          <a:prstGeom prst="rect">
            <a:avLst/>
          </a:prstGeom>
        </p:spPr>
        <p:txBody>
          <a:bodyPr vert="horz" wrap="square" lIns="0" tIns="0" rIns="0" bIns="0" rtlCol="0">
            <a:noAutofit/>
          </a:bodyPr>
          <a:lstStyle/>
          <a:p>
            <a:pPr marL="12700">
              <a:lnSpc>
                <a:spcPct val="100000"/>
              </a:lnSpc>
            </a:pPr>
            <a:r>
              <a:rPr sz="1400" b="1" spc="-10" dirty="0">
                <a:solidFill>
                  <a:srgbClr val="FFFFFF"/>
                </a:solidFill>
                <a:latin typeface="Arial"/>
                <a:cs typeface="Arial"/>
              </a:rPr>
              <a:t>N</a:t>
            </a:r>
            <a:r>
              <a:rPr sz="1400" b="1" spc="0" dirty="0">
                <a:solidFill>
                  <a:srgbClr val="FFFFFF"/>
                </a:solidFill>
                <a:latin typeface="Arial"/>
                <a:cs typeface="Arial"/>
              </a:rPr>
              <a:t>V</a:t>
            </a:r>
            <a:r>
              <a:rPr sz="1400" b="1" spc="5" dirty="0">
                <a:solidFill>
                  <a:srgbClr val="FFFFFF"/>
                </a:solidFill>
                <a:latin typeface="Arial"/>
                <a:cs typeface="Arial"/>
              </a:rPr>
              <a:t>I</a:t>
            </a:r>
            <a:r>
              <a:rPr sz="1400" b="1" spc="0" dirty="0">
                <a:solidFill>
                  <a:srgbClr val="FFFFFF"/>
                </a:solidFill>
                <a:latin typeface="Arial"/>
                <a:cs typeface="Arial"/>
              </a:rPr>
              <a:t>C</a:t>
            </a:r>
            <a:endParaRPr sz="1400">
              <a:latin typeface="Arial"/>
              <a:cs typeface="Arial"/>
            </a:endParaRPr>
          </a:p>
        </p:txBody>
      </p:sp>
      <p:sp>
        <p:nvSpPr>
          <p:cNvPr id="19" name="object 19"/>
          <p:cNvSpPr txBox="1"/>
          <p:nvPr/>
        </p:nvSpPr>
        <p:spPr>
          <a:xfrm>
            <a:off x="3807968" y="6129528"/>
            <a:ext cx="1090295" cy="285115"/>
          </a:xfrm>
          <a:prstGeom prst="rect">
            <a:avLst/>
          </a:prstGeom>
        </p:spPr>
        <p:txBody>
          <a:bodyPr vert="horz" wrap="square" lIns="0" tIns="0" rIns="0" bIns="0" rtlCol="0">
            <a:noAutofit/>
          </a:bodyPr>
          <a:lstStyle/>
          <a:p>
            <a:pPr marL="12700">
              <a:lnSpc>
                <a:spcPct val="100000"/>
              </a:lnSpc>
            </a:pPr>
            <a:r>
              <a:rPr sz="1800" spc="-5" dirty="0">
                <a:latin typeface="Arial"/>
                <a:cs typeface="Arial"/>
              </a:rPr>
              <a:t>Co</a:t>
            </a:r>
            <a:r>
              <a:rPr sz="1800" spc="0" dirty="0">
                <a:latin typeface="Arial"/>
                <a:cs typeface="Arial"/>
              </a:rPr>
              <a:t>rt</a:t>
            </a:r>
            <a:r>
              <a:rPr sz="1800" spc="-5" dirty="0">
                <a:latin typeface="Arial"/>
                <a:cs typeface="Arial"/>
              </a:rPr>
              <a:t>e</a:t>
            </a:r>
            <a:r>
              <a:rPr sz="1800" spc="-15" dirty="0">
                <a:latin typeface="Arial"/>
                <a:cs typeface="Arial"/>
              </a:rPr>
              <a:t>x</a:t>
            </a:r>
            <a:r>
              <a:rPr sz="1800" spc="0" dirty="0">
                <a:latin typeface="Arial"/>
                <a:cs typeface="Arial"/>
              </a:rPr>
              <a:t>-M3</a:t>
            </a:r>
            <a:endParaRPr sz="1800">
              <a:latin typeface="Arial"/>
              <a:cs typeface="Arial"/>
            </a:endParaRPr>
          </a:p>
        </p:txBody>
      </p:sp>
      <p:sp>
        <p:nvSpPr>
          <p:cNvPr id="20" name="object 20"/>
          <p:cNvSpPr/>
          <p:nvPr/>
        </p:nvSpPr>
        <p:spPr>
          <a:xfrm>
            <a:off x="3461004" y="4363339"/>
            <a:ext cx="486157" cy="76200"/>
          </a:xfrm>
          <a:custGeom>
            <a:avLst/>
            <a:gdLst/>
            <a:ahLst/>
            <a:cxnLst/>
            <a:rect l="l" t="t" r="r" b="b"/>
            <a:pathLst>
              <a:path w="486156" h="76200">
                <a:moveTo>
                  <a:pt x="409956" y="38100"/>
                </a:moveTo>
                <a:lnTo>
                  <a:pt x="358140" y="76200"/>
                </a:lnTo>
                <a:lnTo>
                  <a:pt x="465673" y="44196"/>
                </a:lnTo>
                <a:lnTo>
                  <a:pt x="409956" y="44196"/>
                </a:lnTo>
                <a:lnTo>
                  <a:pt x="409956" y="38100"/>
                </a:lnTo>
                <a:close/>
              </a:path>
              <a:path w="486156" h="76200">
                <a:moveTo>
                  <a:pt x="401665" y="32004"/>
                </a:moveTo>
                <a:lnTo>
                  <a:pt x="0" y="32004"/>
                </a:lnTo>
                <a:lnTo>
                  <a:pt x="0" y="44196"/>
                </a:lnTo>
                <a:lnTo>
                  <a:pt x="401665" y="44196"/>
                </a:lnTo>
                <a:lnTo>
                  <a:pt x="409956" y="38100"/>
                </a:lnTo>
                <a:lnTo>
                  <a:pt x="401665" y="32004"/>
                </a:lnTo>
                <a:close/>
              </a:path>
              <a:path w="486156" h="76200">
                <a:moveTo>
                  <a:pt x="465673" y="32004"/>
                </a:moveTo>
                <a:lnTo>
                  <a:pt x="409956" y="32004"/>
                </a:lnTo>
                <a:lnTo>
                  <a:pt x="409956" y="44196"/>
                </a:lnTo>
                <a:lnTo>
                  <a:pt x="465673" y="44196"/>
                </a:lnTo>
                <a:lnTo>
                  <a:pt x="486156" y="38100"/>
                </a:lnTo>
                <a:lnTo>
                  <a:pt x="465673" y="32004"/>
                </a:lnTo>
                <a:close/>
              </a:path>
              <a:path w="486156" h="76200">
                <a:moveTo>
                  <a:pt x="358140" y="0"/>
                </a:moveTo>
                <a:lnTo>
                  <a:pt x="409956" y="38100"/>
                </a:lnTo>
                <a:lnTo>
                  <a:pt x="409956" y="32004"/>
                </a:lnTo>
                <a:lnTo>
                  <a:pt x="465673" y="32004"/>
                </a:lnTo>
                <a:lnTo>
                  <a:pt x="358140" y="0"/>
                </a:lnTo>
                <a:close/>
              </a:path>
            </a:pathLst>
          </a:custGeom>
          <a:solidFill>
            <a:srgbClr val="000000"/>
          </a:solidFill>
        </p:spPr>
        <p:txBody>
          <a:bodyPr wrap="square" lIns="0" tIns="0" rIns="0" bIns="0" rtlCol="0">
            <a:noAutofit/>
          </a:bodyPr>
          <a:lstStyle/>
          <a:p>
            <a:endParaRPr/>
          </a:p>
        </p:txBody>
      </p:sp>
      <p:sp>
        <p:nvSpPr>
          <p:cNvPr id="21" name="object 21"/>
          <p:cNvSpPr/>
          <p:nvPr/>
        </p:nvSpPr>
        <p:spPr>
          <a:xfrm>
            <a:off x="3461004" y="4503546"/>
            <a:ext cx="486157" cy="76200"/>
          </a:xfrm>
          <a:custGeom>
            <a:avLst/>
            <a:gdLst/>
            <a:ahLst/>
            <a:cxnLst/>
            <a:rect l="l" t="t" r="r" b="b"/>
            <a:pathLst>
              <a:path w="486156" h="76200">
                <a:moveTo>
                  <a:pt x="409956" y="38100"/>
                </a:moveTo>
                <a:lnTo>
                  <a:pt x="358140" y="76200"/>
                </a:lnTo>
                <a:lnTo>
                  <a:pt x="460552" y="45719"/>
                </a:lnTo>
                <a:lnTo>
                  <a:pt x="409956" y="45719"/>
                </a:lnTo>
                <a:lnTo>
                  <a:pt x="409956" y="38100"/>
                </a:lnTo>
                <a:close/>
              </a:path>
              <a:path w="486156" h="76200">
                <a:moveTo>
                  <a:pt x="401665" y="32003"/>
                </a:moveTo>
                <a:lnTo>
                  <a:pt x="0" y="32003"/>
                </a:lnTo>
                <a:lnTo>
                  <a:pt x="0" y="45719"/>
                </a:lnTo>
                <a:lnTo>
                  <a:pt x="399592" y="45719"/>
                </a:lnTo>
                <a:lnTo>
                  <a:pt x="409956" y="38100"/>
                </a:lnTo>
                <a:lnTo>
                  <a:pt x="401665" y="32003"/>
                </a:lnTo>
                <a:close/>
              </a:path>
              <a:path w="486156" h="76200">
                <a:moveTo>
                  <a:pt x="465673" y="32003"/>
                </a:moveTo>
                <a:lnTo>
                  <a:pt x="409956" y="32003"/>
                </a:lnTo>
                <a:lnTo>
                  <a:pt x="409956" y="45719"/>
                </a:lnTo>
                <a:lnTo>
                  <a:pt x="460552" y="45719"/>
                </a:lnTo>
                <a:lnTo>
                  <a:pt x="486156" y="38100"/>
                </a:lnTo>
                <a:lnTo>
                  <a:pt x="465673" y="32003"/>
                </a:lnTo>
                <a:close/>
              </a:path>
              <a:path w="486156" h="76200">
                <a:moveTo>
                  <a:pt x="358140" y="0"/>
                </a:moveTo>
                <a:lnTo>
                  <a:pt x="409956" y="38100"/>
                </a:lnTo>
                <a:lnTo>
                  <a:pt x="409956" y="32003"/>
                </a:lnTo>
                <a:lnTo>
                  <a:pt x="465673" y="32003"/>
                </a:lnTo>
                <a:lnTo>
                  <a:pt x="358140" y="0"/>
                </a:lnTo>
                <a:close/>
              </a:path>
            </a:pathLst>
          </a:custGeom>
          <a:solidFill>
            <a:srgbClr val="000000"/>
          </a:solidFill>
        </p:spPr>
        <p:txBody>
          <a:bodyPr wrap="square" lIns="0" tIns="0" rIns="0" bIns="0" rtlCol="0">
            <a:noAutofit/>
          </a:bodyPr>
          <a:lstStyle/>
          <a:p>
            <a:endParaRPr/>
          </a:p>
        </p:txBody>
      </p:sp>
      <p:sp>
        <p:nvSpPr>
          <p:cNvPr id="22" name="object 22"/>
          <p:cNvSpPr/>
          <p:nvPr/>
        </p:nvSpPr>
        <p:spPr>
          <a:xfrm>
            <a:off x="3461004" y="4634610"/>
            <a:ext cx="486157" cy="76200"/>
          </a:xfrm>
          <a:custGeom>
            <a:avLst/>
            <a:gdLst/>
            <a:ahLst/>
            <a:cxnLst/>
            <a:rect l="l" t="t" r="r" b="b"/>
            <a:pathLst>
              <a:path w="486156" h="76200">
                <a:moveTo>
                  <a:pt x="409956" y="38100"/>
                </a:moveTo>
                <a:lnTo>
                  <a:pt x="358140" y="76200"/>
                </a:lnTo>
                <a:lnTo>
                  <a:pt x="465673" y="44195"/>
                </a:lnTo>
                <a:lnTo>
                  <a:pt x="409956" y="44195"/>
                </a:lnTo>
                <a:lnTo>
                  <a:pt x="409956" y="38100"/>
                </a:lnTo>
                <a:close/>
              </a:path>
              <a:path w="486156" h="76200">
                <a:moveTo>
                  <a:pt x="401665" y="32003"/>
                </a:moveTo>
                <a:lnTo>
                  <a:pt x="0" y="32003"/>
                </a:lnTo>
                <a:lnTo>
                  <a:pt x="0" y="44195"/>
                </a:lnTo>
                <a:lnTo>
                  <a:pt x="401665" y="44195"/>
                </a:lnTo>
                <a:lnTo>
                  <a:pt x="409956" y="38100"/>
                </a:lnTo>
                <a:lnTo>
                  <a:pt x="401665" y="32003"/>
                </a:lnTo>
                <a:close/>
              </a:path>
              <a:path w="486156" h="76200">
                <a:moveTo>
                  <a:pt x="465673" y="32003"/>
                </a:moveTo>
                <a:lnTo>
                  <a:pt x="409956" y="32003"/>
                </a:lnTo>
                <a:lnTo>
                  <a:pt x="409956" y="44195"/>
                </a:lnTo>
                <a:lnTo>
                  <a:pt x="465673" y="44195"/>
                </a:lnTo>
                <a:lnTo>
                  <a:pt x="486156" y="38100"/>
                </a:lnTo>
                <a:lnTo>
                  <a:pt x="465673" y="32003"/>
                </a:lnTo>
                <a:close/>
              </a:path>
              <a:path w="486156" h="76200">
                <a:moveTo>
                  <a:pt x="358140" y="0"/>
                </a:moveTo>
                <a:lnTo>
                  <a:pt x="409956" y="38100"/>
                </a:lnTo>
                <a:lnTo>
                  <a:pt x="409956" y="32003"/>
                </a:lnTo>
                <a:lnTo>
                  <a:pt x="465673" y="32003"/>
                </a:lnTo>
                <a:lnTo>
                  <a:pt x="358140" y="0"/>
                </a:lnTo>
                <a:close/>
              </a:path>
            </a:pathLst>
          </a:custGeom>
          <a:solidFill>
            <a:srgbClr val="000000"/>
          </a:solidFill>
        </p:spPr>
        <p:txBody>
          <a:bodyPr wrap="square" lIns="0" tIns="0" rIns="0" bIns="0" rtlCol="0">
            <a:noAutofit/>
          </a:bodyPr>
          <a:lstStyle/>
          <a:p>
            <a:endParaRPr/>
          </a:p>
        </p:txBody>
      </p:sp>
      <p:sp>
        <p:nvSpPr>
          <p:cNvPr id="23" name="object 23"/>
          <p:cNvSpPr/>
          <p:nvPr/>
        </p:nvSpPr>
        <p:spPr>
          <a:xfrm>
            <a:off x="3461004" y="5093334"/>
            <a:ext cx="486157" cy="76200"/>
          </a:xfrm>
          <a:custGeom>
            <a:avLst/>
            <a:gdLst/>
            <a:ahLst/>
            <a:cxnLst/>
            <a:rect l="l" t="t" r="r" b="b"/>
            <a:pathLst>
              <a:path w="486156" h="76200">
                <a:moveTo>
                  <a:pt x="409956" y="38100"/>
                </a:moveTo>
                <a:lnTo>
                  <a:pt x="358140" y="76200"/>
                </a:lnTo>
                <a:lnTo>
                  <a:pt x="465673" y="44195"/>
                </a:lnTo>
                <a:lnTo>
                  <a:pt x="409956" y="44195"/>
                </a:lnTo>
                <a:lnTo>
                  <a:pt x="409956" y="38100"/>
                </a:lnTo>
                <a:close/>
              </a:path>
              <a:path w="486156" h="76200">
                <a:moveTo>
                  <a:pt x="401665" y="32003"/>
                </a:moveTo>
                <a:lnTo>
                  <a:pt x="0" y="32003"/>
                </a:lnTo>
                <a:lnTo>
                  <a:pt x="0" y="44195"/>
                </a:lnTo>
                <a:lnTo>
                  <a:pt x="401665" y="44195"/>
                </a:lnTo>
                <a:lnTo>
                  <a:pt x="409956" y="38100"/>
                </a:lnTo>
                <a:lnTo>
                  <a:pt x="401665" y="32003"/>
                </a:lnTo>
                <a:close/>
              </a:path>
              <a:path w="486156" h="76200">
                <a:moveTo>
                  <a:pt x="465673" y="32003"/>
                </a:moveTo>
                <a:lnTo>
                  <a:pt x="409956" y="32003"/>
                </a:lnTo>
                <a:lnTo>
                  <a:pt x="409956" y="44195"/>
                </a:lnTo>
                <a:lnTo>
                  <a:pt x="465673" y="44195"/>
                </a:lnTo>
                <a:lnTo>
                  <a:pt x="486156" y="38100"/>
                </a:lnTo>
                <a:lnTo>
                  <a:pt x="465673" y="32003"/>
                </a:lnTo>
                <a:close/>
              </a:path>
              <a:path w="486156" h="76200">
                <a:moveTo>
                  <a:pt x="358140" y="0"/>
                </a:moveTo>
                <a:lnTo>
                  <a:pt x="409956" y="38100"/>
                </a:lnTo>
                <a:lnTo>
                  <a:pt x="409956" y="32003"/>
                </a:lnTo>
                <a:lnTo>
                  <a:pt x="465673" y="32003"/>
                </a:lnTo>
                <a:lnTo>
                  <a:pt x="358140" y="0"/>
                </a:lnTo>
                <a:close/>
              </a:path>
            </a:pathLst>
          </a:custGeom>
          <a:solidFill>
            <a:srgbClr val="000000"/>
          </a:solidFill>
        </p:spPr>
        <p:txBody>
          <a:bodyPr wrap="square" lIns="0" tIns="0" rIns="0" bIns="0" rtlCol="0">
            <a:noAutofit/>
          </a:bodyPr>
          <a:lstStyle/>
          <a:p>
            <a:endParaRPr/>
          </a:p>
        </p:txBody>
      </p:sp>
      <p:sp>
        <p:nvSpPr>
          <p:cNvPr id="24" name="object 24"/>
          <p:cNvSpPr/>
          <p:nvPr/>
        </p:nvSpPr>
        <p:spPr>
          <a:xfrm>
            <a:off x="3221737" y="4322192"/>
            <a:ext cx="4792981" cy="926591"/>
          </a:xfrm>
          <a:custGeom>
            <a:avLst/>
            <a:gdLst/>
            <a:ahLst/>
            <a:cxnLst/>
            <a:rect l="l" t="t" r="r" b="b"/>
            <a:pathLst>
              <a:path w="4792980" h="926591">
                <a:moveTo>
                  <a:pt x="41909" y="463041"/>
                </a:moveTo>
                <a:lnTo>
                  <a:pt x="27431" y="467867"/>
                </a:lnTo>
                <a:lnTo>
                  <a:pt x="16763" y="469391"/>
                </a:lnTo>
                <a:lnTo>
                  <a:pt x="15239" y="469391"/>
                </a:lnTo>
                <a:lnTo>
                  <a:pt x="24383" y="470915"/>
                </a:lnTo>
                <a:lnTo>
                  <a:pt x="33527" y="473963"/>
                </a:lnTo>
                <a:lnTo>
                  <a:pt x="41148" y="477011"/>
                </a:lnTo>
                <a:lnTo>
                  <a:pt x="50291" y="480059"/>
                </a:lnTo>
                <a:lnTo>
                  <a:pt x="57912" y="484631"/>
                </a:lnTo>
                <a:lnTo>
                  <a:pt x="64008" y="490727"/>
                </a:lnTo>
                <a:lnTo>
                  <a:pt x="71627" y="496823"/>
                </a:lnTo>
                <a:lnTo>
                  <a:pt x="76200" y="502919"/>
                </a:lnTo>
                <a:lnTo>
                  <a:pt x="82296" y="509015"/>
                </a:lnTo>
                <a:lnTo>
                  <a:pt x="86867" y="516508"/>
                </a:lnTo>
                <a:lnTo>
                  <a:pt x="89915" y="525779"/>
                </a:lnTo>
                <a:lnTo>
                  <a:pt x="94487" y="533399"/>
                </a:lnTo>
                <a:lnTo>
                  <a:pt x="97536" y="551687"/>
                </a:lnTo>
                <a:lnTo>
                  <a:pt x="97536" y="821308"/>
                </a:lnTo>
                <a:lnTo>
                  <a:pt x="99060" y="833627"/>
                </a:lnTo>
                <a:lnTo>
                  <a:pt x="100584" y="842771"/>
                </a:lnTo>
                <a:lnTo>
                  <a:pt x="102108" y="853439"/>
                </a:lnTo>
                <a:lnTo>
                  <a:pt x="115824" y="880871"/>
                </a:lnTo>
                <a:lnTo>
                  <a:pt x="121919" y="888491"/>
                </a:lnTo>
                <a:lnTo>
                  <a:pt x="135636" y="902207"/>
                </a:lnTo>
                <a:lnTo>
                  <a:pt x="144779" y="908303"/>
                </a:lnTo>
                <a:lnTo>
                  <a:pt x="152400" y="914399"/>
                </a:lnTo>
                <a:lnTo>
                  <a:pt x="163067" y="918971"/>
                </a:lnTo>
                <a:lnTo>
                  <a:pt x="181355" y="925067"/>
                </a:lnTo>
                <a:lnTo>
                  <a:pt x="192024" y="926591"/>
                </a:lnTo>
                <a:lnTo>
                  <a:pt x="202691" y="926591"/>
                </a:lnTo>
                <a:lnTo>
                  <a:pt x="202691" y="914399"/>
                </a:lnTo>
                <a:lnTo>
                  <a:pt x="175260" y="909827"/>
                </a:lnTo>
                <a:lnTo>
                  <a:pt x="166115" y="906779"/>
                </a:lnTo>
                <a:lnTo>
                  <a:pt x="158496" y="902207"/>
                </a:lnTo>
                <a:lnTo>
                  <a:pt x="150875" y="897508"/>
                </a:lnTo>
                <a:lnTo>
                  <a:pt x="143255" y="893063"/>
                </a:lnTo>
                <a:lnTo>
                  <a:pt x="131063" y="880871"/>
                </a:lnTo>
                <a:lnTo>
                  <a:pt x="117348" y="858011"/>
                </a:lnTo>
                <a:lnTo>
                  <a:pt x="114300" y="848867"/>
                </a:lnTo>
                <a:lnTo>
                  <a:pt x="111251" y="830579"/>
                </a:lnTo>
                <a:lnTo>
                  <a:pt x="111251" y="560831"/>
                </a:lnTo>
                <a:lnTo>
                  <a:pt x="109727" y="551687"/>
                </a:lnTo>
                <a:lnTo>
                  <a:pt x="92963" y="502919"/>
                </a:lnTo>
                <a:lnTo>
                  <a:pt x="65531" y="475487"/>
                </a:lnTo>
                <a:lnTo>
                  <a:pt x="47243" y="464819"/>
                </a:lnTo>
                <a:lnTo>
                  <a:pt x="41909" y="463041"/>
                </a:lnTo>
                <a:close/>
              </a:path>
              <a:path w="4792980" h="926591">
                <a:moveTo>
                  <a:pt x="6095" y="457199"/>
                </a:moveTo>
                <a:lnTo>
                  <a:pt x="1524" y="457199"/>
                </a:lnTo>
                <a:lnTo>
                  <a:pt x="0" y="460247"/>
                </a:lnTo>
                <a:lnTo>
                  <a:pt x="0" y="466343"/>
                </a:lnTo>
                <a:lnTo>
                  <a:pt x="1524" y="469391"/>
                </a:lnTo>
                <a:lnTo>
                  <a:pt x="6095" y="469391"/>
                </a:lnTo>
                <a:lnTo>
                  <a:pt x="6095" y="457199"/>
                </a:lnTo>
                <a:close/>
              </a:path>
              <a:path w="4792980" h="926591">
                <a:moveTo>
                  <a:pt x="202691" y="0"/>
                </a:moveTo>
                <a:lnTo>
                  <a:pt x="192024" y="0"/>
                </a:lnTo>
                <a:lnTo>
                  <a:pt x="181355" y="1523"/>
                </a:lnTo>
                <a:lnTo>
                  <a:pt x="143255" y="18287"/>
                </a:lnTo>
                <a:lnTo>
                  <a:pt x="115824" y="45719"/>
                </a:lnTo>
                <a:lnTo>
                  <a:pt x="99060" y="94487"/>
                </a:lnTo>
                <a:lnTo>
                  <a:pt x="97536" y="103631"/>
                </a:lnTo>
                <a:lnTo>
                  <a:pt x="97536" y="373379"/>
                </a:lnTo>
                <a:lnTo>
                  <a:pt x="94487" y="391667"/>
                </a:lnTo>
                <a:lnTo>
                  <a:pt x="71627" y="429767"/>
                </a:lnTo>
                <a:lnTo>
                  <a:pt x="33527" y="452627"/>
                </a:lnTo>
                <a:lnTo>
                  <a:pt x="6095" y="457199"/>
                </a:lnTo>
                <a:lnTo>
                  <a:pt x="6095" y="469391"/>
                </a:lnTo>
                <a:lnTo>
                  <a:pt x="16763" y="469391"/>
                </a:lnTo>
                <a:lnTo>
                  <a:pt x="27431" y="467867"/>
                </a:lnTo>
                <a:lnTo>
                  <a:pt x="41909" y="463041"/>
                </a:lnTo>
                <a:lnTo>
                  <a:pt x="38100" y="461771"/>
                </a:lnTo>
                <a:lnTo>
                  <a:pt x="27431" y="458723"/>
                </a:lnTo>
                <a:lnTo>
                  <a:pt x="16763" y="457199"/>
                </a:lnTo>
                <a:lnTo>
                  <a:pt x="56387" y="457199"/>
                </a:lnTo>
                <a:lnTo>
                  <a:pt x="86867" y="431291"/>
                </a:lnTo>
                <a:lnTo>
                  <a:pt x="106679" y="396239"/>
                </a:lnTo>
                <a:lnTo>
                  <a:pt x="108203" y="385571"/>
                </a:lnTo>
                <a:lnTo>
                  <a:pt x="109727" y="376427"/>
                </a:lnTo>
                <a:lnTo>
                  <a:pt x="111251" y="364108"/>
                </a:lnTo>
                <a:lnTo>
                  <a:pt x="111251" y="94487"/>
                </a:lnTo>
                <a:lnTo>
                  <a:pt x="114300" y="76199"/>
                </a:lnTo>
                <a:lnTo>
                  <a:pt x="117348" y="68579"/>
                </a:lnTo>
                <a:lnTo>
                  <a:pt x="121919" y="59308"/>
                </a:lnTo>
                <a:lnTo>
                  <a:pt x="126491" y="53339"/>
                </a:lnTo>
                <a:lnTo>
                  <a:pt x="132587" y="45719"/>
                </a:lnTo>
                <a:lnTo>
                  <a:pt x="137160" y="39623"/>
                </a:lnTo>
                <a:lnTo>
                  <a:pt x="144779" y="33527"/>
                </a:lnTo>
                <a:lnTo>
                  <a:pt x="150875" y="27431"/>
                </a:lnTo>
                <a:lnTo>
                  <a:pt x="158496" y="22859"/>
                </a:lnTo>
                <a:lnTo>
                  <a:pt x="167639" y="19811"/>
                </a:lnTo>
                <a:lnTo>
                  <a:pt x="175260" y="16763"/>
                </a:lnTo>
                <a:lnTo>
                  <a:pt x="184403" y="13715"/>
                </a:lnTo>
                <a:lnTo>
                  <a:pt x="193548" y="12191"/>
                </a:lnTo>
                <a:lnTo>
                  <a:pt x="202691" y="12191"/>
                </a:lnTo>
                <a:lnTo>
                  <a:pt x="202691" y="0"/>
                </a:lnTo>
                <a:close/>
              </a:path>
              <a:path w="4792980" h="926591">
                <a:moveTo>
                  <a:pt x="56387" y="457199"/>
                </a:moveTo>
                <a:lnTo>
                  <a:pt x="16763" y="457199"/>
                </a:lnTo>
                <a:lnTo>
                  <a:pt x="27431" y="458723"/>
                </a:lnTo>
                <a:lnTo>
                  <a:pt x="38100" y="461771"/>
                </a:lnTo>
                <a:lnTo>
                  <a:pt x="41909" y="463041"/>
                </a:lnTo>
                <a:lnTo>
                  <a:pt x="45719" y="461771"/>
                </a:lnTo>
                <a:lnTo>
                  <a:pt x="56387" y="457199"/>
                </a:lnTo>
                <a:close/>
              </a:path>
              <a:path w="4792980" h="926591">
                <a:moveTo>
                  <a:pt x="4749956" y="463413"/>
                </a:moveTo>
                <a:lnTo>
                  <a:pt x="4704588" y="495299"/>
                </a:lnTo>
                <a:lnTo>
                  <a:pt x="4683252" y="539495"/>
                </a:lnTo>
                <a:lnTo>
                  <a:pt x="4681728" y="550163"/>
                </a:lnTo>
                <a:lnTo>
                  <a:pt x="4681728" y="821308"/>
                </a:lnTo>
                <a:lnTo>
                  <a:pt x="4680204" y="832103"/>
                </a:lnTo>
                <a:lnTo>
                  <a:pt x="4660392" y="880871"/>
                </a:lnTo>
                <a:lnTo>
                  <a:pt x="4646675" y="893063"/>
                </a:lnTo>
                <a:lnTo>
                  <a:pt x="4640580" y="899159"/>
                </a:lnTo>
                <a:lnTo>
                  <a:pt x="4632960" y="902207"/>
                </a:lnTo>
                <a:lnTo>
                  <a:pt x="4625340" y="906779"/>
                </a:lnTo>
                <a:lnTo>
                  <a:pt x="4616195" y="909827"/>
                </a:lnTo>
                <a:lnTo>
                  <a:pt x="4588764" y="914399"/>
                </a:lnTo>
                <a:lnTo>
                  <a:pt x="4588764" y="926591"/>
                </a:lnTo>
                <a:lnTo>
                  <a:pt x="4599432" y="926591"/>
                </a:lnTo>
                <a:lnTo>
                  <a:pt x="4610099" y="925067"/>
                </a:lnTo>
                <a:lnTo>
                  <a:pt x="4648199" y="908303"/>
                </a:lnTo>
                <a:lnTo>
                  <a:pt x="4675632" y="880871"/>
                </a:lnTo>
                <a:lnTo>
                  <a:pt x="4689347" y="851915"/>
                </a:lnTo>
                <a:lnTo>
                  <a:pt x="4692395" y="842771"/>
                </a:lnTo>
                <a:lnTo>
                  <a:pt x="4693920" y="832103"/>
                </a:lnTo>
                <a:lnTo>
                  <a:pt x="4693920" y="551687"/>
                </a:lnTo>
                <a:lnTo>
                  <a:pt x="4695444" y="542543"/>
                </a:lnTo>
                <a:lnTo>
                  <a:pt x="4698492" y="534923"/>
                </a:lnTo>
                <a:lnTo>
                  <a:pt x="4701540" y="525779"/>
                </a:lnTo>
                <a:lnTo>
                  <a:pt x="4704588" y="518159"/>
                </a:lnTo>
                <a:lnTo>
                  <a:pt x="4733544" y="484631"/>
                </a:lnTo>
                <a:lnTo>
                  <a:pt x="4750308" y="477011"/>
                </a:lnTo>
                <a:lnTo>
                  <a:pt x="4757928" y="473963"/>
                </a:lnTo>
                <a:lnTo>
                  <a:pt x="4767071" y="470915"/>
                </a:lnTo>
                <a:lnTo>
                  <a:pt x="4776216" y="469391"/>
                </a:lnTo>
                <a:lnTo>
                  <a:pt x="4774692" y="469391"/>
                </a:lnTo>
                <a:lnTo>
                  <a:pt x="4764023" y="467867"/>
                </a:lnTo>
                <a:lnTo>
                  <a:pt x="4754880" y="464819"/>
                </a:lnTo>
                <a:lnTo>
                  <a:pt x="4749956" y="463413"/>
                </a:lnTo>
                <a:close/>
              </a:path>
              <a:path w="4792980" h="926591">
                <a:moveTo>
                  <a:pt x="4785360" y="457199"/>
                </a:moveTo>
                <a:lnTo>
                  <a:pt x="4776216" y="457199"/>
                </a:lnTo>
                <a:lnTo>
                  <a:pt x="4765547" y="458723"/>
                </a:lnTo>
                <a:lnTo>
                  <a:pt x="4754880" y="461771"/>
                </a:lnTo>
                <a:lnTo>
                  <a:pt x="4749956" y="463413"/>
                </a:lnTo>
                <a:lnTo>
                  <a:pt x="4754880" y="464819"/>
                </a:lnTo>
                <a:lnTo>
                  <a:pt x="4764023" y="467867"/>
                </a:lnTo>
                <a:lnTo>
                  <a:pt x="4774692" y="469391"/>
                </a:lnTo>
                <a:lnTo>
                  <a:pt x="4785360" y="469391"/>
                </a:lnTo>
                <a:lnTo>
                  <a:pt x="4785360" y="457199"/>
                </a:lnTo>
                <a:close/>
              </a:path>
              <a:path w="4792980" h="926591">
                <a:moveTo>
                  <a:pt x="4789932" y="457199"/>
                </a:moveTo>
                <a:lnTo>
                  <a:pt x="4785360" y="457199"/>
                </a:lnTo>
                <a:lnTo>
                  <a:pt x="4785360" y="469391"/>
                </a:lnTo>
                <a:lnTo>
                  <a:pt x="4789932" y="469391"/>
                </a:lnTo>
                <a:lnTo>
                  <a:pt x="4792980" y="466343"/>
                </a:lnTo>
                <a:lnTo>
                  <a:pt x="4792980" y="460247"/>
                </a:lnTo>
                <a:lnTo>
                  <a:pt x="4789932" y="457199"/>
                </a:lnTo>
                <a:close/>
              </a:path>
              <a:path w="4792980" h="926591">
                <a:moveTo>
                  <a:pt x="4599432" y="0"/>
                </a:moveTo>
                <a:lnTo>
                  <a:pt x="4588764" y="0"/>
                </a:lnTo>
                <a:lnTo>
                  <a:pt x="4588764" y="12191"/>
                </a:lnTo>
                <a:lnTo>
                  <a:pt x="4599432" y="12191"/>
                </a:lnTo>
                <a:lnTo>
                  <a:pt x="4608575" y="13715"/>
                </a:lnTo>
                <a:lnTo>
                  <a:pt x="4616195" y="16763"/>
                </a:lnTo>
                <a:lnTo>
                  <a:pt x="4625340" y="19811"/>
                </a:lnTo>
                <a:lnTo>
                  <a:pt x="4632960" y="22859"/>
                </a:lnTo>
                <a:lnTo>
                  <a:pt x="4674108" y="68579"/>
                </a:lnTo>
                <a:lnTo>
                  <a:pt x="4681728" y="105155"/>
                </a:lnTo>
                <a:lnTo>
                  <a:pt x="4681728" y="374903"/>
                </a:lnTo>
                <a:lnTo>
                  <a:pt x="4683252" y="385571"/>
                </a:lnTo>
                <a:lnTo>
                  <a:pt x="4686299" y="394715"/>
                </a:lnTo>
                <a:lnTo>
                  <a:pt x="4689347" y="405383"/>
                </a:lnTo>
                <a:lnTo>
                  <a:pt x="4698492" y="423671"/>
                </a:lnTo>
                <a:lnTo>
                  <a:pt x="4704588" y="431291"/>
                </a:lnTo>
                <a:lnTo>
                  <a:pt x="4718304" y="445007"/>
                </a:lnTo>
                <a:lnTo>
                  <a:pt x="4727447" y="451103"/>
                </a:lnTo>
                <a:lnTo>
                  <a:pt x="4735068" y="457199"/>
                </a:lnTo>
                <a:lnTo>
                  <a:pt x="4744212" y="461771"/>
                </a:lnTo>
                <a:lnTo>
                  <a:pt x="4749956" y="463413"/>
                </a:lnTo>
                <a:lnTo>
                  <a:pt x="4754880" y="461771"/>
                </a:lnTo>
                <a:lnTo>
                  <a:pt x="4765547" y="458723"/>
                </a:lnTo>
                <a:lnTo>
                  <a:pt x="4776216" y="457199"/>
                </a:lnTo>
                <a:lnTo>
                  <a:pt x="4786884" y="457199"/>
                </a:lnTo>
                <a:lnTo>
                  <a:pt x="4776216" y="455675"/>
                </a:lnTo>
                <a:lnTo>
                  <a:pt x="4767071" y="454151"/>
                </a:lnTo>
                <a:lnTo>
                  <a:pt x="4759452" y="452627"/>
                </a:lnTo>
                <a:lnTo>
                  <a:pt x="4750308" y="449579"/>
                </a:lnTo>
                <a:lnTo>
                  <a:pt x="4742688" y="445007"/>
                </a:lnTo>
                <a:lnTo>
                  <a:pt x="4735068" y="441959"/>
                </a:lnTo>
                <a:lnTo>
                  <a:pt x="4704588" y="408431"/>
                </a:lnTo>
                <a:lnTo>
                  <a:pt x="4698492" y="391667"/>
                </a:lnTo>
                <a:lnTo>
                  <a:pt x="4695444" y="384047"/>
                </a:lnTo>
                <a:lnTo>
                  <a:pt x="4693920" y="374903"/>
                </a:lnTo>
                <a:lnTo>
                  <a:pt x="4693920" y="92963"/>
                </a:lnTo>
                <a:lnTo>
                  <a:pt x="4692395" y="82295"/>
                </a:lnTo>
                <a:lnTo>
                  <a:pt x="4689347" y="73151"/>
                </a:lnTo>
                <a:lnTo>
                  <a:pt x="4684775" y="64007"/>
                </a:lnTo>
                <a:lnTo>
                  <a:pt x="4681728" y="53339"/>
                </a:lnTo>
                <a:lnTo>
                  <a:pt x="4655820" y="22859"/>
                </a:lnTo>
                <a:lnTo>
                  <a:pt x="4619244" y="4571"/>
                </a:lnTo>
                <a:lnTo>
                  <a:pt x="4610099" y="1523"/>
                </a:lnTo>
                <a:lnTo>
                  <a:pt x="4599432" y="0"/>
                </a:lnTo>
                <a:close/>
              </a:path>
            </a:pathLst>
          </a:custGeom>
          <a:solidFill>
            <a:srgbClr val="000000"/>
          </a:solidFill>
        </p:spPr>
        <p:txBody>
          <a:bodyPr wrap="square" lIns="0" tIns="0" rIns="0" bIns="0" rtlCol="0">
            <a:noAutofit/>
          </a:bodyPr>
          <a:lstStyle/>
          <a:p>
            <a:endParaRPr/>
          </a:p>
        </p:txBody>
      </p:sp>
      <p:sp>
        <p:nvSpPr>
          <p:cNvPr id="25" name="object 25"/>
          <p:cNvSpPr/>
          <p:nvPr/>
        </p:nvSpPr>
        <p:spPr>
          <a:xfrm>
            <a:off x="7542276" y="3497708"/>
            <a:ext cx="1013460" cy="1796795"/>
          </a:xfrm>
          <a:custGeom>
            <a:avLst/>
            <a:gdLst/>
            <a:ahLst/>
            <a:cxnLst/>
            <a:rect l="l" t="t" r="r" b="b"/>
            <a:pathLst>
              <a:path w="1013459" h="1796796">
                <a:moveTo>
                  <a:pt x="0" y="0"/>
                </a:moveTo>
                <a:lnTo>
                  <a:pt x="1013459" y="0"/>
                </a:lnTo>
                <a:lnTo>
                  <a:pt x="1013459" y="1796795"/>
                </a:lnTo>
                <a:lnTo>
                  <a:pt x="0" y="1796795"/>
                </a:lnTo>
                <a:lnTo>
                  <a:pt x="0" y="0"/>
                </a:lnTo>
                <a:close/>
              </a:path>
            </a:pathLst>
          </a:custGeom>
          <a:solidFill>
            <a:srgbClr val="FFFFFF"/>
          </a:solidFill>
        </p:spPr>
        <p:txBody>
          <a:bodyPr wrap="square" lIns="0" tIns="0" rIns="0" bIns="0" rtlCol="0">
            <a:noAutofit/>
          </a:bodyPr>
          <a:lstStyle/>
          <a:p>
            <a:endParaRPr/>
          </a:p>
        </p:txBody>
      </p:sp>
      <p:sp>
        <p:nvSpPr>
          <p:cNvPr id="26" name="object 26"/>
          <p:cNvSpPr txBox="1"/>
          <p:nvPr/>
        </p:nvSpPr>
        <p:spPr>
          <a:xfrm>
            <a:off x="1787146" y="4545077"/>
            <a:ext cx="1278254" cy="438150"/>
          </a:xfrm>
          <a:prstGeom prst="rect">
            <a:avLst/>
          </a:prstGeom>
        </p:spPr>
        <p:txBody>
          <a:bodyPr vert="horz" wrap="square" lIns="0" tIns="0" rIns="0" bIns="0" rtlCol="0">
            <a:noAutofit/>
          </a:bodyPr>
          <a:lstStyle/>
          <a:p>
            <a:pPr marL="74930" marR="12700" indent="-62865">
              <a:lnSpc>
                <a:spcPct val="100000"/>
              </a:lnSpc>
            </a:pPr>
            <a:r>
              <a:rPr sz="1400" dirty="0">
                <a:latin typeface="Arial"/>
                <a:cs typeface="Arial"/>
              </a:rPr>
              <a:t>1-240</a:t>
            </a:r>
            <a:r>
              <a:rPr sz="1400" spc="-45" dirty="0">
                <a:latin typeface="Arial"/>
                <a:cs typeface="Arial"/>
              </a:rPr>
              <a:t> </a:t>
            </a:r>
            <a:r>
              <a:rPr sz="1400" spc="5" dirty="0">
                <a:latin typeface="Arial"/>
                <a:cs typeface="Arial"/>
              </a:rPr>
              <a:t>I</a:t>
            </a:r>
            <a:r>
              <a:rPr sz="1400" spc="0" dirty="0">
                <a:latin typeface="Arial"/>
                <a:cs typeface="Arial"/>
              </a:rPr>
              <a:t>n</a:t>
            </a:r>
            <a:r>
              <a:rPr sz="1400" spc="5" dirty="0">
                <a:latin typeface="Arial"/>
                <a:cs typeface="Arial"/>
              </a:rPr>
              <a:t>t</a:t>
            </a:r>
            <a:r>
              <a:rPr sz="1400" spc="0" dirty="0">
                <a:latin typeface="Arial"/>
                <a:cs typeface="Arial"/>
              </a:rPr>
              <a:t>errup</a:t>
            </a:r>
            <a:r>
              <a:rPr sz="1400" spc="-10" dirty="0">
                <a:latin typeface="Arial"/>
                <a:cs typeface="Arial"/>
              </a:rPr>
              <a:t>t</a:t>
            </a:r>
            <a:r>
              <a:rPr sz="1400" spc="0" dirty="0">
                <a:latin typeface="Arial"/>
                <a:cs typeface="Arial"/>
              </a:rPr>
              <a:t>s </a:t>
            </a:r>
            <a:r>
              <a:rPr sz="1400" spc="5" dirty="0">
                <a:latin typeface="Arial"/>
                <a:cs typeface="Arial"/>
              </a:rPr>
              <a:t>I</a:t>
            </a:r>
            <a:r>
              <a:rPr sz="1400" spc="-10" dirty="0">
                <a:latin typeface="Arial"/>
                <a:cs typeface="Arial"/>
              </a:rPr>
              <a:t>NT</a:t>
            </a:r>
            <a:r>
              <a:rPr sz="1400" spc="5" dirty="0">
                <a:latin typeface="Arial"/>
                <a:cs typeface="Arial"/>
              </a:rPr>
              <a:t>I</a:t>
            </a:r>
            <a:r>
              <a:rPr sz="1400" spc="0" dirty="0">
                <a:latin typeface="Arial"/>
                <a:cs typeface="Arial"/>
              </a:rPr>
              <a:t>S</a:t>
            </a:r>
            <a:r>
              <a:rPr sz="1400" spc="-10" dirty="0">
                <a:latin typeface="Arial"/>
                <a:cs typeface="Arial"/>
              </a:rPr>
              <a:t>R</a:t>
            </a:r>
            <a:r>
              <a:rPr sz="1400" spc="5" dirty="0">
                <a:latin typeface="Arial"/>
                <a:cs typeface="Arial"/>
              </a:rPr>
              <a:t>[</a:t>
            </a:r>
            <a:r>
              <a:rPr sz="1400" spc="0" dirty="0">
                <a:latin typeface="Arial"/>
                <a:cs typeface="Arial"/>
              </a:rPr>
              <a:t>23</a:t>
            </a:r>
            <a:r>
              <a:rPr sz="1400" spc="-5" dirty="0">
                <a:latin typeface="Arial"/>
                <a:cs typeface="Arial"/>
              </a:rPr>
              <a:t>9</a:t>
            </a:r>
            <a:r>
              <a:rPr sz="1400" spc="5" dirty="0">
                <a:latin typeface="Arial"/>
                <a:cs typeface="Arial"/>
              </a:rPr>
              <a:t>:</a:t>
            </a:r>
            <a:r>
              <a:rPr sz="1400" spc="-15" dirty="0">
                <a:latin typeface="Arial"/>
                <a:cs typeface="Arial"/>
              </a:rPr>
              <a:t>0</a:t>
            </a:r>
            <a:r>
              <a:rPr sz="1400" spc="0" dirty="0">
                <a:latin typeface="Arial"/>
                <a:cs typeface="Arial"/>
              </a:rPr>
              <a:t>]</a:t>
            </a:r>
            <a:endParaRPr sz="1400">
              <a:latin typeface="Arial"/>
              <a:cs typeface="Arial"/>
            </a:endParaRPr>
          </a:p>
        </p:txBody>
      </p:sp>
      <p:sp>
        <p:nvSpPr>
          <p:cNvPr id="27" name="object 27"/>
          <p:cNvSpPr txBox="1"/>
          <p:nvPr/>
        </p:nvSpPr>
        <p:spPr>
          <a:xfrm>
            <a:off x="3505455" y="4766565"/>
            <a:ext cx="278130" cy="254000"/>
          </a:xfrm>
          <a:prstGeom prst="rect">
            <a:avLst/>
          </a:prstGeom>
        </p:spPr>
        <p:txBody>
          <a:bodyPr vert="vert270" wrap="square" lIns="0" tIns="0" rIns="0" bIns="0" rtlCol="0">
            <a:noAutofit/>
          </a:bodyPr>
          <a:lstStyle/>
          <a:p>
            <a:pPr marL="12700">
              <a:lnSpc>
                <a:spcPct val="100000"/>
              </a:lnSpc>
            </a:pPr>
            <a:r>
              <a:rPr sz="1750" dirty="0">
                <a:latin typeface="Arial"/>
                <a:cs typeface="Arial"/>
              </a:rPr>
              <a:t>…</a:t>
            </a:r>
            <a:endParaRPr sz="1750">
              <a:latin typeface="Arial"/>
              <a:cs typeface="Arial"/>
            </a:endParaRPr>
          </a:p>
        </p:txBody>
      </p:sp>
      <p:sp>
        <p:nvSpPr>
          <p:cNvPr id="30" name="Slide Number Placeholder 29"/>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123</a:t>
            </a:fld>
            <a:endParaRPr lang="en-US" sz="900">
              <a:latin typeface="Arial"/>
              <a:cs typeface="Arial"/>
            </a:endParaRPr>
          </a:p>
        </p:txBody>
      </p:sp>
    </p:spTree>
    <p:extLst>
      <p:ext uri="{BB962C8B-B14F-4D97-AF65-F5344CB8AC3E}">
        <p14:creationId xmlns:p14="http://schemas.microsoft.com/office/powerpoint/2010/main" val="170317574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NVIC Operations Exception Entry/Exit</a:t>
            </a:r>
          </a:p>
        </p:txBody>
      </p:sp>
      <p:pic>
        <p:nvPicPr>
          <p:cNvPr id="4" name="Picture 3"/>
          <p:cNvPicPr>
            <a:picLocks noChangeAspect="1"/>
          </p:cNvPicPr>
          <p:nvPr/>
        </p:nvPicPr>
        <p:blipFill rotWithShape="1">
          <a:blip r:embed="rId2"/>
          <a:srcRect t="11553"/>
          <a:stretch/>
        </p:blipFill>
        <p:spPr>
          <a:xfrm>
            <a:off x="1531938" y="1263650"/>
            <a:ext cx="7629526" cy="4557712"/>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124</a:t>
            </a:fld>
            <a:endParaRPr lang="en-US" sz="900">
              <a:latin typeface="Arial"/>
              <a:cs typeface="Arial"/>
            </a:endParaRPr>
          </a:p>
        </p:txBody>
      </p:sp>
    </p:spTree>
    <p:extLst>
      <p:ext uri="{BB962C8B-B14F-4D97-AF65-F5344CB8AC3E}">
        <p14:creationId xmlns:p14="http://schemas.microsoft.com/office/powerpoint/2010/main" val="46385928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Interrupt Preemption</a:t>
            </a:r>
          </a:p>
        </p:txBody>
      </p:sp>
      <p:pic>
        <p:nvPicPr>
          <p:cNvPr id="4" name="Picture 3"/>
          <p:cNvPicPr>
            <a:picLocks noChangeAspect="1"/>
          </p:cNvPicPr>
          <p:nvPr/>
        </p:nvPicPr>
        <p:blipFill>
          <a:blip r:embed="rId2"/>
          <a:stretch>
            <a:fillRect/>
          </a:stretch>
        </p:blipFill>
        <p:spPr>
          <a:xfrm>
            <a:off x="1541464" y="1306513"/>
            <a:ext cx="7610474" cy="4943475"/>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125</a:t>
            </a:fld>
            <a:endParaRPr lang="en-US" sz="900">
              <a:latin typeface="Arial"/>
              <a:cs typeface="Arial"/>
            </a:endParaRPr>
          </a:p>
        </p:txBody>
      </p:sp>
    </p:spTree>
    <p:extLst>
      <p:ext uri="{BB962C8B-B14F-4D97-AF65-F5344CB8AC3E}">
        <p14:creationId xmlns:p14="http://schemas.microsoft.com/office/powerpoint/2010/main" val="300246365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098229" y="2144822"/>
            <a:ext cx="7774071" cy="1274658"/>
          </a:xfrm>
          <a:prstGeom prst="rect">
            <a:avLst/>
          </a:prstGeom>
        </p:spPr>
        <p:txBody>
          <a:bodyPr vert="horz" wrap="square" lIns="0" tIns="0" rIns="0" bIns="0" rtlCol="0">
            <a:noAutofit/>
          </a:bodyPr>
          <a:lstStyle/>
          <a:p>
            <a:pPr marL="486409" marR="12700" indent="-429895" algn="ctr">
              <a:lnSpc>
                <a:spcPct val="100000"/>
              </a:lnSpc>
            </a:pPr>
            <a:r>
              <a:rPr lang="en-US" sz="4200" b="1" spc="0" dirty="0">
                <a:latin typeface="Arial"/>
                <a:cs typeface="Arial"/>
              </a:rPr>
              <a:t>Low Power and System Control Features</a:t>
            </a:r>
            <a:endParaRPr sz="4200" dirty="0">
              <a:latin typeface="Arial"/>
              <a:cs typeface="Arial"/>
            </a:endParaRPr>
          </a:p>
        </p:txBody>
      </p:sp>
      <p:sp>
        <p:nvSpPr>
          <p:cNvPr id="3" name="object 3"/>
          <p:cNvSpPr txBox="1"/>
          <p:nvPr/>
        </p:nvSpPr>
        <p:spPr>
          <a:xfrm>
            <a:off x="3605277"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7" y="4421010"/>
            <a:ext cx="3438444" cy="664522"/>
          </a:xfrm>
          <a:prstGeom prst="rect">
            <a:avLst/>
          </a:prstGeom>
        </p:spPr>
      </p:pic>
    </p:spTree>
    <p:extLst>
      <p:ext uri="{BB962C8B-B14F-4D97-AF65-F5344CB8AC3E}">
        <p14:creationId xmlns:p14="http://schemas.microsoft.com/office/powerpoint/2010/main" val="307188609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052577" y="1249173"/>
            <a:ext cx="170816" cy="390525"/>
          </a:xfrm>
          <a:prstGeom prst="rect">
            <a:avLst/>
          </a:prstGeom>
        </p:spPr>
        <p:txBody>
          <a:bodyPr vert="horz" wrap="square" lIns="0" tIns="0" rIns="0" bIns="0" rtlCol="0">
            <a:noAutofit/>
          </a:bodyPr>
          <a:lstStyle/>
          <a:p>
            <a:pPr marL="12700">
              <a:lnSpc>
                <a:spcPct val="100000"/>
              </a:lnSpc>
            </a:pPr>
            <a:r>
              <a:rPr sz="2500" spc="-25" dirty="0">
                <a:solidFill>
                  <a:srgbClr val="118CAA"/>
                </a:solidFill>
                <a:latin typeface="Arial"/>
                <a:cs typeface="Arial"/>
              </a:rPr>
              <a:t></a:t>
            </a:r>
            <a:endParaRPr sz="2500">
              <a:latin typeface="Arial"/>
              <a:cs typeface="Arial"/>
            </a:endParaRPr>
          </a:p>
        </p:txBody>
      </p:sp>
      <p:sp>
        <p:nvSpPr>
          <p:cNvPr id="3" name="object 3"/>
          <p:cNvSpPr txBox="1"/>
          <p:nvPr/>
        </p:nvSpPr>
        <p:spPr>
          <a:xfrm>
            <a:off x="1354327" y="1292860"/>
            <a:ext cx="6634480" cy="2165350"/>
          </a:xfrm>
          <a:prstGeom prst="rect">
            <a:avLst/>
          </a:prstGeom>
        </p:spPr>
        <p:txBody>
          <a:bodyPr vert="horz" wrap="square" lIns="0" tIns="0" rIns="0" bIns="0" rtlCol="0">
            <a:noAutofit/>
          </a:bodyPr>
          <a:lstStyle/>
          <a:p>
            <a:pPr marL="12700">
              <a:lnSpc>
                <a:spcPct val="100000"/>
              </a:lnSpc>
            </a:pPr>
            <a:r>
              <a:rPr sz="2000" dirty="0">
                <a:latin typeface="Arial"/>
                <a:cs typeface="Arial"/>
              </a:rPr>
              <a:t>Mul</a:t>
            </a:r>
            <a:r>
              <a:rPr sz="2000" spc="-10" dirty="0">
                <a:latin typeface="Arial"/>
                <a:cs typeface="Arial"/>
              </a:rPr>
              <a:t>t</a:t>
            </a:r>
            <a:r>
              <a:rPr sz="2000" spc="0" dirty="0">
                <a:latin typeface="Arial"/>
                <a:cs typeface="Arial"/>
              </a:rPr>
              <a:t>iple</a:t>
            </a:r>
            <a:r>
              <a:rPr sz="2000" spc="-15" dirty="0">
                <a:latin typeface="Arial"/>
                <a:cs typeface="Arial"/>
              </a:rPr>
              <a:t> </a:t>
            </a:r>
            <a:r>
              <a:rPr sz="2000" spc="5" dirty="0">
                <a:latin typeface="Arial"/>
                <a:cs typeface="Arial"/>
              </a:rPr>
              <a:t>s</a:t>
            </a:r>
            <a:r>
              <a:rPr sz="2000" spc="0" dirty="0">
                <a:latin typeface="Arial"/>
                <a:cs typeface="Arial"/>
              </a:rPr>
              <a:t>leep</a:t>
            </a:r>
            <a:r>
              <a:rPr sz="2000" spc="-15" dirty="0">
                <a:latin typeface="Arial"/>
                <a:cs typeface="Arial"/>
              </a:rPr>
              <a:t> </a:t>
            </a:r>
            <a:r>
              <a:rPr sz="2000" spc="0" dirty="0">
                <a:latin typeface="Arial"/>
                <a:cs typeface="Arial"/>
              </a:rPr>
              <a:t>modes</a:t>
            </a:r>
            <a:r>
              <a:rPr sz="2000" spc="-35" dirty="0">
                <a:latin typeface="Arial"/>
                <a:cs typeface="Arial"/>
              </a:rPr>
              <a:t> </a:t>
            </a:r>
            <a:r>
              <a:rPr sz="2000" spc="5" dirty="0">
                <a:latin typeface="Arial"/>
                <a:cs typeface="Arial"/>
              </a:rPr>
              <a:t>s</a:t>
            </a:r>
            <a:r>
              <a:rPr sz="2000" spc="0" dirty="0">
                <a:latin typeface="Arial"/>
                <a:cs typeface="Arial"/>
              </a:rPr>
              <a:t>uppor</a:t>
            </a:r>
            <a:r>
              <a:rPr sz="2000" spc="-5" dirty="0">
                <a:latin typeface="Arial"/>
                <a:cs typeface="Arial"/>
              </a:rPr>
              <a:t>t</a:t>
            </a:r>
            <a:r>
              <a:rPr sz="2000" spc="0" dirty="0">
                <a:latin typeface="Arial"/>
                <a:cs typeface="Arial"/>
              </a:rPr>
              <a:t>ed</a:t>
            </a:r>
            <a:endParaRPr sz="2000">
              <a:latin typeface="Arial"/>
              <a:cs typeface="Arial"/>
            </a:endParaRPr>
          </a:p>
          <a:p>
            <a:pPr marL="361315" indent="-250190">
              <a:lnSpc>
                <a:spcPts val="2580"/>
              </a:lnSpc>
              <a:buClr>
                <a:srgbClr val="118CAA"/>
              </a:buClr>
              <a:buSzPct val="125000"/>
              <a:buFont typeface="Arial"/>
              <a:buChar char=""/>
              <a:tabLst>
                <a:tab pos="361315" algn="l"/>
              </a:tabLst>
            </a:pPr>
            <a:r>
              <a:rPr sz="1800" b="1" spc="-5" dirty="0">
                <a:latin typeface="Arial"/>
                <a:cs typeface="Arial"/>
              </a:rPr>
              <a:t>C</a:t>
            </a:r>
            <a:r>
              <a:rPr sz="1800" b="1" spc="0" dirty="0">
                <a:latin typeface="Arial"/>
                <a:cs typeface="Arial"/>
              </a:rPr>
              <a:t>ont</a:t>
            </a:r>
            <a:r>
              <a:rPr sz="1800" b="1" spc="-5" dirty="0">
                <a:latin typeface="Arial"/>
                <a:cs typeface="Arial"/>
              </a:rPr>
              <a:t>r</a:t>
            </a:r>
            <a:r>
              <a:rPr sz="1800" b="1" spc="0" dirty="0">
                <a:latin typeface="Arial"/>
                <a:cs typeface="Arial"/>
              </a:rPr>
              <a:t>oll</a:t>
            </a:r>
            <a:r>
              <a:rPr sz="1800" b="1" spc="-5" dirty="0">
                <a:latin typeface="Arial"/>
                <a:cs typeface="Arial"/>
              </a:rPr>
              <a:t>e</a:t>
            </a:r>
            <a:r>
              <a:rPr sz="1800" b="1" spc="0" dirty="0">
                <a:latin typeface="Arial"/>
                <a:cs typeface="Arial"/>
              </a:rPr>
              <a:t>d</a:t>
            </a:r>
            <a:r>
              <a:rPr sz="1800" b="1" spc="-20" dirty="0">
                <a:latin typeface="Arial"/>
                <a:cs typeface="Arial"/>
              </a:rPr>
              <a:t> </a:t>
            </a:r>
            <a:r>
              <a:rPr sz="1800" b="1" spc="0" dirty="0">
                <a:latin typeface="Arial"/>
                <a:cs typeface="Arial"/>
              </a:rPr>
              <a:t>by</a:t>
            </a:r>
            <a:r>
              <a:rPr sz="1800" b="1" spc="-15" dirty="0">
                <a:latin typeface="Arial"/>
                <a:cs typeface="Arial"/>
              </a:rPr>
              <a:t> </a:t>
            </a:r>
            <a:r>
              <a:rPr sz="1800" b="1" spc="-5" dirty="0">
                <a:latin typeface="Arial"/>
                <a:cs typeface="Arial"/>
              </a:rPr>
              <a:t>N</a:t>
            </a:r>
            <a:r>
              <a:rPr sz="1800" b="1" spc="0" dirty="0">
                <a:latin typeface="Arial"/>
                <a:cs typeface="Arial"/>
              </a:rPr>
              <a:t>VIC</a:t>
            </a:r>
            <a:endParaRPr sz="1800">
              <a:latin typeface="Arial"/>
              <a:cs typeface="Arial"/>
            </a:endParaRPr>
          </a:p>
          <a:p>
            <a:pPr marL="361315" indent="-250190">
              <a:lnSpc>
                <a:spcPts val="2485"/>
              </a:lnSpc>
              <a:buClr>
                <a:srgbClr val="118CAA"/>
              </a:buClr>
              <a:buSzPct val="125000"/>
              <a:buFont typeface="Arial"/>
              <a:buChar char=""/>
              <a:tabLst>
                <a:tab pos="361315" algn="l"/>
              </a:tabLst>
            </a:pPr>
            <a:r>
              <a:rPr sz="1800" b="1" spc="0" dirty="0">
                <a:latin typeface="Arial"/>
                <a:cs typeface="Arial"/>
              </a:rPr>
              <a:t>Sl</a:t>
            </a:r>
            <a:r>
              <a:rPr sz="1800" b="1" spc="-5" dirty="0">
                <a:latin typeface="Arial"/>
                <a:cs typeface="Arial"/>
              </a:rPr>
              <a:t>ee</a:t>
            </a:r>
            <a:r>
              <a:rPr sz="1800" b="1" spc="0" dirty="0">
                <a:latin typeface="Arial"/>
                <a:cs typeface="Arial"/>
              </a:rPr>
              <a:t>p</a:t>
            </a:r>
            <a:r>
              <a:rPr sz="1800" b="1" spc="-5" dirty="0">
                <a:latin typeface="Arial"/>
                <a:cs typeface="Arial"/>
              </a:rPr>
              <a:t> N</a:t>
            </a:r>
            <a:r>
              <a:rPr sz="1800" b="1" spc="0" dirty="0">
                <a:latin typeface="Arial"/>
                <a:cs typeface="Arial"/>
              </a:rPr>
              <a:t>ow</a:t>
            </a:r>
            <a:r>
              <a:rPr sz="1800" b="1" spc="-5" dirty="0">
                <a:latin typeface="Arial"/>
                <a:cs typeface="Arial"/>
              </a:rPr>
              <a:t> </a:t>
            </a:r>
            <a:r>
              <a:rPr sz="1800" b="1" spc="0" dirty="0">
                <a:latin typeface="Arial"/>
                <a:cs typeface="Arial"/>
              </a:rPr>
              <a:t>–</a:t>
            </a:r>
            <a:r>
              <a:rPr sz="1800" b="1" spc="-5" dirty="0">
                <a:latin typeface="Arial"/>
                <a:cs typeface="Arial"/>
              </a:rPr>
              <a:t> </a:t>
            </a:r>
            <a:r>
              <a:rPr sz="1800" b="1" spc="0" dirty="0">
                <a:latin typeface="Arial"/>
                <a:cs typeface="Arial"/>
              </a:rPr>
              <a:t>W</a:t>
            </a:r>
            <a:r>
              <a:rPr sz="1800" b="1" spc="-5" dirty="0">
                <a:latin typeface="Arial"/>
                <a:cs typeface="Arial"/>
              </a:rPr>
              <a:t>a</a:t>
            </a:r>
            <a:r>
              <a:rPr sz="1800" b="1" spc="0" dirty="0">
                <a:latin typeface="Arial"/>
                <a:cs typeface="Arial"/>
              </a:rPr>
              <a:t>it</a:t>
            </a:r>
            <a:r>
              <a:rPr sz="1800" b="1" spc="-10" dirty="0">
                <a:latin typeface="Arial"/>
                <a:cs typeface="Arial"/>
              </a:rPr>
              <a:t> </a:t>
            </a:r>
            <a:r>
              <a:rPr sz="1800" b="1" spc="0" dirty="0">
                <a:latin typeface="Arial"/>
                <a:cs typeface="Arial"/>
              </a:rPr>
              <a:t>for</a:t>
            </a:r>
            <a:r>
              <a:rPr sz="1800" b="1" spc="-5" dirty="0">
                <a:latin typeface="Arial"/>
                <a:cs typeface="Arial"/>
              </a:rPr>
              <a:t> </a:t>
            </a:r>
            <a:r>
              <a:rPr sz="1800" b="1" spc="0" dirty="0">
                <a:latin typeface="Arial"/>
                <a:cs typeface="Arial"/>
              </a:rPr>
              <a:t>Int</a:t>
            </a:r>
            <a:r>
              <a:rPr sz="1800" b="1" spc="-5" dirty="0">
                <a:latin typeface="Arial"/>
                <a:cs typeface="Arial"/>
              </a:rPr>
              <a:t>err</a:t>
            </a:r>
            <a:r>
              <a:rPr sz="1800" b="1" spc="0" dirty="0">
                <a:latin typeface="Arial"/>
                <a:cs typeface="Arial"/>
              </a:rPr>
              <a:t>upt/E</a:t>
            </a:r>
            <a:r>
              <a:rPr sz="1800" b="1" spc="-45" dirty="0">
                <a:latin typeface="Arial"/>
                <a:cs typeface="Arial"/>
              </a:rPr>
              <a:t>v</a:t>
            </a:r>
            <a:r>
              <a:rPr sz="1800" b="1" spc="-5" dirty="0">
                <a:latin typeface="Arial"/>
                <a:cs typeface="Arial"/>
              </a:rPr>
              <a:t>e</a:t>
            </a:r>
            <a:r>
              <a:rPr sz="1800" b="1" spc="0" dirty="0">
                <a:latin typeface="Arial"/>
                <a:cs typeface="Arial"/>
              </a:rPr>
              <a:t>nt</a:t>
            </a:r>
            <a:r>
              <a:rPr sz="1800" b="1" spc="25" dirty="0">
                <a:latin typeface="Arial"/>
                <a:cs typeface="Arial"/>
              </a:rPr>
              <a:t> </a:t>
            </a:r>
            <a:r>
              <a:rPr sz="1800" b="1" spc="0" dirty="0">
                <a:latin typeface="Arial"/>
                <a:cs typeface="Arial"/>
              </a:rPr>
              <a:t>in</a:t>
            </a:r>
            <a:r>
              <a:rPr sz="1800" b="1" spc="-5" dirty="0">
                <a:latin typeface="Arial"/>
                <a:cs typeface="Arial"/>
              </a:rPr>
              <a:t>s</a:t>
            </a:r>
            <a:r>
              <a:rPr sz="1800" b="1" spc="0" dirty="0">
                <a:latin typeface="Arial"/>
                <a:cs typeface="Arial"/>
              </a:rPr>
              <a:t>t</a:t>
            </a:r>
            <a:r>
              <a:rPr sz="1800" b="1" spc="-5" dirty="0">
                <a:latin typeface="Arial"/>
                <a:cs typeface="Arial"/>
              </a:rPr>
              <a:t>r</a:t>
            </a:r>
            <a:r>
              <a:rPr sz="1800" b="1" spc="0" dirty="0">
                <a:latin typeface="Arial"/>
                <a:cs typeface="Arial"/>
              </a:rPr>
              <a:t>u</a:t>
            </a:r>
            <a:r>
              <a:rPr sz="1800" b="1" spc="-5" dirty="0">
                <a:latin typeface="Arial"/>
                <a:cs typeface="Arial"/>
              </a:rPr>
              <a:t>c</a:t>
            </a:r>
            <a:r>
              <a:rPr sz="1800" b="1" spc="0" dirty="0">
                <a:latin typeface="Arial"/>
                <a:cs typeface="Arial"/>
              </a:rPr>
              <a:t>tions</a:t>
            </a:r>
            <a:endParaRPr sz="1800">
              <a:latin typeface="Arial"/>
              <a:cs typeface="Arial"/>
            </a:endParaRPr>
          </a:p>
          <a:p>
            <a:pPr marL="361315" indent="-250190">
              <a:lnSpc>
                <a:spcPts val="2485"/>
              </a:lnSpc>
              <a:buClr>
                <a:srgbClr val="118CAA"/>
              </a:buClr>
              <a:buSzPct val="125000"/>
              <a:buFont typeface="Arial"/>
              <a:buChar char=""/>
              <a:tabLst>
                <a:tab pos="361315" algn="l"/>
              </a:tabLst>
            </a:pPr>
            <a:r>
              <a:rPr sz="1800" b="1" spc="0" dirty="0">
                <a:latin typeface="Arial"/>
                <a:cs typeface="Arial"/>
              </a:rPr>
              <a:t>Sl</a:t>
            </a:r>
            <a:r>
              <a:rPr sz="1800" b="1" spc="-5" dirty="0">
                <a:latin typeface="Arial"/>
                <a:cs typeface="Arial"/>
              </a:rPr>
              <a:t>ee</a:t>
            </a:r>
            <a:r>
              <a:rPr sz="1800" b="1" spc="0" dirty="0">
                <a:latin typeface="Arial"/>
                <a:cs typeface="Arial"/>
              </a:rPr>
              <a:t>p</a:t>
            </a:r>
            <a:r>
              <a:rPr sz="1800" b="1" spc="-5" dirty="0">
                <a:latin typeface="Arial"/>
                <a:cs typeface="Arial"/>
              </a:rPr>
              <a:t> </a:t>
            </a:r>
            <a:r>
              <a:rPr sz="1800" b="1" spc="0" dirty="0">
                <a:latin typeface="Arial"/>
                <a:cs typeface="Arial"/>
              </a:rPr>
              <a:t>On</a:t>
            </a:r>
            <a:r>
              <a:rPr sz="1800" b="1" spc="-5" dirty="0">
                <a:latin typeface="Arial"/>
                <a:cs typeface="Arial"/>
              </a:rPr>
              <a:t> </a:t>
            </a:r>
            <a:r>
              <a:rPr sz="1800" b="1" spc="0" dirty="0">
                <a:latin typeface="Arial"/>
                <a:cs typeface="Arial"/>
              </a:rPr>
              <a:t>E</a:t>
            </a:r>
            <a:r>
              <a:rPr sz="1800" b="1" spc="-10" dirty="0">
                <a:latin typeface="Arial"/>
                <a:cs typeface="Arial"/>
              </a:rPr>
              <a:t>x</a:t>
            </a:r>
            <a:r>
              <a:rPr sz="1800" b="1" spc="0" dirty="0">
                <a:latin typeface="Arial"/>
                <a:cs typeface="Arial"/>
              </a:rPr>
              <a:t>it</a:t>
            </a:r>
            <a:r>
              <a:rPr sz="1800" b="1" spc="-10" dirty="0">
                <a:latin typeface="Arial"/>
                <a:cs typeface="Arial"/>
              </a:rPr>
              <a:t> </a:t>
            </a:r>
            <a:r>
              <a:rPr sz="1800" b="1" spc="0" dirty="0">
                <a:latin typeface="Arial"/>
                <a:cs typeface="Arial"/>
              </a:rPr>
              <a:t>–</a:t>
            </a:r>
            <a:r>
              <a:rPr sz="1800" b="1" spc="-5" dirty="0">
                <a:latin typeface="Arial"/>
                <a:cs typeface="Arial"/>
              </a:rPr>
              <a:t> </a:t>
            </a:r>
            <a:r>
              <a:rPr sz="1800" b="1" spc="0" dirty="0">
                <a:latin typeface="Arial"/>
                <a:cs typeface="Arial"/>
              </a:rPr>
              <a:t>Sl</a:t>
            </a:r>
            <a:r>
              <a:rPr sz="1800" b="1" spc="-5" dirty="0">
                <a:latin typeface="Arial"/>
                <a:cs typeface="Arial"/>
              </a:rPr>
              <a:t>ee</a:t>
            </a:r>
            <a:r>
              <a:rPr sz="1800" b="1" spc="0" dirty="0">
                <a:latin typeface="Arial"/>
                <a:cs typeface="Arial"/>
              </a:rPr>
              <a:t>p</a:t>
            </a:r>
            <a:r>
              <a:rPr sz="1800" b="1" spc="5" dirty="0">
                <a:latin typeface="Arial"/>
                <a:cs typeface="Arial"/>
              </a:rPr>
              <a:t> </a:t>
            </a:r>
            <a:r>
              <a:rPr sz="1800" b="1" spc="0" dirty="0">
                <a:latin typeface="Arial"/>
                <a:cs typeface="Arial"/>
              </a:rPr>
              <a:t>i</a:t>
            </a:r>
            <a:r>
              <a:rPr sz="1800" b="1" spc="-5" dirty="0">
                <a:latin typeface="Arial"/>
                <a:cs typeface="Arial"/>
              </a:rPr>
              <a:t>mme</a:t>
            </a:r>
            <a:r>
              <a:rPr sz="1800" b="1" spc="0" dirty="0">
                <a:latin typeface="Arial"/>
                <a:cs typeface="Arial"/>
              </a:rPr>
              <a:t>di</a:t>
            </a:r>
            <a:r>
              <a:rPr sz="1800" b="1" spc="-5" dirty="0">
                <a:latin typeface="Arial"/>
                <a:cs typeface="Arial"/>
              </a:rPr>
              <a:t>a</a:t>
            </a:r>
            <a:r>
              <a:rPr sz="1800" b="1" spc="0" dirty="0">
                <a:latin typeface="Arial"/>
                <a:cs typeface="Arial"/>
              </a:rPr>
              <a:t>t</a:t>
            </a:r>
            <a:r>
              <a:rPr sz="1800" b="1" spc="-5" dirty="0">
                <a:latin typeface="Arial"/>
                <a:cs typeface="Arial"/>
              </a:rPr>
              <a:t>e</a:t>
            </a:r>
            <a:r>
              <a:rPr sz="1800" b="1" spc="0" dirty="0">
                <a:latin typeface="Arial"/>
                <a:cs typeface="Arial"/>
              </a:rPr>
              <a:t>ly</a:t>
            </a:r>
            <a:r>
              <a:rPr sz="1800" b="1" spc="-5" dirty="0">
                <a:latin typeface="Arial"/>
                <a:cs typeface="Arial"/>
              </a:rPr>
              <a:t> </a:t>
            </a:r>
            <a:r>
              <a:rPr sz="1800" b="1" spc="0" dirty="0">
                <a:latin typeface="Arial"/>
                <a:cs typeface="Arial"/>
              </a:rPr>
              <a:t>on</a:t>
            </a:r>
            <a:r>
              <a:rPr sz="1800" b="1" spc="-5" dirty="0">
                <a:latin typeface="Arial"/>
                <a:cs typeface="Arial"/>
              </a:rPr>
              <a:t> re</a:t>
            </a:r>
            <a:r>
              <a:rPr sz="1800" b="1" spc="0" dirty="0">
                <a:latin typeface="Arial"/>
                <a:cs typeface="Arial"/>
              </a:rPr>
              <a:t>tu</a:t>
            </a:r>
            <a:r>
              <a:rPr sz="1800" b="1" spc="-5" dirty="0">
                <a:latin typeface="Arial"/>
                <a:cs typeface="Arial"/>
              </a:rPr>
              <a:t>r</a:t>
            </a:r>
            <a:r>
              <a:rPr sz="1800" b="1" spc="0" dirty="0">
                <a:latin typeface="Arial"/>
                <a:cs typeface="Arial"/>
              </a:rPr>
              <a:t>n</a:t>
            </a:r>
            <a:r>
              <a:rPr sz="1800" b="1" spc="5" dirty="0">
                <a:latin typeface="Arial"/>
                <a:cs typeface="Arial"/>
              </a:rPr>
              <a:t> </a:t>
            </a:r>
            <a:r>
              <a:rPr sz="1800" b="1" spc="0" dirty="0">
                <a:latin typeface="Arial"/>
                <a:cs typeface="Arial"/>
              </a:rPr>
              <a:t>f</a:t>
            </a:r>
            <a:r>
              <a:rPr sz="1800" b="1" spc="-5" dirty="0">
                <a:latin typeface="Arial"/>
                <a:cs typeface="Arial"/>
              </a:rPr>
              <a:t>r</a:t>
            </a:r>
            <a:r>
              <a:rPr sz="1800" b="1" spc="0" dirty="0">
                <a:latin typeface="Arial"/>
                <a:cs typeface="Arial"/>
              </a:rPr>
              <a:t>om</a:t>
            </a:r>
            <a:r>
              <a:rPr sz="1800" b="1" spc="-5" dirty="0">
                <a:latin typeface="Arial"/>
                <a:cs typeface="Arial"/>
              </a:rPr>
              <a:t> </a:t>
            </a:r>
            <a:r>
              <a:rPr sz="1800" b="1" spc="0" dirty="0">
                <a:latin typeface="Arial"/>
                <a:cs typeface="Arial"/>
              </a:rPr>
              <a:t>l</a:t>
            </a:r>
            <a:r>
              <a:rPr sz="1800" b="1" spc="-5" dirty="0">
                <a:latin typeface="Arial"/>
                <a:cs typeface="Arial"/>
              </a:rPr>
              <a:t>as</a:t>
            </a:r>
            <a:r>
              <a:rPr sz="1800" b="1" spc="0" dirty="0">
                <a:latin typeface="Arial"/>
                <a:cs typeface="Arial"/>
              </a:rPr>
              <a:t>t ISR</a:t>
            </a:r>
            <a:endParaRPr sz="1800">
              <a:latin typeface="Arial"/>
              <a:cs typeface="Arial"/>
            </a:endParaRPr>
          </a:p>
          <a:p>
            <a:pPr marL="361315" indent="-250190">
              <a:lnSpc>
                <a:spcPts val="2485"/>
              </a:lnSpc>
              <a:buClr>
                <a:srgbClr val="118CAA"/>
              </a:buClr>
              <a:buSzPct val="125000"/>
              <a:buFont typeface="Arial"/>
              <a:buChar char=""/>
              <a:tabLst>
                <a:tab pos="361315" algn="l"/>
              </a:tabLst>
            </a:pPr>
            <a:r>
              <a:rPr sz="1800" b="1" spc="-5" dirty="0">
                <a:latin typeface="Arial"/>
                <a:cs typeface="Arial"/>
              </a:rPr>
              <a:t>Dee</a:t>
            </a:r>
            <a:r>
              <a:rPr sz="1800" b="1" spc="0" dirty="0">
                <a:latin typeface="Arial"/>
                <a:cs typeface="Arial"/>
              </a:rPr>
              <a:t>p</a:t>
            </a:r>
            <a:r>
              <a:rPr sz="1800" b="1" spc="-5" dirty="0">
                <a:latin typeface="Arial"/>
                <a:cs typeface="Arial"/>
              </a:rPr>
              <a:t> </a:t>
            </a:r>
            <a:r>
              <a:rPr sz="1800" b="1" spc="0" dirty="0">
                <a:latin typeface="Arial"/>
                <a:cs typeface="Arial"/>
              </a:rPr>
              <a:t>Sl</a:t>
            </a:r>
            <a:r>
              <a:rPr sz="1800" b="1" spc="-5" dirty="0">
                <a:latin typeface="Arial"/>
                <a:cs typeface="Arial"/>
              </a:rPr>
              <a:t>ee</a:t>
            </a:r>
            <a:r>
              <a:rPr sz="1800" b="1" spc="0" dirty="0">
                <a:latin typeface="Arial"/>
                <a:cs typeface="Arial"/>
              </a:rPr>
              <a:t>p</a:t>
            </a:r>
            <a:endParaRPr sz="1800">
              <a:latin typeface="Arial"/>
              <a:cs typeface="Arial"/>
            </a:endParaRPr>
          </a:p>
          <a:p>
            <a:pPr marL="713740" lvl="1" indent="-201295">
              <a:lnSpc>
                <a:spcPts val="2195"/>
              </a:lnSpc>
              <a:buClr>
                <a:srgbClr val="118CAA"/>
              </a:buClr>
              <a:buSzPct val="125000"/>
              <a:buFont typeface="Arial"/>
              <a:buChar char=""/>
              <a:tabLst>
                <a:tab pos="713740" algn="l"/>
              </a:tabLst>
            </a:pPr>
            <a:r>
              <a:rPr sz="1600" spc="-10" dirty="0">
                <a:latin typeface="Arial"/>
                <a:cs typeface="Arial"/>
              </a:rPr>
              <a:t>Long</a:t>
            </a:r>
            <a:r>
              <a:rPr sz="1600" spc="-15" dirty="0">
                <a:latin typeface="Arial"/>
                <a:cs typeface="Arial"/>
              </a:rPr>
              <a:t> </a:t>
            </a:r>
            <a:r>
              <a:rPr sz="1600" spc="-10" dirty="0">
                <a:latin typeface="Arial"/>
                <a:cs typeface="Arial"/>
              </a:rPr>
              <a:t>du</a:t>
            </a:r>
            <a:r>
              <a:rPr sz="1600" spc="-15" dirty="0">
                <a:latin typeface="Arial"/>
                <a:cs typeface="Arial"/>
              </a:rPr>
              <a:t>r</a:t>
            </a:r>
            <a:r>
              <a:rPr sz="1600" spc="-10" dirty="0">
                <a:latin typeface="Arial"/>
                <a:cs typeface="Arial"/>
              </a:rPr>
              <a:t>at</a:t>
            </a:r>
            <a:r>
              <a:rPr sz="1600" spc="0" dirty="0">
                <a:latin typeface="Arial"/>
                <a:cs typeface="Arial"/>
              </a:rPr>
              <a:t>i</a:t>
            </a:r>
            <a:r>
              <a:rPr sz="1600" spc="-10" dirty="0">
                <a:latin typeface="Arial"/>
                <a:cs typeface="Arial"/>
              </a:rPr>
              <a:t>on</a:t>
            </a:r>
            <a:r>
              <a:rPr sz="1600" spc="10" dirty="0">
                <a:latin typeface="Arial"/>
                <a:cs typeface="Arial"/>
              </a:rPr>
              <a:t> </a:t>
            </a:r>
            <a:r>
              <a:rPr sz="1600" spc="-5" dirty="0">
                <a:latin typeface="Arial"/>
                <a:cs typeface="Arial"/>
              </a:rPr>
              <a:t>s</a:t>
            </a:r>
            <a:r>
              <a:rPr sz="1600" spc="0" dirty="0">
                <a:latin typeface="Arial"/>
                <a:cs typeface="Arial"/>
              </a:rPr>
              <a:t>l</a:t>
            </a:r>
            <a:r>
              <a:rPr sz="1600" spc="-10" dirty="0">
                <a:latin typeface="Arial"/>
                <a:cs typeface="Arial"/>
              </a:rPr>
              <a:t>eep,</a:t>
            </a:r>
            <a:r>
              <a:rPr sz="1600" spc="-5" dirty="0">
                <a:latin typeface="Arial"/>
                <a:cs typeface="Arial"/>
              </a:rPr>
              <a:t> s</a:t>
            </a:r>
            <a:r>
              <a:rPr sz="1600" spc="-10" dirty="0">
                <a:latin typeface="Arial"/>
                <a:cs typeface="Arial"/>
              </a:rPr>
              <a:t>o</a:t>
            </a:r>
            <a:r>
              <a:rPr sz="1600" spc="-5" dirty="0">
                <a:latin typeface="Arial"/>
                <a:cs typeface="Arial"/>
              </a:rPr>
              <a:t> </a:t>
            </a:r>
            <a:r>
              <a:rPr sz="1600" spc="-10" dirty="0">
                <a:latin typeface="Arial"/>
                <a:cs typeface="Arial"/>
              </a:rPr>
              <a:t>PLL </a:t>
            </a:r>
            <a:r>
              <a:rPr sz="1600" spc="-5" dirty="0">
                <a:latin typeface="Arial"/>
                <a:cs typeface="Arial"/>
              </a:rPr>
              <a:t>c</a:t>
            </a:r>
            <a:r>
              <a:rPr sz="1600" spc="-10" dirty="0">
                <a:latin typeface="Arial"/>
                <a:cs typeface="Arial"/>
              </a:rPr>
              <a:t>an be </a:t>
            </a:r>
            <a:r>
              <a:rPr sz="1600" spc="-5" dirty="0">
                <a:latin typeface="Arial"/>
                <a:cs typeface="Arial"/>
              </a:rPr>
              <a:t>s</a:t>
            </a:r>
            <a:r>
              <a:rPr sz="1600" spc="-10" dirty="0">
                <a:latin typeface="Arial"/>
                <a:cs typeface="Arial"/>
              </a:rPr>
              <a:t>topped</a:t>
            </a:r>
            <a:endParaRPr sz="1600">
              <a:latin typeface="Arial"/>
              <a:cs typeface="Arial"/>
            </a:endParaRPr>
          </a:p>
          <a:p>
            <a:pPr marL="713740" lvl="1" indent="-201295">
              <a:lnSpc>
                <a:spcPts val="2210"/>
              </a:lnSpc>
              <a:buClr>
                <a:srgbClr val="118CAA"/>
              </a:buClr>
              <a:buSzPct val="125000"/>
              <a:buFont typeface="Arial"/>
              <a:buChar char=""/>
              <a:tabLst>
                <a:tab pos="713740" algn="l"/>
              </a:tabLst>
            </a:pPr>
            <a:r>
              <a:rPr sz="1600" spc="-15" dirty="0">
                <a:latin typeface="Arial"/>
                <a:cs typeface="Arial"/>
              </a:rPr>
              <a:t>E</a:t>
            </a:r>
            <a:r>
              <a:rPr sz="1600" spc="-20" dirty="0">
                <a:latin typeface="Arial"/>
                <a:cs typeface="Arial"/>
              </a:rPr>
              <a:t>x</a:t>
            </a:r>
            <a:r>
              <a:rPr sz="1600" spc="-10" dirty="0">
                <a:latin typeface="Arial"/>
                <a:cs typeface="Arial"/>
              </a:rPr>
              <a:t>po</a:t>
            </a:r>
            <a:r>
              <a:rPr sz="1600" spc="-15" dirty="0">
                <a:latin typeface="Arial"/>
                <a:cs typeface="Arial"/>
              </a:rPr>
              <a:t>r</a:t>
            </a:r>
            <a:r>
              <a:rPr sz="1600" spc="-10" dirty="0">
                <a:latin typeface="Arial"/>
                <a:cs typeface="Arial"/>
              </a:rPr>
              <a:t>ts</a:t>
            </a:r>
            <a:r>
              <a:rPr sz="1600" spc="15" dirty="0">
                <a:latin typeface="Arial"/>
                <a:cs typeface="Arial"/>
              </a:rPr>
              <a:t> </a:t>
            </a:r>
            <a:r>
              <a:rPr sz="1600" spc="-10" dirty="0">
                <a:latin typeface="Arial"/>
                <a:cs typeface="Arial"/>
              </a:rPr>
              <a:t>add</a:t>
            </a:r>
            <a:r>
              <a:rPr sz="1600" spc="0" dirty="0">
                <a:latin typeface="Arial"/>
                <a:cs typeface="Arial"/>
              </a:rPr>
              <a:t>i</a:t>
            </a:r>
            <a:r>
              <a:rPr sz="1600" spc="-5" dirty="0">
                <a:latin typeface="Arial"/>
                <a:cs typeface="Arial"/>
              </a:rPr>
              <a:t>t</a:t>
            </a:r>
            <a:r>
              <a:rPr sz="1600" spc="0" dirty="0">
                <a:latin typeface="Arial"/>
                <a:cs typeface="Arial"/>
              </a:rPr>
              <a:t>i</a:t>
            </a:r>
            <a:r>
              <a:rPr sz="1600" spc="-10" dirty="0">
                <a:latin typeface="Arial"/>
                <a:cs typeface="Arial"/>
              </a:rPr>
              <a:t>onal</a:t>
            </a:r>
            <a:r>
              <a:rPr sz="1600" spc="-20" dirty="0">
                <a:latin typeface="Arial"/>
                <a:cs typeface="Arial"/>
              </a:rPr>
              <a:t> </a:t>
            </a:r>
            <a:r>
              <a:rPr sz="1600" spc="-10" dirty="0">
                <a:latin typeface="Arial"/>
                <a:cs typeface="Arial"/>
              </a:rPr>
              <a:t>output</a:t>
            </a:r>
            <a:r>
              <a:rPr sz="1600" spc="10" dirty="0">
                <a:latin typeface="Arial"/>
                <a:cs typeface="Arial"/>
              </a:rPr>
              <a:t> </a:t>
            </a:r>
            <a:r>
              <a:rPr sz="1600" spc="-5" dirty="0">
                <a:latin typeface="Arial"/>
                <a:cs typeface="Arial"/>
              </a:rPr>
              <a:t>s</a:t>
            </a:r>
            <a:r>
              <a:rPr sz="1600" spc="0" dirty="0">
                <a:latin typeface="Arial"/>
                <a:cs typeface="Arial"/>
              </a:rPr>
              <a:t>i</a:t>
            </a:r>
            <a:r>
              <a:rPr sz="1600" spc="-10" dirty="0">
                <a:latin typeface="Arial"/>
                <a:cs typeface="Arial"/>
              </a:rPr>
              <a:t>gnal </a:t>
            </a:r>
            <a:r>
              <a:rPr sz="1600" spc="-15" dirty="0">
                <a:latin typeface="Arial"/>
                <a:cs typeface="Arial"/>
              </a:rPr>
              <a:t>SLEEPDEEP</a:t>
            </a:r>
            <a:endParaRPr sz="1600">
              <a:latin typeface="Arial"/>
              <a:cs typeface="Arial"/>
            </a:endParaRPr>
          </a:p>
        </p:txBody>
      </p:sp>
      <p:sp>
        <p:nvSpPr>
          <p:cNvPr id="4" name="object 4"/>
          <p:cNvSpPr txBox="1"/>
          <p:nvPr/>
        </p:nvSpPr>
        <p:spPr>
          <a:xfrm>
            <a:off x="1052577" y="3702812"/>
            <a:ext cx="170816" cy="390525"/>
          </a:xfrm>
          <a:prstGeom prst="rect">
            <a:avLst/>
          </a:prstGeom>
        </p:spPr>
        <p:txBody>
          <a:bodyPr vert="horz" wrap="square" lIns="0" tIns="0" rIns="0" bIns="0" rtlCol="0">
            <a:noAutofit/>
          </a:bodyPr>
          <a:lstStyle/>
          <a:p>
            <a:pPr marL="12700">
              <a:lnSpc>
                <a:spcPct val="100000"/>
              </a:lnSpc>
            </a:pPr>
            <a:r>
              <a:rPr sz="2500" spc="-25" dirty="0">
                <a:solidFill>
                  <a:srgbClr val="118CAA"/>
                </a:solidFill>
                <a:latin typeface="Arial"/>
                <a:cs typeface="Arial"/>
              </a:rPr>
              <a:t></a:t>
            </a:r>
            <a:endParaRPr sz="2500">
              <a:latin typeface="Arial"/>
              <a:cs typeface="Arial"/>
            </a:endParaRPr>
          </a:p>
        </p:txBody>
      </p:sp>
      <p:sp>
        <p:nvSpPr>
          <p:cNvPr id="5" name="object 5"/>
          <p:cNvSpPr txBox="1"/>
          <p:nvPr/>
        </p:nvSpPr>
        <p:spPr>
          <a:xfrm>
            <a:off x="1354329" y="3746501"/>
            <a:ext cx="7623809" cy="976630"/>
          </a:xfrm>
          <a:prstGeom prst="rect">
            <a:avLst/>
          </a:prstGeom>
        </p:spPr>
        <p:txBody>
          <a:bodyPr vert="horz" wrap="square" lIns="0" tIns="0" rIns="0" bIns="0" rtlCol="0">
            <a:noAutofit/>
          </a:bodyPr>
          <a:lstStyle/>
          <a:p>
            <a:pPr marL="12700">
              <a:lnSpc>
                <a:spcPct val="100000"/>
              </a:lnSpc>
            </a:pPr>
            <a:r>
              <a:rPr sz="2000" spc="5" dirty="0">
                <a:latin typeface="Arial"/>
                <a:cs typeface="Arial"/>
              </a:rPr>
              <a:t>C</a:t>
            </a:r>
            <a:r>
              <a:rPr sz="2000" spc="0" dirty="0">
                <a:latin typeface="Arial"/>
                <a:cs typeface="Arial"/>
              </a:rPr>
              <a:t>o</a:t>
            </a:r>
            <a:r>
              <a:rPr sz="2000" spc="5" dirty="0">
                <a:latin typeface="Arial"/>
                <a:cs typeface="Arial"/>
              </a:rPr>
              <a:t>r</a:t>
            </a:r>
            <a:r>
              <a:rPr sz="2000" spc="-5" dirty="0">
                <a:latin typeface="Arial"/>
                <a:cs typeface="Arial"/>
              </a:rPr>
              <a:t>t</a:t>
            </a:r>
            <a:r>
              <a:rPr sz="2000" spc="0" dirty="0">
                <a:latin typeface="Arial"/>
                <a:cs typeface="Arial"/>
              </a:rPr>
              <a:t>e</a:t>
            </a:r>
            <a:r>
              <a:rPr sz="2000" spc="-5" dirty="0">
                <a:latin typeface="Arial"/>
                <a:cs typeface="Arial"/>
              </a:rPr>
              <a:t>x</a:t>
            </a:r>
            <a:r>
              <a:rPr sz="2000" spc="5" dirty="0">
                <a:latin typeface="Arial"/>
                <a:cs typeface="Arial"/>
              </a:rPr>
              <a:t>-</a:t>
            </a:r>
            <a:r>
              <a:rPr sz="2000" spc="0" dirty="0">
                <a:latin typeface="Arial"/>
                <a:cs typeface="Arial"/>
              </a:rPr>
              <a:t>M3</a:t>
            </a:r>
            <a:r>
              <a:rPr sz="2000" spc="-55" dirty="0">
                <a:latin typeface="Arial"/>
                <a:cs typeface="Arial"/>
              </a:rPr>
              <a:t> </a:t>
            </a:r>
            <a:r>
              <a:rPr sz="2000" spc="5" dirty="0">
                <a:latin typeface="Arial"/>
                <a:cs typeface="Arial"/>
              </a:rPr>
              <a:t>s</a:t>
            </a:r>
            <a:r>
              <a:rPr sz="2000" spc="-10" dirty="0">
                <a:latin typeface="Arial"/>
                <a:cs typeface="Arial"/>
              </a:rPr>
              <a:t>y</a:t>
            </a:r>
            <a:r>
              <a:rPr sz="2000" spc="5" dirty="0">
                <a:latin typeface="Arial"/>
                <a:cs typeface="Arial"/>
              </a:rPr>
              <a:t>s</a:t>
            </a:r>
            <a:r>
              <a:rPr sz="2000" spc="-5" dirty="0">
                <a:latin typeface="Arial"/>
                <a:cs typeface="Arial"/>
              </a:rPr>
              <a:t>t</a:t>
            </a:r>
            <a:r>
              <a:rPr sz="2000" spc="0" dirty="0">
                <a:latin typeface="Arial"/>
                <a:cs typeface="Arial"/>
              </a:rPr>
              <a:t>em</a:t>
            </a:r>
            <a:r>
              <a:rPr sz="2000" spc="-30" dirty="0">
                <a:latin typeface="Arial"/>
                <a:cs typeface="Arial"/>
              </a:rPr>
              <a:t> </a:t>
            </a:r>
            <a:r>
              <a:rPr sz="2000" spc="0" dirty="0">
                <a:latin typeface="Arial"/>
                <a:cs typeface="Arial"/>
              </a:rPr>
              <a:t>is </a:t>
            </a:r>
            <a:r>
              <a:rPr sz="2000" spc="5" dirty="0">
                <a:latin typeface="Arial"/>
                <a:cs typeface="Arial"/>
              </a:rPr>
              <a:t>c</a:t>
            </a:r>
            <a:r>
              <a:rPr sz="2000" spc="0" dirty="0">
                <a:latin typeface="Arial"/>
                <a:cs typeface="Arial"/>
              </a:rPr>
              <a:t>lo</a:t>
            </a:r>
            <a:r>
              <a:rPr sz="2000" spc="5" dirty="0">
                <a:latin typeface="Arial"/>
                <a:cs typeface="Arial"/>
              </a:rPr>
              <a:t>c</a:t>
            </a:r>
            <a:r>
              <a:rPr sz="2000" spc="0" dirty="0">
                <a:latin typeface="Arial"/>
                <a:cs typeface="Arial"/>
              </a:rPr>
              <a:t>k</a:t>
            </a:r>
            <a:r>
              <a:rPr sz="2000" spc="-25" dirty="0">
                <a:latin typeface="Arial"/>
                <a:cs typeface="Arial"/>
              </a:rPr>
              <a:t> </a:t>
            </a:r>
            <a:r>
              <a:rPr sz="2000" spc="0" dirty="0">
                <a:latin typeface="Arial"/>
                <a:cs typeface="Arial"/>
              </a:rPr>
              <a:t>ga</a:t>
            </a:r>
            <a:r>
              <a:rPr sz="2000" spc="-5" dirty="0">
                <a:latin typeface="Arial"/>
                <a:cs typeface="Arial"/>
              </a:rPr>
              <a:t>t</a:t>
            </a:r>
            <a:r>
              <a:rPr sz="2000" spc="0" dirty="0">
                <a:latin typeface="Arial"/>
                <a:cs typeface="Arial"/>
              </a:rPr>
              <a:t>ed</a:t>
            </a:r>
            <a:r>
              <a:rPr sz="2000" spc="-25" dirty="0">
                <a:latin typeface="Arial"/>
                <a:cs typeface="Arial"/>
              </a:rPr>
              <a:t> </a:t>
            </a:r>
            <a:r>
              <a:rPr sz="2000" spc="0" dirty="0">
                <a:latin typeface="Arial"/>
                <a:cs typeface="Arial"/>
              </a:rPr>
              <a:t>in</a:t>
            </a:r>
            <a:r>
              <a:rPr sz="2000" spc="-5" dirty="0">
                <a:latin typeface="Arial"/>
                <a:cs typeface="Arial"/>
              </a:rPr>
              <a:t> </a:t>
            </a:r>
            <a:r>
              <a:rPr sz="2000" spc="0" dirty="0">
                <a:latin typeface="Arial"/>
                <a:cs typeface="Arial"/>
              </a:rPr>
              <a:t>all</a:t>
            </a:r>
            <a:r>
              <a:rPr sz="2000" spc="5" dirty="0">
                <a:latin typeface="Arial"/>
                <a:cs typeface="Arial"/>
              </a:rPr>
              <a:t> s</a:t>
            </a:r>
            <a:r>
              <a:rPr sz="2000" spc="0" dirty="0">
                <a:latin typeface="Arial"/>
                <a:cs typeface="Arial"/>
              </a:rPr>
              <a:t>leep</a:t>
            </a:r>
            <a:r>
              <a:rPr sz="2000" spc="-30" dirty="0">
                <a:latin typeface="Arial"/>
                <a:cs typeface="Arial"/>
              </a:rPr>
              <a:t> </a:t>
            </a:r>
            <a:r>
              <a:rPr sz="2000" spc="0" dirty="0">
                <a:latin typeface="Arial"/>
                <a:cs typeface="Arial"/>
              </a:rPr>
              <a:t>modes</a:t>
            </a:r>
            <a:endParaRPr sz="2000">
              <a:latin typeface="Arial"/>
              <a:cs typeface="Arial"/>
            </a:endParaRPr>
          </a:p>
          <a:p>
            <a:pPr marL="361315" indent="-250190">
              <a:lnSpc>
                <a:spcPts val="2580"/>
              </a:lnSpc>
              <a:buClr>
                <a:srgbClr val="118CAA"/>
              </a:buClr>
              <a:buSzPct val="125000"/>
              <a:buFont typeface="Arial"/>
              <a:buChar char=""/>
              <a:tabLst>
                <a:tab pos="361315" algn="l"/>
              </a:tabLst>
            </a:pPr>
            <a:r>
              <a:rPr sz="1800" spc="0" dirty="0">
                <a:latin typeface="Arial"/>
                <a:cs typeface="Arial"/>
              </a:rPr>
              <a:t>S</a:t>
            </a:r>
            <a:r>
              <a:rPr sz="1800" spc="-5" dirty="0">
                <a:latin typeface="Arial"/>
                <a:cs typeface="Arial"/>
              </a:rPr>
              <a:t>lee</a:t>
            </a:r>
            <a:r>
              <a:rPr sz="1800" spc="0" dirty="0">
                <a:latin typeface="Arial"/>
                <a:cs typeface="Arial"/>
              </a:rPr>
              <a:t>p</a:t>
            </a:r>
            <a:r>
              <a:rPr sz="1800" spc="-5" dirty="0">
                <a:latin typeface="Arial"/>
                <a:cs typeface="Arial"/>
              </a:rPr>
              <a:t> </a:t>
            </a:r>
            <a:r>
              <a:rPr sz="1800" spc="0" dirty="0">
                <a:latin typeface="Arial"/>
                <a:cs typeface="Arial"/>
              </a:rPr>
              <a:t>s</a:t>
            </a:r>
            <a:r>
              <a:rPr sz="1800" spc="-5" dirty="0">
                <a:latin typeface="Arial"/>
                <a:cs typeface="Arial"/>
              </a:rPr>
              <a:t>igna</a:t>
            </a:r>
            <a:r>
              <a:rPr sz="1800" spc="0" dirty="0">
                <a:latin typeface="Arial"/>
                <a:cs typeface="Arial"/>
              </a:rPr>
              <a:t>l</a:t>
            </a:r>
            <a:r>
              <a:rPr sz="1800" spc="10" dirty="0">
                <a:latin typeface="Arial"/>
                <a:cs typeface="Arial"/>
              </a:rPr>
              <a:t> </a:t>
            </a:r>
            <a:r>
              <a:rPr sz="1800" spc="-5" dirty="0">
                <a:latin typeface="Arial"/>
                <a:cs typeface="Arial"/>
              </a:rPr>
              <a:t>i</a:t>
            </a:r>
            <a:r>
              <a:rPr sz="1800" spc="0" dirty="0">
                <a:latin typeface="Arial"/>
                <a:cs typeface="Arial"/>
              </a:rPr>
              <a:t>s </a:t>
            </a:r>
            <a:r>
              <a:rPr sz="1800" spc="-5" dirty="0">
                <a:latin typeface="Arial"/>
                <a:cs typeface="Arial"/>
              </a:rPr>
              <a:t>e</a:t>
            </a:r>
            <a:r>
              <a:rPr sz="1800" spc="-15" dirty="0">
                <a:latin typeface="Arial"/>
                <a:cs typeface="Arial"/>
              </a:rPr>
              <a:t>x</a:t>
            </a:r>
            <a:r>
              <a:rPr sz="1800" spc="-5" dirty="0">
                <a:latin typeface="Arial"/>
                <a:cs typeface="Arial"/>
              </a:rPr>
              <a:t>po</a:t>
            </a:r>
            <a:r>
              <a:rPr sz="1800" spc="0" dirty="0">
                <a:latin typeface="Arial"/>
                <a:cs typeface="Arial"/>
              </a:rPr>
              <a:t>rt</a:t>
            </a:r>
            <a:r>
              <a:rPr sz="1800" spc="-5" dirty="0">
                <a:latin typeface="Arial"/>
                <a:cs typeface="Arial"/>
              </a:rPr>
              <a:t>e</a:t>
            </a:r>
            <a:r>
              <a:rPr sz="1800" spc="0" dirty="0">
                <a:latin typeface="Arial"/>
                <a:cs typeface="Arial"/>
              </a:rPr>
              <a:t>d</a:t>
            </a:r>
            <a:r>
              <a:rPr sz="1800" spc="20" dirty="0">
                <a:latin typeface="Arial"/>
                <a:cs typeface="Arial"/>
              </a:rPr>
              <a:t> </a:t>
            </a:r>
            <a:r>
              <a:rPr sz="1800" spc="-5" dirty="0">
                <a:latin typeface="Arial"/>
                <a:cs typeface="Arial"/>
              </a:rPr>
              <a:t>all</a:t>
            </a:r>
            <a:r>
              <a:rPr sz="1800" spc="5" dirty="0">
                <a:latin typeface="Arial"/>
                <a:cs typeface="Arial"/>
              </a:rPr>
              <a:t>o</a:t>
            </a:r>
            <a:r>
              <a:rPr sz="1800" spc="-40" dirty="0">
                <a:latin typeface="Arial"/>
                <a:cs typeface="Arial"/>
              </a:rPr>
              <a:t>w</a:t>
            </a:r>
            <a:r>
              <a:rPr sz="1800" spc="5" dirty="0">
                <a:latin typeface="Arial"/>
                <a:cs typeface="Arial"/>
              </a:rPr>
              <a:t>i</a:t>
            </a:r>
            <a:r>
              <a:rPr sz="1800" spc="-5" dirty="0">
                <a:latin typeface="Arial"/>
                <a:cs typeface="Arial"/>
              </a:rPr>
              <a:t>n</a:t>
            </a:r>
            <a:r>
              <a:rPr sz="1800" spc="0" dirty="0">
                <a:latin typeface="Arial"/>
                <a:cs typeface="Arial"/>
              </a:rPr>
              <a:t>g</a:t>
            </a:r>
            <a:r>
              <a:rPr sz="1800" spc="45" dirty="0">
                <a:latin typeface="Arial"/>
                <a:cs typeface="Arial"/>
              </a:rPr>
              <a:t> </a:t>
            </a:r>
            <a:r>
              <a:rPr sz="1800" spc="-5" dirty="0">
                <a:latin typeface="Arial"/>
                <a:cs typeface="Arial"/>
              </a:rPr>
              <a:t>e</a:t>
            </a:r>
            <a:r>
              <a:rPr sz="1800" spc="-15" dirty="0">
                <a:latin typeface="Arial"/>
                <a:cs typeface="Arial"/>
              </a:rPr>
              <a:t>x</a:t>
            </a:r>
            <a:r>
              <a:rPr sz="1800" spc="0" dirty="0">
                <a:latin typeface="Arial"/>
                <a:cs typeface="Arial"/>
              </a:rPr>
              <a:t>t</a:t>
            </a:r>
            <a:r>
              <a:rPr sz="1800" spc="-5" dirty="0">
                <a:latin typeface="Arial"/>
                <a:cs typeface="Arial"/>
              </a:rPr>
              <a:t>e</a:t>
            </a:r>
            <a:r>
              <a:rPr sz="1800" spc="0" dirty="0">
                <a:latin typeface="Arial"/>
                <a:cs typeface="Arial"/>
              </a:rPr>
              <a:t>r</a:t>
            </a:r>
            <a:r>
              <a:rPr sz="1800" spc="-5" dirty="0">
                <a:latin typeface="Arial"/>
                <a:cs typeface="Arial"/>
              </a:rPr>
              <a:t>na</a:t>
            </a:r>
            <a:r>
              <a:rPr sz="1800" spc="0" dirty="0">
                <a:latin typeface="Arial"/>
                <a:cs typeface="Arial"/>
              </a:rPr>
              <a:t>l</a:t>
            </a:r>
            <a:r>
              <a:rPr sz="1800" spc="20" dirty="0">
                <a:latin typeface="Arial"/>
                <a:cs typeface="Arial"/>
              </a:rPr>
              <a:t> </a:t>
            </a:r>
            <a:r>
              <a:rPr sz="1800" spc="0" dirty="0">
                <a:latin typeface="Arial"/>
                <a:cs typeface="Arial"/>
              </a:rPr>
              <a:t>s</a:t>
            </a:r>
            <a:r>
              <a:rPr sz="1800" spc="-25" dirty="0">
                <a:latin typeface="Arial"/>
                <a:cs typeface="Arial"/>
              </a:rPr>
              <a:t>y</a:t>
            </a:r>
            <a:r>
              <a:rPr sz="1800" spc="0" dirty="0">
                <a:latin typeface="Arial"/>
                <a:cs typeface="Arial"/>
              </a:rPr>
              <a:t>st</a:t>
            </a:r>
            <a:r>
              <a:rPr sz="1800" spc="-5" dirty="0">
                <a:latin typeface="Arial"/>
                <a:cs typeface="Arial"/>
              </a:rPr>
              <a:t>e</a:t>
            </a:r>
            <a:r>
              <a:rPr sz="1800" spc="0" dirty="0">
                <a:latin typeface="Arial"/>
                <a:cs typeface="Arial"/>
              </a:rPr>
              <a:t>m</a:t>
            </a:r>
            <a:r>
              <a:rPr sz="1800" spc="15" dirty="0">
                <a:latin typeface="Arial"/>
                <a:cs typeface="Arial"/>
              </a:rPr>
              <a:t> </a:t>
            </a:r>
            <a:r>
              <a:rPr sz="1800" spc="0" dirty="0">
                <a:latin typeface="Arial"/>
                <a:cs typeface="Arial"/>
              </a:rPr>
              <a:t>to</a:t>
            </a:r>
            <a:r>
              <a:rPr sz="1800" spc="-5" dirty="0">
                <a:latin typeface="Arial"/>
                <a:cs typeface="Arial"/>
              </a:rPr>
              <a:t> b</a:t>
            </a:r>
            <a:r>
              <a:rPr sz="1800" spc="0" dirty="0">
                <a:latin typeface="Arial"/>
                <a:cs typeface="Arial"/>
              </a:rPr>
              <a:t>e</a:t>
            </a:r>
            <a:r>
              <a:rPr sz="1800" spc="-5" dirty="0">
                <a:latin typeface="Arial"/>
                <a:cs typeface="Arial"/>
              </a:rPr>
              <a:t> </a:t>
            </a:r>
            <a:r>
              <a:rPr sz="1800" spc="0" dirty="0">
                <a:latin typeface="Arial"/>
                <a:cs typeface="Arial"/>
              </a:rPr>
              <a:t>c</a:t>
            </a:r>
            <a:r>
              <a:rPr sz="1800" spc="-5" dirty="0">
                <a:latin typeface="Arial"/>
                <a:cs typeface="Arial"/>
              </a:rPr>
              <a:t>lo</a:t>
            </a:r>
            <a:r>
              <a:rPr sz="1800" spc="0" dirty="0">
                <a:latin typeface="Arial"/>
                <a:cs typeface="Arial"/>
              </a:rPr>
              <a:t>ck</a:t>
            </a:r>
            <a:r>
              <a:rPr sz="1800" spc="15" dirty="0">
                <a:latin typeface="Arial"/>
                <a:cs typeface="Arial"/>
              </a:rPr>
              <a:t> </a:t>
            </a:r>
            <a:r>
              <a:rPr sz="1800" spc="-5" dirty="0">
                <a:latin typeface="Arial"/>
                <a:cs typeface="Arial"/>
              </a:rPr>
              <a:t>ga</a:t>
            </a:r>
            <a:r>
              <a:rPr sz="1800" spc="0" dirty="0">
                <a:latin typeface="Arial"/>
                <a:cs typeface="Arial"/>
              </a:rPr>
              <a:t>t</a:t>
            </a:r>
            <a:r>
              <a:rPr sz="1800" spc="-5" dirty="0">
                <a:latin typeface="Arial"/>
                <a:cs typeface="Arial"/>
              </a:rPr>
              <a:t>e</a:t>
            </a:r>
            <a:r>
              <a:rPr sz="1800" spc="0" dirty="0">
                <a:latin typeface="Arial"/>
                <a:cs typeface="Arial"/>
              </a:rPr>
              <a:t>d</a:t>
            </a:r>
            <a:r>
              <a:rPr sz="1800" spc="-5" dirty="0">
                <a:latin typeface="Arial"/>
                <a:cs typeface="Arial"/>
              </a:rPr>
              <a:t> al</a:t>
            </a:r>
            <a:r>
              <a:rPr sz="1800" spc="0" dirty="0">
                <a:latin typeface="Arial"/>
                <a:cs typeface="Arial"/>
              </a:rPr>
              <a:t>so</a:t>
            </a:r>
            <a:endParaRPr sz="1800">
              <a:latin typeface="Arial"/>
              <a:cs typeface="Arial"/>
            </a:endParaRPr>
          </a:p>
          <a:p>
            <a:pPr marL="361315" indent="-250190">
              <a:lnSpc>
                <a:spcPts val="2485"/>
              </a:lnSpc>
              <a:buClr>
                <a:srgbClr val="118CAA"/>
              </a:buClr>
              <a:buSzPct val="125000"/>
              <a:buFont typeface="Arial"/>
              <a:buChar char=""/>
              <a:tabLst>
                <a:tab pos="361315" algn="l"/>
              </a:tabLst>
            </a:pPr>
            <a:r>
              <a:rPr sz="1800" spc="-5" dirty="0">
                <a:latin typeface="Arial"/>
                <a:cs typeface="Arial"/>
              </a:rPr>
              <a:t>N</a:t>
            </a:r>
            <a:r>
              <a:rPr sz="1800" spc="0" dirty="0">
                <a:latin typeface="Arial"/>
                <a:cs typeface="Arial"/>
              </a:rPr>
              <a:t>VIC</a:t>
            </a:r>
            <a:r>
              <a:rPr sz="1800" spc="-15" dirty="0">
                <a:latin typeface="Arial"/>
                <a:cs typeface="Arial"/>
              </a:rPr>
              <a:t> </a:t>
            </a:r>
            <a:r>
              <a:rPr sz="1800" spc="-5" dirty="0">
                <a:latin typeface="Arial"/>
                <a:cs typeface="Arial"/>
              </a:rPr>
              <a:t>in</a:t>
            </a:r>
            <a:r>
              <a:rPr sz="1800" spc="0" dirty="0">
                <a:latin typeface="Arial"/>
                <a:cs typeface="Arial"/>
              </a:rPr>
              <a:t>t</a:t>
            </a:r>
            <a:r>
              <a:rPr sz="1800" spc="-5" dirty="0">
                <a:latin typeface="Arial"/>
                <a:cs typeface="Arial"/>
              </a:rPr>
              <a:t>e</a:t>
            </a:r>
            <a:r>
              <a:rPr sz="1800" spc="0" dirty="0">
                <a:latin typeface="Arial"/>
                <a:cs typeface="Arial"/>
              </a:rPr>
              <a:t>rr</a:t>
            </a:r>
            <a:r>
              <a:rPr sz="1800" spc="-5" dirty="0">
                <a:latin typeface="Arial"/>
                <a:cs typeface="Arial"/>
              </a:rPr>
              <a:t>up</a:t>
            </a:r>
            <a:r>
              <a:rPr sz="1800" spc="0" dirty="0">
                <a:latin typeface="Arial"/>
                <a:cs typeface="Arial"/>
              </a:rPr>
              <a:t>t</a:t>
            </a:r>
            <a:r>
              <a:rPr sz="1800" spc="15" dirty="0">
                <a:latin typeface="Arial"/>
                <a:cs typeface="Arial"/>
              </a:rPr>
              <a:t> </a:t>
            </a:r>
            <a:r>
              <a:rPr sz="1800" spc="0" dirty="0">
                <a:latin typeface="Arial"/>
                <a:cs typeface="Arial"/>
              </a:rPr>
              <a:t>I</a:t>
            </a:r>
            <a:r>
              <a:rPr sz="1800" spc="-5" dirty="0">
                <a:latin typeface="Arial"/>
                <a:cs typeface="Arial"/>
              </a:rPr>
              <a:t>n</a:t>
            </a:r>
            <a:r>
              <a:rPr sz="1800" spc="0" dirty="0">
                <a:latin typeface="Arial"/>
                <a:cs typeface="Arial"/>
              </a:rPr>
              <a:t>t</a:t>
            </a:r>
            <a:r>
              <a:rPr sz="1800" spc="-5" dirty="0">
                <a:latin typeface="Arial"/>
                <a:cs typeface="Arial"/>
              </a:rPr>
              <a:t>e</a:t>
            </a:r>
            <a:r>
              <a:rPr sz="1800" spc="0" dirty="0">
                <a:latin typeface="Arial"/>
                <a:cs typeface="Arial"/>
              </a:rPr>
              <a:t>rf</a:t>
            </a:r>
            <a:r>
              <a:rPr sz="1800" spc="-5" dirty="0">
                <a:latin typeface="Arial"/>
                <a:cs typeface="Arial"/>
              </a:rPr>
              <a:t>a</a:t>
            </a:r>
            <a:r>
              <a:rPr sz="1800" spc="0" dirty="0">
                <a:latin typeface="Arial"/>
                <a:cs typeface="Arial"/>
              </a:rPr>
              <a:t>ce</a:t>
            </a:r>
            <a:r>
              <a:rPr sz="1800" spc="-5" dirty="0">
                <a:latin typeface="Arial"/>
                <a:cs typeface="Arial"/>
              </a:rPr>
              <a:t> </a:t>
            </a:r>
            <a:r>
              <a:rPr sz="1800" spc="0" dirty="0">
                <a:latin typeface="Arial"/>
                <a:cs typeface="Arial"/>
              </a:rPr>
              <a:t>st</a:t>
            </a:r>
            <a:r>
              <a:rPr sz="1800" spc="-5" dirty="0">
                <a:latin typeface="Arial"/>
                <a:cs typeface="Arial"/>
              </a:rPr>
              <a:t>a</a:t>
            </a:r>
            <a:r>
              <a:rPr sz="1800" spc="-25" dirty="0">
                <a:latin typeface="Arial"/>
                <a:cs typeface="Arial"/>
              </a:rPr>
              <a:t>y</a:t>
            </a:r>
            <a:r>
              <a:rPr sz="1800" spc="0" dirty="0">
                <a:latin typeface="Arial"/>
                <a:cs typeface="Arial"/>
              </a:rPr>
              <a:t>s</a:t>
            </a:r>
            <a:r>
              <a:rPr sz="1800" spc="15" dirty="0">
                <a:latin typeface="Arial"/>
                <a:cs typeface="Arial"/>
              </a:rPr>
              <a:t> </a:t>
            </a:r>
            <a:r>
              <a:rPr sz="1800" spc="-5" dirty="0">
                <a:latin typeface="Arial"/>
                <a:cs typeface="Arial"/>
              </a:rPr>
              <a:t>a</a:t>
            </a:r>
            <a:r>
              <a:rPr sz="1800" spc="-40" dirty="0">
                <a:latin typeface="Arial"/>
                <a:cs typeface="Arial"/>
              </a:rPr>
              <a:t>w</a:t>
            </a:r>
            <a:r>
              <a:rPr sz="1800" spc="-5" dirty="0">
                <a:latin typeface="Arial"/>
                <a:cs typeface="Arial"/>
              </a:rPr>
              <a:t>a</a:t>
            </a:r>
            <a:r>
              <a:rPr sz="1800" spc="10" dirty="0">
                <a:latin typeface="Arial"/>
                <a:cs typeface="Arial"/>
              </a:rPr>
              <a:t>k</a:t>
            </a:r>
            <a:r>
              <a:rPr sz="1800" spc="0" dirty="0">
                <a:latin typeface="Arial"/>
                <a:cs typeface="Arial"/>
              </a:rPr>
              <a:t>e</a:t>
            </a:r>
            <a:endParaRPr sz="1800">
              <a:latin typeface="Arial"/>
              <a:cs typeface="Arial"/>
            </a:endParaRPr>
          </a:p>
        </p:txBody>
      </p:sp>
      <p:sp>
        <p:nvSpPr>
          <p:cNvPr id="6" name="object 6"/>
          <p:cNvSpPr txBox="1"/>
          <p:nvPr/>
        </p:nvSpPr>
        <p:spPr>
          <a:xfrm>
            <a:off x="1052577" y="4999736"/>
            <a:ext cx="170816" cy="390525"/>
          </a:xfrm>
          <a:prstGeom prst="rect">
            <a:avLst/>
          </a:prstGeom>
        </p:spPr>
        <p:txBody>
          <a:bodyPr vert="horz" wrap="square" lIns="0" tIns="0" rIns="0" bIns="0" rtlCol="0">
            <a:noAutofit/>
          </a:bodyPr>
          <a:lstStyle/>
          <a:p>
            <a:pPr marL="12700">
              <a:lnSpc>
                <a:spcPct val="100000"/>
              </a:lnSpc>
            </a:pPr>
            <a:r>
              <a:rPr sz="2500" spc="-25" dirty="0">
                <a:solidFill>
                  <a:srgbClr val="118CAA"/>
                </a:solidFill>
                <a:latin typeface="Arial"/>
                <a:cs typeface="Arial"/>
              </a:rPr>
              <a:t></a:t>
            </a:r>
            <a:endParaRPr sz="2500">
              <a:latin typeface="Arial"/>
              <a:cs typeface="Arial"/>
            </a:endParaRPr>
          </a:p>
        </p:txBody>
      </p:sp>
      <p:sp>
        <p:nvSpPr>
          <p:cNvPr id="7" name="object 7"/>
          <p:cNvSpPr txBox="1"/>
          <p:nvPr/>
        </p:nvSpPr>
        <p:spPr>
          <a:xfrm>
            <a:off x="1354328" y="5043423"/>
            <a:ext cx="7442199" cy="976630"/>
          </a:xfrm>
          <a:prstGeom prst="rect">
            <a:avLst/>
          </a:prstGeom>
        </p:spPr>
        <p:txBody>
          <a:bodyPr vert="horz" wrap="square" lIns="0" tIns="0" rIns="0" bIns="0" rtlCol="0">
            <a:noAutofit/>
          </a:bodyPr>
          <a:lstStyle/>
          <a:p>
            <a:pPr marL="12700">
              <a:lnSpc>
                <a:spcPct val="100000"/>
              </a:lnSpc>
            </a:pPr>
            <a:r>
              <a:rPr sz="2000" dirty="0">
                <a:latin typeface="Arial"/>
                <a:cs typeface="Arial"/>
              </a:rPr>
              <a:t>Wa</a:t>
            </a:r>
            <a:r>
              <a:rPr sz="2000" spc="5" dirty="0">
                <a:latin typeface="Arial"/>
                <a:cs typeface="Arial"/>
              </a:rPr>
              <a:t>k</a:t>
            </a:r>
            <a:r>
              <a:rPr sz="2000" spc="0" dirty="0">
                <a:latin typeface="Arial"/>
                <a:cs typeface="Arial"/>
              </a:rPr>
              <a:t>e</a:t>
            </a:r>
            <a:r>
              <a:rPr sz="2000" spc="5" dirty="0">
                <a:latin typeface="Arial"/>
                <a:cs typeface="Arial"/>
              </a:rPr>
              <a:t>-U</a:t>
            </a:r>
            <a:r>
              <a:rPr sz="2000" spc="0" dirty="0">
                <a:latin typeface="Arial"/>
                <a:cs typeface="Arial"/>
              </a:rPr>
              <a:t>p</a:t>
            </a:r>
            <a:r>
              <a:rPr sz="2000" spc="-55" dirty="0">
                <a:latin typeface="Arial"/>
                <a:cs typeface="Arial"/>
              </a:rPr>
              <a:t> </a:t>
            </a:r>
            <a:r>
              <a:rPr sz="2000" spc="-5" dirty="0">
                <a:latin typeface="Arial"/>
                <a:cs typeface="Arial"/>
              </a:rPr>
              <a:t>I</a:t>
            </a:r>
            <a:r>
              <a:rPr sz="2000" spc="0" dirty="0">
                <a:latin typeface="Arial"/>
                <a:cs typeface="Arial"/>
              </a:rPr>
              <a:t>n</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rupt</a:t>
            </a:r>
            <a:r>
              <a:rPr sz="2000" spc="-60" dirty="0">
                <a:latin typeface="Arial"/>
                <a:cs typeface="Arial"/>
              </a:rPr>
              <a:t> </a:t>
            </a:r>
            <a:r>
              <a:rPr sz="2000" spc="5" dirty="0">
                <a:latin typeface="Arial"/>
                <a:cs typeface="Arial"/>
              </a:rPr>
              <a:t>C</a:t>
            </a:r>
            <a:r>
              <a:rPr sz="2000" spc="0" dirty="0">
                <a:latin typeface="Arial"/>
                <a:cs typeface="Arial"/>
              </a:rPr>
              <a:t>on</a:t>
            </a:r>
            <a:r>
              <a:rPr sz="2000" spc="-5" dirty="0">
                <a:latin typeface="Arial"/>
                <a:cs typeface="Arial"/>
              </a:rPr>
              <a:t>t</a:t>
            </a:r>
            <a:r>
              <a:rPr sz="2000" spc="0" dirty="0">
                <a:latin typeface="Arial"/>
                <a:cs typeface="Arial"/>
              </a:rPr>
              <a:t>roller</a:t>
            </a:r>
            <a:r>
              <a:rPr sz="2000" spc="-25" dirty="0">
                <a:latin typeface="Arial"/>
                <a:cs typeface="Arial"/>
              </a:rPr>
              <a:t> </a:t>
            </a:r>
            <a:r>
              <a:rPr sz="2000" spc="0" dirty="0">
                <a:latin typeface="Arial"/>
                <a:cs typeface="Arial"/>
              </a:rPr>
              <a:t>(W</a:t>
            </a:r>
            <a:r>
              <a:rPr sz="2000" spc="-5" dirty="0">
                <a:latin typeface="Arial"/>
                <a:cs typeface="Arial"/>
              </a:rPr>
              <a:t>I</a:t>
            </a:r>
            <a:r>
              <a:rPr sz="2000" spc="5" dirty="0">
                <a:latin typeface="Arial"/>
                <a:cs typeface="Arial"/>
              </a:rPr>
              <a:t>C</a:t>
            </a:r>
            <a:r>
              <a:rPr sz="2000" spc="0" dirty="0">
                <a:latin typeface="Arial"/>
                <a:cs typeface="Arial"/>
              </a:rPr>
              <a:t>)</a:t>
            </a:r>
            <a:endParaRPr sz="2000">
              <a:latin typeface="Arial"/>
              <a:cs typeface="Arial"/>
            </a:endParaRPr>
          </a:p>
          <a:p>
            <a:pPr marL="361315" indent="-250190">
              <a:lnSpc>
                <a:spcPts val="2580"/>
              </a:lnSpc>
              <a:buClr>
                <a:srgbClr val="118CAA"/>
              </a:buClr>
              <a:buSzPct val="125000"/>
              <a:buFont typeface="Arial"/>
              <a:buChar char=""/>
              <a:tabLst>
                <a:tab pos="361315" algn="l"/>
              </a:tabLst>
            </a:pPr>
            <a:r>
              <a:rPr sz="1800" spc="0" dirty="0">
                <a:latin typeface="Arial"/>
                <a:cs typeface="Arial"/>
              </a:rPr>
              <a:t>E</a:t>
            </a:r>
            <a:r>
              <a:rPr sz="1800" spc="-15" dirty="0">
                <a:latin typeface="Arial"/>
                <a:cs typeface="Arial"/>
              </a:rPr>
              <a:t>x</a:t>
            </a:r>
            <a:r>
              <a:rPr sz="1800" spc="0" dirty="0">
                <a:latin typeface="Arial"/>
                <a:cs typeface="Arial"/>
              </a:rPr>
              <a:t>t</a:t>
            </a:r>
            <a:r>
              <a:rPr sz="1800" spc="-5" dirty="0">
                <a:latin typeface="Arial"/>
                <a:cs typeface="Arial"/>
              </a:rPr>
              <a:t>e</a:t>
            </a:r>
            <a:r>
              <a:rPr sz="1800" spc="0" dirty="0">
                <a:latin typeface="Arial"/>
                <a:cs typeface="Arial"/>
              </a:rPr>
              <a:t>r</a:t>
            </a:r>
            <a:r>
              <a:rPr sz="1800" spc="-5" dirty="0">
                <a:latin typeface="Arial"/>
                <a:cs typeface="Arial"/>
              </a:rPr>
              <a:t>na</a:t>
            </a:r>
            <a:r>
              <a:rPr sz="1800" spc="0" dirty="0">
                <a:latin typeface="Arial"/>
                <a:cs typeface="Arial"/>
              </a:rPr>
              <a:t>l</a:t>
            </a:r>
            <a:r>
              <a:rPr sz="1800" spc="10" dirty="0">
                <a:latin typeface="Arial"/>
                <a:cs typeface="Arial"/>
              </a:rPr>
              <a:t> </a:t>
            </a:r>
            <a:r>
              <a:rPr sz="1800" spc="-40" dirty="0">
                <a:latin typeface="Arial"/>
                <a:cs typeface="Arial"/>
              </a:rPr>
              <a:t>w</a:t>
            </a:r>
            <a:r>
              <a:rPr sz="1800" spc="-5" dirty="0">
                <a:latin typeface="Arial"/>
                <a:cs typeface="Arial"/>
              </a:rPr>
              <a:t>a</a:t>
            </a:r>
            <a:r>
              <a:rPr sz="1800" spc="0" dirty="0">
                <a:latin typeface="Arial"/>
                <a:cs typeface="Arial"/>
              </a:rPr>
              <a:t>k</a:t>
            </a:r>
            <a:r>
              <a:rPr sz="1800" spc="-5" dirty="0">
                <a:latin typeface="Arial"/>
                <a:cs typeface="Arial"/>
              </a:rPr>
              <a:t>e</a:t>
            </a:r>
            <a:r>
              <a:rPr sz="1800" spc="0" dirty="0">
                <a:latin typeface="Arial"/>
                <a:cs typeface="Arial"/>
              </a:rPr>
              <a:t>-</a:t>
            </a:r>
            <a:r>
              <a:rPr sz="1800" spc="-5" dirty="0">
                <a:latin typeface="Arial"/>
                <a:cs typeface="Arial"/>
              </a:rPr>
              <a:t>u</a:t>
            </a:r>
            <a:r>
              <a:rPr sz="1800" spc="0" dirty="0">
                <a:latin typeface="Arial"/>
                <a:cs typeface="Arial"/>
              </a:rPr>
              <a:t>p</a:t>
            </a:r>
            <a:r>
              <a:rPr sz="1800" spc="45" dirty="0">
                <a:latin typeface="Arial"/>
                <a:cs typeface="Arial"/>
              </a:rPr>
              <a:t> </a:t>
            </a:r>
            <a:r>
              <a:rPr sz="1800" spc="-5" dirty="0">
                <a:latin typeface="Arial"/>
                <a:cs typeface="Arial"/>
              </a:rPr>
              <a:t>de</a:t>
            </a:r>
            <a:r>
              <a:rPr sz="1800" spc="0" dirty="0">
                <a:latin typeface="Arial"/>
                <a:cs typeface="Arial"/>
              </a:rPr>
              <a:t>t</a:t>
            </a:r>
            <a:r>
              <a:rPr sz="1800" spc="-5" dirty="0">
                <a:latin typeface="Arial"/>
                <a:cs typeface="Arial"/>
              </a:rPr>
              <a:t>e</a:t>
            </a:r>
            <a:r>
              <a:rPr sz="1800" spc="0" dirty="0">
                <a:latin typeface="Arial"/>
                <a:cs typeface="Arial"/>
              </a:rPr>
              <a:t>ct</a:t>
            </a:r>
            <a:r>
              <a:rPr sz="1800" spc="-5" dirty="0">
                <a:latin typeface="Arial"/>
                <a:cs typeface="Arial"/>
              </a:rPr>
              <a:t>o</a:t>
            </a:r>
            <a:r>
              <a:rPr sz="1800" spc="0" dirty="0">
                <a:latin typeface="Arial"/>
                <a:cs typeface="Arial"/>
              </a:rPr>
              <a:t>r </a:t>
            </a:r>
            <a:r>
              <a:rPr sz="1800" spc="-5" dirty="0">
                <a:latin typeface="Arial"/>
                <a:cs typeface="Arial"/>
              </a:rPr>
              <a:t>all</a:t>
            </a:r>
            <a:r>
              <a:rPr sz="1800" spc="5" dirty="0">
                <a:latin typeface="Arial"/>
                <a:cs typeface="Arial"/>
              </a:rPr>
              <a:t>o</a:t>
            </a:r>
            <a:r>
              <a:rPr sz="1800" spc="-40" dirty="0">
                <a:latin typeface="Arial"/>
                <a:cs typeface="Arial"/>
              </a:rPr>
              <a:t>w</a:t>
            </a:r>
            <a:r>
              <a:rPr sz="1800" spc="0" dirty="0">
                <a:latin typeface="Arial"/>
                <a:cs typeface="Arial"/>
              </a:rPr>
              <a:t>s</a:t>
            </a:r>
            <a:r>
              <a:rPr sz="1800" spc="50" dirty="0">
                <a:latin typeface="Arial"/>
                <a:cs typeface="Arial"/>
              </a:rPr>
              <a:t> </a:t>
            </a:r>
            <a:r>
              <a:rPr sz="1800" spc="-5" dirty="0">
                <a:latin typeface="Arial"/>
                <a:cs typeface="Arial"/>
              </a:rPr>
              <a:t>Co</a:t>
            </a:r>
            <a:r>
              <a:rPr sz="1800" spc="0" dirty="0">
                <a:latin typeface="Arial"/>
                <a:cs typeface="Arial"/>
              </a:rPr>
              <a:t>rt</a:t>
            </a:r>
            <a:r>
              <a:rPr sz="1800" spc="-5" dirty="0">
                <a:latin typeface="Arial"/>
                <a:cs typeface="Arial"/>
              </a:rPr>
              <a:t>e</a:t>
            </a:r>
            <a:r>
              <a:rPr sz="1800" spc="-15" dirty="0">
                <a:latin typeface="Arial"/>
                <a:cs typeface="Arial"/>
              </a:rPr>
              <a:t>x</a:t>
            </a:r>
            <a:r>
              <a:rPr sz="1800" spc="0" dirty="0">
                <a:latin typeface="Arial"/>
                <a:cs typeface="Arial"/>
              </a:rPr>
              <a:t>-M3</a:t>
            </a:r>
            <a:r>
              <a:rPr sz="1800" spc="10" dirty="0">
                <a:latin typeface="Arial"/>
                <a:cs typeface="Arial"/>
              </a:rPr>
              <a:t> </a:t>
            </a:r>
            <a:r>
              <a:rPr sz="1800" spc="0" dirty="0">
                <a:latin typeface="Arial"/>
                <a:cs typeface="Arial"/>
              </a:rPr>
              <a:t>to</a:t>
            </a:r>
            <a:r>
              <a:rPr sz="1800" spc="-5" dirty="0">
                <a:latin typeface="Arial"/>
                <a:cs typeface="Arial"/>
              </a:rPr>
              <a:t> b</a:t>
            </a:r>
            <a:r>
              <a:rPr sz="1800" spc="0" dirty="0">
                <a:latin typeface="Arial"/>
                <a:cs typeface="Arial"/>
              </a:rPr>
              <a:t>e</a:t>
            </a:r>
            <a:r>
              <a:rPr sz="1800" spc="-5" dirty="0">
                <a:latin typeface="Arial"/>
                <a:cs typeface="Arial"/>
              </a:rPr>
              <a:t> </a:t>
            </a:r>
            <a:r>
              <a:rPr sz="1800" spc="0" dirty="0">
                <a:latin typeface="Arial"/>
                <a:cs typeface="Arial"/>
              </a:rPr>
              <a:t>f</a:t>
            </a:r>
            <a:r>
              <a:rPr sz="1800" spc="-5" dirty="0">
                <a:latin typeface="Arial"/>
                <a:cs typeface="Arial"/>
              </a:rPr>
              <a:t>ull</a:t>
            </a:r>
            <a:r>
              <a:rPr sz="1800" spc="0" dirty="0">
                <a:latin typeface="Arial"/>
                <a:cs typeface="Arial"/>
              </a:rPr>
              <a:t>y</a:t>
            </a:r>
            <a:r>
              <a:rPr sz="1800" spc="15" dirty="0">
                <a:latin typeface="Arial"/>
                <a:cs typeface="Arial"/>
              </a:rPr>
              <a:t> </a:t>
            </a:r>
            <a:r>
              <a:rPr sz="1800" spc="-5" dirty="0">
                <a:latin typeface="Arial"/>
                <a:cs typeface="Arial"/>
              </a:rPr>
              <a:t>po</a:t>
            </a:r>
            <a:r>
              <a:rPr sz="1800" spc="-40" dirty="0">
                <a:latin typeface="Arial"/>
                <a:cs typeface="Arial"/>
              </a:rPr>
              <a:t>w</a:t>
            </a:r>
            <a:r>
              <a:rPr sz="1800" spc="-5" dirty="0">
                <a:latin typeface="Arial"/>
                <a:cs typeface="Arial"/>
              </a:rPr>
              <a:t>e</a:t>
            </a:r>
            <a:r>
              <a:rPr sz="1800" spc="0" dirty="0">
                <a:latin typeface="Arial"/>
                <a:cs typeface="Arial"/>
              </a:rPr>
              <a:t>r</a:t>
            </a:r>
            <a:r>
              <a:rPr sz="1800" spc="5" dirty="0">
                <a:latin typeface="Arial"/>
                <a:cs typeface="Arial"/>
              </a:rPr>
              <a:t>e</a:t>
            </a:r>
            <a:r>
              <a:rPr sz="1800" spc="0" dirty="0">
                <a:latin typeface="Arial"/>
                <a:cs typeface="Arial"/>
              </a:rPr>
              <a:t>d</a:t>
            </a:r>
            <a:r>
              <a:rPr sz="1800" spc="30" dirty="0">
                <a:latin typeface="Arial"/>
                <a:cs typeface="Arial"/>
              </a:rPr>
              <a:t> </a:t>
            </a:r>
            <a:r>
              <a:rPr sz="1800" spc="-5" dirty="0">
                <a:latin typeface="Arial"/>
                <a:cs typeface="Arial"/>
              </a:rPr>
              <a:t>do</a:t>
            </a:r>
            <a:r>
              <a:rPr sz="1800" spc="-30" dirty="0">
                <a:latin typeface="Arial"/>
                <a:cs typeface="Arial"/>
              </a:rPr>
              <a:t>w</a:t>
            </a:r>
            <a:r>
              <a:rPr sz="1800" spc="0" dirty="0">
                <a:latin typeface="Arial"/>
                <a:cs typeface="Arial"/>
              </a:rPr>
              <a:t>n</a:t>
            </a:r>
            <a:endParaRPr sz="1800">
              <a:latin typeface="Arial"/>
              <a:cs typeface="Arial"/>
            </a:endParaRPr>
          </a:p>
          <a:p>
            <a:pPr marL="361315" indent="-250190">
              <a:lnSpc>
                <a:spcPts val="2485"/>
              </a:lnSpc>
              <a:buClr>
                <a:srgbClr val="118CAA"/>
              </a:buClr>
              <a:buSzPct val="125000"/>
              <a:buFont typeface="Arial"/>
              <a:buChar char=""/>
              <a:tabLst>
                <a:tab pos="361315" algn="l"/>
              </a:tabLst>
            </a:pPr>
            <a:r>
              <a:rPr sz="1800" spc="0" dirty="0">
                <a:latin typeface="Arial"/>
                <a:cs typeface="Arial"/>
              </a:rPr>
              <a:t>Eff</a:t>
            </a:r>
            <a:r>
              <a:rPr sz="1800" spc="-5" dirty="0">
                <a:latin typeface="Arial"/>
                <a:cs typeface="Arial"/>
              </a:rPr>
              <a:t>e</a:t>
            </a:r>
            <a:r>
              <a:rPr sz="1800" spc="0" dirty="0">
                <a:latin typeface="Arial"/>
                <a:cs typeface="Arial"/>
              </a:rPr>
              <a:t>ct</a:t>
            </a:r>
            <a:r>
              <a:rPr sz="1800" spc="-5" dirty="0">
                <a:latin typeface="Arial"/>
                <a:cs typeface="Arial"/>
              </a:rPr>
              <a:t>i</a:t>
            </a:r>
            <a:r>
              <a:rPr sz="1800" spc="0" dirty="0">
                <a:latin typeface="Arial"/>
                <a:cs typeface="Arial"/>
              </a:rPr>
              <a:t>ve</a:t>
            </a:r>
            <a:r>
              <a:rPr sz="1800" spc="-15" dirty="0">
                <a:latin typeface="Arial"/>
                <a:cs typeface="Arial"/>
              </a:rPr>
              <a:t> </a:t>
            </a:r>
            <a:r>
              <a:rPr sz="1800" spc="-40" dirty="0">
                <a:latin typeface="Arial"/>
                <a:cs typeface="Arial"/>
              </a:rPr>
              <a:t>w</a:t>
            </a:r>
            <a:r>
              <a:rPr sz="1800" spc="-5" dirty="0">
                <a:latin typeface="Arial"/>
                <a:cs typeface="Arial"/>
              </a:rPr>
              <a:t>i</a:t>
            </a:r>
            <a:r>
              <a:rPr sz="1800" spc="0" dirty="0">
                <a:latin typeface="Arial"/>
                <a:cs typeface="Arial"/>
              </a:rPr>
              <a:t>th</a:t>
            </a:r>
            <a:r>
              <a:rPr sz="1800" spc="30" dirty="0">
                <a:latin typeface="Arial"/>
                <a:cs typeface="Arial"/>
              </a:rPr>
              <a:t> </a:t>
            </a:r>
            <a:r>
              <a:rPr sz="1800" spc="0" dirty="0">
                <a:latin typeface="Arial"/>
                <a:cs typeface="Arial"/>
              </a:rPr>
              <a:t>St</a:t>
            </a:r>
            <a:r>
              <a:rPr sz="1800" spc="-5" dirty="0">
                <a:latin typeface="Arial"/>
                <a:cs typeface="Arial"/>
              </a:rPr>
              <a:t>a</a:t>
            </a:r>
            <a:r>
              <a:rPr sz="1800" spc="0" dirty="0">
                <a:latin typeface="Arial"/>
                <a:cs typeface="Arial"/>
              </a:rPr>
              <a:t>t</a:t>
            </a:r>
            <a:r>
              <a:rPr sz="1800" spc="-5" dirty="0">
                <a:latin typeface="Arial"/>
                <a:cs typeface="Arial"/>
              </a:rPr>
              <a:t>e</a:t>
            </a:r>
            <a:r>
              <a:rPr sz="1800" spc="0" dirty="0">
                <a:latin typeface="Arial"/>
                <a:cs typeface="Arial"/>
              </a:rPr>
              <a:t>-</a:t>
            </a:r>
            <a:r>
              <a:rPr sz="1800" spc="-5" dirty="0">
                <a:latin typeface="Arial"/>
                <a:cs typeface="Arial"/>
              </a:rPr>
              <a:t>Re</a:t>
            </a:r>
            <a:r>
              <a:rPr sz="1800" spc="0" dirty="0">
                <a:latin typeface="Arial"/>
                <a:cs typeface="Arial"/>
              </a:rPr>
              <a:t>t</a:t>
            </a:r>
            <a:r>
              <a:rPr sz="1800" spc="-5" dirty="0">
                <a:latin typeface="Arial"/>
                <a:cs typeface="Arial"/>
              </a:rPr>
              <a:t>en</a:t>
            </a:r>
            <a:r>
              <a:rPr sz="1800" spc="0" dirty="0">
                <a:latin typeface="Arial"/>
                <a:cs typeface="Arial"/>
              </a:rPr>
              <a:t>t</a:t>
            </a:r>
            <a:r>
              <a:rPr sz="1800" spc="-5" dirty="0">
                <a:latin typeface="Arial"/>
                <a:cs typeface="Arial"/>
              </a:rPr>
              <a:t>io</a:t>
            </a:r>
            <a:r>
              <a:rPr sz="1800" spc="0" dirty="0">
                <a:latin typeface="Arial"/>
                <a:cs typeface="Arial"/>
              </a:rPr>
              <a:t>n</a:t>
            </a:r>
            <a:r>
              <a:rPr sz="1800" spc="10" dirty="0">
                <a:latin typeface="Arial"/>
                <a:cs typeface="Arial"/>
              </a:rPr>
              <a:t> </a:t>
            </a:r>
            <a:r>
              <a:rPr sz="1800" spc="0" dirty="0">
                <a:latin typeface="Arial"/>
                <a:cs typeface="Arial"/>
              </a:rPr>
              <a:t>/</a:t>
            </a:r>
            <a:r>
              <a:rPr sz="1800" spc="5" dirty="0">
                <a:latin typeface="Arial"/>
                <a:cs typeface="Arial"/>
              </a:rPr>
              <a:t> </a:t>
            </a:r>
            <a:r>
              <a:rPr sz="1800" spc="0" dirty="0">
                <a:latin typeface="Arial"/>
                <a:cs typeface="Arial"/>
              </a:rPr>
              <a:t>P</a:t>
            </a:r>
            <a:r>
              <a:rPr sz="1800" spc="-10" dirty="0">
                <a:latin typeface="Arial"/>
                <a:cs typeface="Arial"/>
              </a:rPr>
              <a:t>o</a:t>
            </a:r>
            <a:r>
              <a:rPr sz="1800" spc="-40" dirty="0">
                <a:latin typeface="Arial"/>
                <a:cs typeface="Arial"/>
              </a:rPr>
              <a:t>w</a:t>
            </a:r>
            <a:r>
              <a:rPr sz="1800" spc="-5" dirty="0">
                <a:latin typeface="Arial"/>
                <a:cs typeface="Arial"/>
              </a:rPr>
              <a:t>e</a:t>
            </a:r>
            <a:r>
              <a:rPr sz="1800" spc="0" dirty="0">
                <a:latin typeface="Arial"/>
                <a:cs typeface="Arial"/>
              </a:rPr>
              <a:t>r</a:t>
            </a:r>
            <a:r>
              <a:rPr sz="1800" spc="40" dirty="0">
                <a:latin typeface="Arial"/>
                <a:cs typeface="Arial"/>
              </a:rPr>
              <a:t> </a:t>
            </a:r>
            <a:r>
              <a:rPr sz="1800" spc="0" dirty="0">
                <a:latin typeface="Arial"/>
                <a:cs typeface="Arial"/>
              </a:rPr>
              <a:t>G</a:t>
            </a:r>
            <a:r>
              <a:rPr sz="1800" spc="-5" dirty="0">
                <a:latin typeface="Arial"/>
                <a:cs typeface="Arial"/>
              </a:rPr>
              <a:t>a</a:t>
            </a:r>
            <a:r>
              <a:rPr sz="1800" spc="0" dirty="0">
                <a:latin typeface="Arial"/>
                <a:cs typeface="Arial"/>
              </a:rPr>
              <a:t>t</a:t>
            </a:r>
            <a:r>
              <a:rPr sz="1800" spc="-5" dirty="0">
                <a:latin typeface="Arial"/>
                <a:cs typeface="Arial"/>
              </a:rPr>
              <a:t>in</a:t>
            </a:r>
            <a:r>
              <a:rPr sz="1800" spc="0" dirty="0">
                <a:latin typeface="Arial"/>
                <a:cs typeface="Arial"/>
              </a:rPr>
              <a:t>g</a:t>
            </a:r>
            <a:r>
              <a:rPr sz="1800" spc="10" dirty="0">
                <a:latin typeface="Arial"/>
                <a:cs typeface="Arial"/>
              </a:rPr>
              <a:t> </a:t>
            </a:r>
            <a:r>
              <a:rPr sz="1800" spc="0" dirty="0">
                <a:latin typeface="Arial"/>
                <a:cs typeface="Arial"/>
              </a:rPr>
              <a:t>(S</a:t>
            </a:r>
            <a:r>
              <a:rPr sz="1800" spc="-5" dirty="0">
                <a:latin typeface="Arial"/>
                <a:cs typeface="Arial"/>
              </a:rPr>
              <a:t>R</a:t>
            </a:r>
            <a:r>
              <a:rPr sz="1800" spc="0" dirty="0">
                <a:latin typeface="Arial"/>
                <a:cs typeface="Arial"/>
              </a:rPr>
              <a:t>PG)</a:t>
            </a:r>
            <a:r>
              <a:rPr sz="1800" spc="-10" dirty="0">
                <a:latin typeface="Arial"/>
                <a:cs typeface="Arial"/>
              </a:rPr>
              <a:t> </a:t>
            </a:r>
            <a:r>
              <a:rPr sz="1800" spc="0" dirty="0">
                <a:latin typeface="Arial"/>
                <a:cs typeface="Arial"/>
              </a:rPr>
              <a:t>m</a:t>
            </a:r>
            <a:r>
              <a:rPr sz="1800" spc="-5" dirty="0">
                <a:latin typeface="Arial"/>
                <a:cs typeface="Arial"/>
              </a:rPr>
              <a:t>e</a:t>
            </a:r>
            <a:r>
              <a:rPr sz="1800" spc="0" dirty="0">
                <a:latin typeface="Arial"/>
                <a:cs typeface="Arial"/>
              </a:rPr>
              <a:t>t</a:t>
            </a:r>
            <a:r>
              <a:rPr sz="1800" spc="-5" dirty="0">
                <a:latin typeface="Arial"/>
                <a:cs typeface="Arial"/>
              </a:rPr>
              <a:t>hodolo</a:t>
            </a:r>
            <a:r>
              <a:rPr sz="1800" spc="5" dirty="0">
                <a:latin typeface="Arial"/>
                <a:cs typeface="Arial"/>
              </a:rPr>
              <a:t>g</a:t>
            </a:r>
            <a:r>
              <a:rPr sz="1800" spc="0" dirty="0">
                <a:latin typeface="Arial"/>
                <a:cs typeface="Arial"/>
              </a:rPr>
              <a:t>y</a:t>
            </a:r>
            <a:endParaRPr sz="1800">
              <a:latin typeface="Arial"/>
              <a:cs typeface="Arial"/>
            </a:endParaRPr>
          </a:p>
        </p:txBody>
      </p:sp>
      <p:sp>
        <p:nvSpPr>
          <p:cNvPr id="8" name="object 8"/>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dirty="0">
                <a:latin typeface="Arial"/>
                <a:cs typeface="Arial"/>
              </a:rPr>
              <a:t>P</a:t>
            </a:r>
            <a:r>
              <a:rPr sz="3600" b="1" spc="-5" dirty="0">
                <a:latin typeface="Arial"/>
                <a:cs typeface="Arial"/>
              </a:rPr>
              <a:t>ow</a:t>
            </a:r>
            <a:r>
              <a:rPr sz="3600" b="1" spc="0" dirty="0">
                <a:latin typeface="Arial"/>
                <a:cs typeface="Arial"/>
              </a:rPr>
              <a:t>er</a:t>
            </a:r>
            <a:r>
              <a:rPr sz="3600" b="1" spc="-15" dirty="0">
                <a:latin typeface="Arial"/>
                <a:cs typeface="Arial"/>
              </a:rPr>
              <a:t> </a:t>
            </a:r>
            <a:r>
              <a:rPr sz="3600" b="1" spc="0" dirty="0">
                <a:latin typeface="Arial"/>
                <a:cs typeface="Arial"/>
              </a:rPr>
              <a:t>Management</a:t>
            </a:r>
            <a:endParaRPr sz="3600" dirty="0">
              <a:latin typeface="Arial"/>
              <a:cs typeface="Arial"/>
            </a:endParaRPr>
          </a:p>
        </p:txBody>
      </p:sp>
      <p:sp>
        <p:nvSpPr>
          <p:cNvPr id="11" name="Slide Number Placeholder 10"/>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127</a:t>
            </a:fld>
            <a:endParaRPr lang="en-US" sz="900">
              <a:latin typeface="Arial"/>
              <a:cs typeface="Arial"/>
            </a:endParaRP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Clock Gating</a:t>
            </a:r>
            <a:endParaRPr lang="en-IN"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128</a:t>
            </a:fld>
            <a:endParaRPr lang="en-IN" sz="900">
              <a:latin typeface="Arial"/>
              <a:cs typeface="Arial"/>
            </a:endParaRPr>
          </a:p>
        </p:txBody>
      </p:sp>
      <p:pic>
        <p:nvPicPr>
          <p:cNvPr id="2050" name="Picture 2" descr="http://www.soccentral.com/soccontent/documents/eInfochips-05-21-09/eInfochips-05-21-09-Fig1.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53953" y="349226"/>
            <a:ext cx="5539447" cy="534477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65100" y="1358775"/>
            <a:ext cx="5410200" cy="5509200"/>
          </a:xfrm>
          <a:prstGeom prst="rect">
            <a:avLst/>
          </a:prstGeom>
          <a:noFill/>
        </p:spPr>
        <p:txBody>
          <a:bodyPr wrap="square" rtlCol="0">
            <a:spAutoFit/>
          </a:bodyPr>
          <a:lstStyle/>
          <a:p>
            <a:pPr marL="285750" indent="-285750">
              <a:buFont typeface="Arial" panose="020B0604020202020204" pitchFamily="34" charset="0"/>
              <a:buChar char="•"/>
            </a:pPr>
            <a:r>
              <a:rPr lang="en-IN" sz="2200" b="1" dirty="0">
                <a:solidFill>
                  <a:srgbClr val="252525"/>
                </a:solidFill>
                <a:latin typeface="Arial" panose="020B0604020202020204" pitchFamily="34" charset="0"/>
              </a:rPr>
              <a:t>Clock gating</a:t>
            </a:r>
            <a:r>
              <a:rPr lang="en-IN" sz="2200" dirty="0">
                <a:solidFill>
                  <a:srgbClr val="252525"/>
                </a:solidFill>
                <a:latin typeface="Arial" panose="020B0604020202020204" pitchFamily="34" charset="0"/>
              </a:rPr>
              <a:t> is a popular technique used in many synchronous circuits for reducing dynamic </a:t>
            </a:r>
            <a:r>
              <a:rPr lang="en-IN" sz="2200">
                <a:solidFill>
                  <a:srgbClr val="0B0080"/>
                </a:solidFill>
                <a:latin typeface="Arial" panose="020B0604020202020204" pitchFamily="34" charset="0"/>
              </a:rPr>
              <a:t>power dissipation</a:t>
            </a:r>
            <a:r>
              <a:rPr lang="en-IN" sz="2200">
                <a:solidFill>
                  <a:srgbClr val="252525"/>
                </a:solidFill>
                <a:latin typeface="Arial" panose="020B0604020202020204" pitchFamily="34" charset="0"/>
              </a:rPr>
              <a:t>. </a:t>
            </a:r>
            <a:endParaRPr lang="en-IN" sz="2200" dirty="0">
              <a:solidFill>
                <a:srgbClr val="252525"/>
              </a:solidFill>
              <a:latin typeface="Arial" panose="020B0604020202020204" pitchFamily="34" charset="0"/>
            </a:endParaRPr>
          </a:p>
          <a:p>
            <a:pPr marL="285750" indent="-285750">
              <a:buFont typeface="Arial" panose="020B0604020202020204" pitchFamily="34" charset="0"/>
              <a:buChar char="•"/>
            </a:pPr>
            <a:endParaRPr lang="en-IN" sz="2200" dirty="0">
              <a:solidFill>
                <a:srgbClr val="252525"/>
              </a:solidFill>
              <a:latin typeface="Arial" panose="020B0604020202020204" pitchFamily="34" charset="0"/>
            </a:endParaRPr>
          </a:p>
          <a:p>
            <a:pPr marL="285750" indent="-285750">
              <a:buFont typeface="Arial" panose="020B0604020202020204" pitchFamily="34" charset="0"/>
              <a:buChar char="•"/>
            </a:pPr>
            <a:r>
              <a:rPr lang="en-IN" sz="2200" dirty="0">
                <a:solidFill>
                  <a:srgbClr val="252525"/>
                </a:solidFill>
                <a:latin typeface="Arial" panose="020B0604020202020204" pitchFamily="34" charset="0"/>
              </a:rPr>
              <a:t>Clock gating saves power by adding more logic to a circuit to prune the </a:t>
            </a:r>
            <a:r>
              <a:rPr lang="en-IN" sz="2200">
                <a:solidFill>
                  <a:srgbClr val="0B0080"/>
                </a:solidFill>
                <a:latin typeface="Arial" panose="020B0604020202020204" pitchFamily="34" charset="0"/>
              </a:rPr>
              <a:t>clock tree</a:t>
            </a:r>
            <a:r>
              <a:rPr lang="en-IN" sz="2200">
                <a:solidFill>
                  <a:srgbClr val="252525"/>
                </a:solidFill>
                <a:latin typeface="Arial" panose="020B0604020202020204" pitchFamily="34" charset="0"/>
              </a:rPr>
              <a:t>. </a:t>
            </a:r>
            <a:endParaRPr lang="en-IN" sz="2200" dirty="0">
              <a:solidFill>
                <a:srgbClr val="252525"/>
              </a:solidFill>
              <a:latin typeface="Arial" panose="020B0604020202020204" pitchFamily="34" charset="0"/>
            </a:endParaRPr>
          </a:p>
          <a:p>
            <a:pPr marL="285750" indent="-285750">
              <a:buFont typeface="Arial" panose="020B0604020202020204" pitchFamily="34" charset="0"/>
              <a:buChar char="•"/>
            </a:pPr>
            <a:endParaRPr lang="en-IN" sz="2200" dirty="0">
              <a:solidFill>
                <a:srgbClr val="252525"/>
              </a:solidFill>
              <a:latin typeface="Arial" panose="020B0604020202020204" pitchFamily="34" charset="0"/>
            </a:endParaRPr>
          </a:p>
          <a:p>
            <a:pPr marL="285750" indent="-285750">
              <a:buFont typeface="Arial" panose="020B0604020202020204" pitchFamily="34" charset="0"/>
              <a:buChar char="•"/>
            </a:pPr>
            <a:r>
              <a:rPr lang="en-IN" sz="2200" dirty="0">
                <a:solidFill>
                  <a:srgbClr val="252525"/>
                </a:solidFill>
                <a:latin typeface="Arial" panose="020B0604020202020204" pitchFamily="34" charset="0"/>
              </a:rPr>
              <a:t>Pruning the clock disables portions of the circuitry so that the </a:t>
            </a:r>
            <a:r>
              <a:rPr lang="en-IN" sz="2200" dirty="0">
                <a:solidFill>
                  <a:srgbClr val="0B0080"/>
                </a:solidFill>
                <a:latin typeface="Arial" panose="020B0604020202020204" pitchFamily="34" charset="0"/>
              </a:rPr>
              <a:t>flip-flops</a:t>
            </a:r>
            <a:r>
              <a:rPr lang="en-IN" sz="2200" dirty="0">
                <a:solidFill>
                  <a:srgbClr val="252525"/>
                </a:solidFill>
                <a:latin typeface="Arial" panose="020B0604020202020204" pitchFamily="34" charset="0"/>
              </a:rPr>
              <a:t> in them do not have to switch states because Switching states </a:t>
            </a:r>
            <a:r>
              <a:rPr lang="en-IN" sz="2200">
                <a:solidFill>
                  <a:srgbClr val="252525"/>
                </a:solidFill>
                <a:latin typeface="Arial" panose="020B0604020202020204" pitchFamily="34" charset="0"/>
              </a:rPr>
              <a:t>consumes power. </a:t>
            </a:r>
            <a:endParaRPr lang="en-IN" sz="2200" dirty="0">
              <a:solidFill>
                <a:srgbClr val="252525"/>
              </a:solidFill>
              <a:latin typeface="Arial" panose="020B0604020202020204" pitchFamily="34" charset="0"/>
            </a:endParaRPr>
          </a:p>
          <a:p>
            <a:pPr marL="285750" indent="-285750">
              <a:buFont typeface="Arial" panose="020B0604020202020204" pitchFamily="34" charset="0"/>
              <a:buChar char="•"/>
            </a:pPr>
            <a:endParaRPr lang="en-IN" sz="2200" dirty="0">
              <a:solidFill>
                <a:srgbClr val="252525"/>
              </a:solidFill>
              <a:latin typeface="Arial" panose="020B0604020202020204" pitchFamily="34" charset="0"/>
            </a:endParaRPr>
          </a:p>
          <a:p>
            <a:pPr marL="285750" indent="-285750">
              <a:buFont typeface="Arial" panose="020B0604020202020204" pitchFamily="34" charset="0"/>
              <a:buChar char="•"/>
            </a:pPr>
            <a:r>
              <a:rPr lang="en-IN" sz="2200" dirty="0">
                <a:solidFill>
                  <a:srgbClr val="252525"/>
                </a:solidFill>
                <a:latin typeface="Arial" panose="020B0604020202020204" pitchFamily="34" charset="0"/>
              </a:rPr>
              <a:t>When not being switched, the switching power consumption goes to zero, and only </a:t>
            </a:r>
            <a:r>
              <a:rPr lang="en-IN" sz="2200" dirty="0">
                <a:solidFill>
                  <a:srgbClr val="0B0080"/>
                </a:solidFill>
                <a:latin typeface="Arial" panose="020B0604020202020204" pitchFamily="34" charset="0"/>
              </a:rPr>
              <a:t>leakage currents</a:t>
            </a:r>
            <a:r>
              <a:rPr lang="en-IN" sz="2200" dirty="0">
                <a:solidFill>
                  <a:srgbClr val="252525"/>
                </a:solidFill>
                <a:latin typeface="Arial" panose="020B0604020202020204" pitchFamily="34" charset="0"/>
              </a:rPr>
              <a:t> </a:t>
            </a:r>
            <a:r>
              <a:rPr lang="en-IN" sz="2200">
                <a:solidFill>
                  <a:srgbClr val="252525"/>
                </a:solidFill>
                <a:latin typeface="Arial" panose="020B0604020202020204" pitchFamily="34" charset="0"/>
              </a:rPr>
              <a:t>are incurred.</a:t>
            </a:r>
            <a:endParaRPr lang="en-IN" sz="2200" dirty="0"/>
          </a:p>
        </p:txBody>
      </p:sp>
    </p:spTree>
    <p:extLst>
      <p:ext uri="{BB962C8B-B14F-4D97-AF65-F5344CB8AC3E}">
        <p14:creationId xmlns:p14="http://schemas.microsoft.com/office/powerpoint/2010/main" val="209881348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b="1" dirty="0">
                <a:latin typeface="Arial" panose="020B0604020202020204" pitchFamily="34" charset="0"/>
                <a:cs typeface="Arial" panose="020B0604020202020204" pitchFamily="34" charset="0"/>
              </a:rPr>
              <a:t>Activities in an Interrupt-Driven Application</a:t>
            </a:r>
            <a:endParaRPr lang="en-IN" sz="3600"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129</a:t>
            </a:fld>
            <a:endParaRPr lang="en-IN" sz="900">
              <a:latin typeface="Arial"/>
              <a:cs typeface="Arial"/>
            </a:endParaRPr>
          </a:p>
        </p:txBody>
      </p:sp>
      <p:pic>
        <p:nvPicPr>
          <p:cNvPr id="5" name="Picture 4"/>
          <p:cNvPicPr>
            <a:picLocks noChangeAspect="1"/>
          </p:cNvPicPr>
          <p:nvPr/>
        </p:nvPicPr>
        <p:blipFill>
          <a:blip r:embed="rId2">
            <a:lum contrast="20000"/>
          </a:blip>
          <a:stretch>
            <a:fillRect/>
          </a:stretch>
        </p:blipFill>
        <p:spPr>
          <a:xfrm>
            <a:off x="162125" y="1906042"/>
            <a:ext cx="6048672" cy="3240360"/>
          </a:xfrm>
          <a:prstGeom prst="rect">
            <a:avLst/>
          </a:prstGeom>
        </p:spPr>
      </p:pic>
      <p:pic>
        <p:nvPicPr>
          <p:cNvPr id="3" name="Picture 2"/>
          <p:cNvPicPr>
            <a:picLocks noChangeAspect="1"/>
          </p:cNvPicPr>
          <p:nvPr/>
        </p:nvPicPr>
        <p:blipFill>
          <a:blip r:embed="rId3"/>
          <a:stretch>
            <a:fillRect/>
          </a:stretch>
        </p:blipFill>
        <p:spPr>
          <a:xfrm>
            <a:off x="6642844" y="1888020"/>
            <a:ext cx="3810000" cy="4824536"/>
          </a:xfrm>
          <a:prstGeom prst="rect">
            <a:avLst/>
          </a:prstGeom>
        </p:spPr>
      </p:pic>
    </p:spTree>
    <p:extLst>
      <p:ext uri="{BB962C8B-B14F-4D97-AF65-F5344CB8AC3E}">
        <p14:creationId xmlns:p14="http://schemas.microsoft.com/office/powerpoint/2010/main" val="24644599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AA52C-1D29-47AA-BBAB-513962A5F34B}"/>
              </a:ext>
            </a:extLst>
          </p:cNvPr>
          <p:cNvSpPr>
            <a:spLocks noGrp="1"/>
          </p:cNvSpPr>
          <p:nvPr>
            <p:ph type="title"/>
          </p:nvPr>
        </p:nvSpPr>
        <p:spPr>
          <a:xfrm>
            <a:off x="378148" y="490728"/>
            <a:ext cx="10009112" cy="556623"/>
          </a:xfrm>
        </p:spPr>
        <p:txBody>
          <a:bodyPr/>
          <a:lstStyle/>
          <a:p>
            <a:r>
              <a:rPr lang="en-US" b="1" dirty="0"/>
              <a:t>What am I going to get from this course?</a:t>
            </a:r>
            <a:r>
              <a:rPr lang="en-US" dirty="0"/>
              <a:t> </a:t>
            </a:r>
            <a:br>
              <a:rPr lang="en-US" dirty="0"/>
            </a:br>
            <a:endParaRPr lang="en-US" dirty="0"/>
          </a:p>
        </p:txBody>
      </p:sp>
      <p:sp>
        <p:nvSpPr>
          <p:cNvPr id="3" name="Text Placeholder 2">
            <a:extLst>
              <a:ext uri="{FF2B5EF4-FFF2-40B4-BE49-F238E27FC236}">
                <a16:creationId xmlns:a16="http://schemas.microsoft.com/office/drawing/2014/main" id="{22BCFF4A-8CB9-45CC-9539-1BF2A913BFB3}"/>
              </a:ext>
            </a:extLst>
          </p:cNvPr>
          <p:cNvSpPr>
            <a:spLocks noGrp="1"/>
          </p:cNvSpPr>
          <p:nvPr>
            <p:ph type="body" idx="1"/>
          </p:nvPr>
        </p:nvSpPr>
        <p:spPr>
          <a:xfrm>
            <a:off x="738188" y="1113954"/>
            <a:ext cx="9505056" cy="1667375"/>
          </a:xfrm>
        </p:spPr>
        <p:txBody>
          <a:bodyPr/>
          <a:lstStyle/>
          <a:p>
            <a:r>
              <a:rPr lang="en-US" dirty="0"/>
              <a:t>Programming Micro-controllers using ‘C'</a:t>
            </a:r>
          </a:p>
          <a:p>
            <a:r>
              <a:rPr lang="en-US" dirty="0"/>
              <a:t>Learn about embedded software development and debugging using STM Cube IDE</a:t>
            </a:r>
          </a:p>
          <a:p>
            <a:r>
              <a:rPr lang="en-US" dirty="0"/>
              <a:t>Learn about Mixed ‘C’ and Assembly Coding</a:t>
            </a:r>
          </a:p>
          <a:p>
            <a:r>
              <a:rPr lang="en-US" dirty="0"/>
              <a:t>Demystifying Memory, Bus interfaces, NVIC, Exception handling with lots of animation</a:t>
            </a:r>
          </a:p>
          <a:p>
            <a:r>
              <a:rPr lang="en-US" dirty="0"/>
              <a:t>Low level register Programming for interrupts, System Exceptions, Setting Priorities, Preemption etc.</a:t>
            </a:r>
          </a:p>
          <a:p>
            <a:r>
              <a:rPr lang="en-US" dirty="0"/>
              <a:t>Learn writing IRQ handlers , IRQ numbers, NVIC and many more</a:t>
            </a:r>
          </a:p>
          <a:p>
            <a:r>
              <a:rPr lang="en-US" dirty="0"/>
              <a:t>Learn about OS related features like SVC, </a:t>
            </a:r>
            <a:r>
              <a:rPr lang="en-US" dirty="0" err="1"/>
              <a:t>SysTick</a:t>
            </a:r>
            <a:r>
              <a:rPr lang="en-US" dirty="0"/>
              <a:t>, </a:t>
            </a:r>
            <a:r>
              <a:rPr lang="en-US" dirty="0" err="1"/>
              <a:t>PendSv</a:t>
            </a:r>
            <a:r>
              <a:rPr lang="en-US" dirty="0"/>
              <a:t> and many more</a:t>
            </a:r>
          </a:p>
          <a:p>
            <a:endParaRPr lang="en-US" dirty="0"/>
          </a:p>
        </p:txBody>
      </p:sp>
      <p:sp>
        <p:nvSpPr>
          <p:cNvPr id="4" name="Slide Number Placeholder 3">
            <a:extLst>
              <a:ext uri="{FF2B5EF4-FFF2-40B4-BE49-F238E27FC236}">
                <a16:creationId xmlns:a16="http://schemas.microsoft.com/office/drawing/2014/main" id="{AF2E7615-D449-4863-A051-0FA8249161E7}"/>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a:t>
            </a:fld>
            <a:endParaRPr lang="en-US" sz="900">
              <a:latin typeface="Arial"/>
              <a:cs typeface="Arial"/>
            </a:endParaRPr>
          </a:p>
        </p:txBody>
      </p:sp>
    </p:spTree>
    <p:extLst>
      <p:ext uri="{BB962C8B-B14F-4D97-AF65-F5344CB8AC3E}">
        <p14:creationId xmlns:p14="http://schemas.microsoft.com/office/powerpoint/2010/main" val="1426419373"/>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Various Power Modes</a:t>
            </a:r>
            <a:endParaRPr lang="en-IN" dirty="0"/>
          </a:p>
        </p:txBody>
      </p:sp>
      <p:sp>
        <p:nvSpPr>
          <p:cNvPr id="4" name="Slide Number Placeholder 3"/>
          <p:cNvSpPr>
            <a:spLocks noGrp="1"/>
          </p:cNvSpPr>
          <p:nvPr>
            <p:ph type="sldNum" sz="quarter" idx="7"/>
          </p:nvPr>
        </p:nvSpPr>
        <p:spPr>
          <a:xfrm>
            <a:off x="1212088" y="7054850"/>
            <a:ext cx="324612" cy="108802"/>
          </a:xfrm>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130</a:t>
            </a:fld>
            <a:endParaRPr lang="en-IN" sz="900" dirty="0">
              <a:latin typeface="Arial"/>
              <a:cs typeface="Arial"/>
            </a:endParaRPr>
          </a:p>
        </p:txBody>
      </p:sp>
      <p:pic>
        <p:nvPicPr>
          <p:cNvPr id="5" name="Picture 4"/>
          <p:cNvPicPr>
            <a:picLocks noChangeAspect="1"/>
          </p:cNvPicPr>
          <p:nvPr/>
        </p:nvPicPr>
        <p:blipFill>
          <a:blip r:embed="rId2"/>
          <a:stretch>
            <a:fillRect/>
          </a:stretch>
        </p:blipFill>
        <p:spPr>
          <a:xfrm>
            <a:off x="1057147" y="1263651"/>
            <a:ext cx="7169873" cy="3306687"/>
          </a:xfrm>
          <a:prstGeom prst="rect">
            <a:avLst/>
          </a:prstGeom>
        </p:spPr>
      </p:pic>
      <p:pic>
        <p:nvPicPr>
          <p:cNvPr id="3" name="Picture 2"/>
          <p:cNvPicPr>
            <a:picLocks noChangeAspect="1"/>
          </p:cNvPicPr>
          <p:nvPr/>
        </p:nvPicPr>
        <p:blipFill>
          <a:blip r:embed="rId3"/>
          <a:stretch>
            <a:fillRect/>
          </a:stretch>
        </p:blipFill>
        <p:spPr>
          <a:xfrm>
            <a:off x="882204" y="4570338"/>
            <a:ext cx="7560840" cy="1800225"/>
          </a:xfrm>
          <a:prstGeom prst="rect">
            <a:avLst/>
          </a:prstGeom>
        </p:spPr>
      </p:pic>
    </p:spTree>
    <p:extLst>
      <p:ext uri="{BB962C8B-B14F-4D97-AF65-F5344CB8AC3E}">
        <p14:creationId xmlns:p14="http://schemas.microsoft.com/office/powerpoint/2010/main" val="238924260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State Retention Power Gating</a:t>
            </a:r>
          </a:p>
        </p:txBody>
      </p:sp>
      <p:sp>
        <p:nvSpPr>
          <p:cNvPr id="3" name="Text Placeholder 2"/>
          <p:cNvSpPr>
            <a:spLocks noGrp="1"/>
          </p:cNvSpPr>
          <p:nvPr>
            <p:ph type="body" idx="1"/>
          </p:nvPr>
        </p:nvSpPr>
        <p:spPr>
          <a:xfrm>
            <a:off x="867629" y="1185962"/>
            <a:ext cx="8958139" cy="1667375"/>
          </a:xfrm>
        </p:spPr>
        <p:txBody>
          <a:bodyPr/>
          <a:lstStyle/>
          <a:p>
            <a:r>
              <a:rPr lang="en-US" dirty="0"/>
              <a:t>In some designs, advanced power-saving techniques called State Retention Power Gating (SRPG) can be used to reduce the leakage current of the chip by a wide margin. </a:t>
            </a:r>
          </a:p>
          <a:p>
            <a:r>
              <a:rPr lang="en-US" dirty="0"/>
              <a:t>In SRPG designs, the registers (often called flip-flops in IC design terminology) have a separate power supply for state retention elements inside the registers . </a:t>
            </a:r>
          </a:p>
          <a:p>
            <a:r>
              <a:rPr lang="en-US" dirty="0"/>
              <a:t>When the system is in Deep Sleep mode, the normal power supply can be turned off, leaving only the power to the state retention elements on. </a:t>
            </a:r>
          </a:p>
          <a:p>
            <a:r>
              <a:rPr lang="en-US" dirty="0"/>
              <a:t>The leakage in this type of design is greatly reduced because the combinatorial logic, clock buffers, and most parts of the registers are powered down.</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131</a:t>
            </a:fld>
            <a:endParaRPr lang="en-US" sz="900">
              <a:latin typeface="Arial"/>
              <a:cs typeface="Arial"/>
            </a:endParaRPr>
          </a:p>
        </p:txBody>
      </p:sp>
    </p:spTree>
    <p:extLst>
      <p:ext uri="{BB962C8B-B14F-4D97-AF65-F5344CB8AC3E}">
        <p14:creationId xmlns:p14="http://schemas.microsoft.com/office/powerpoint/2010/main" val="219809102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SRPG</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132</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16874" y="1524000"/>
            <a:ext cx="10459652" cy="4508500"/>
          </a:xfrm>
          <a:prstGeom prst="rect">
            <a:avLst/>
          </a:prstGeom>
        </p:spPr>
      </p:pic>
    </p:spTree>
    <p:extLst>
      <p:ext uri="{BB962C8B-B14F-4D97-AF65-F5344CB8AC3E}">
        <p14:creationId xmlns:p14="http://schemas.microsoft.com/office/powerpoint/2010/main" val="220532517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5700" y="349252"/>
            <a:ext cx="8579104" cy="556623"/>
          </a:xfrm>
        </p:spPr>
        <p:txBody>
          <a:bodyPr/>
          <a:lstStyle/>
          <a:p>
            <a:r>
              <a:rPr lang="en-US" sz="2800" b="1" dirty="0">
                <a:latin typeface="Arial" panose="020B0604020202020204" pitchFamily="34" charset="0"/>
                <a:cs typeface="Arial" panose="020B0604020202020204" pitchFamily="34" charset="0"/>
              </a:rPr>
              <a:t>The Cortex microcontroller software interface</a:t>
            </a:r>
            <a:br>
              <a:rPr lang="en-US" sz="2800" b="1" dirty="0">
                <a:latin typeface="Arial" panose="020B0604020202020204" pitchFamily="34" charset="0"/>
                <a:cs typeface="Arial" panose="020B0604020202020204" pitchFamily="34" charset="0"/>
              </a:rPr>
            </a:br>
            <a:r>
              <a:rPr lang="en-US" sz="2800" b="1" dirty="0">
                <a:latin typeface="Arial" panose="020B0604020202020204" pitchFamily="34" charset="0"/>
                <a:cs typeface="Arial" panose="020B0604020202020204" pitchFamily="34" charset="0"/>
              </a:rPr>
              <a:t>standard (CMSIS)</a:t>
            </a:r>
          </a:p>
        </p:txBody>
      </p:sp>
      <p:sp>
        <p:nvSpPr>
          <p:cNvPr id="3" name="TextBox 2"/>
          <p:cNvSpPr txBox="1"/>
          <p:nvPr/>
        </p:nvSpPr>
        <p:spPr>
          <a:xfrm>
            <a:off x="850901" y="1187450"/>
            <a:ext cx="9296400" cy="5016758"/>
          </a:xfrm>
          <a:prstGeom prst="rect">
            <a:avLst/>
          </a:prstGeom>
          <a:noFill/>
        </p:spPr>
        <p:txBody>
          <a:bodyPr wrap="square" rtlCol="0">
            <a:spAutoFit/>
          </a:bodyPr>
          <a:lstStyle/>
          <a:p>
            <a:r>
              <a:rPr lang="en-US" dirty="0"/>
              <a:t>•  </a:t>
            </a:r>
            <a:r>
              <a:rPr lang="en-US" sz="2000" dirty="0"/>
              <a:t>CMSIS was developed by ARM to allow microcontroller and software vendors to use a          	consistent software infrastructure to develop software solutions for Cortex-M 	microcontrollers.</a:t>
            </a:r>
          </a:p>
          <a:p>
            <a:r>
              <a:rPr lang="en-US" sz="2000" dirty="0"/>
              <a:t>•  Many software products for Cortex-M microcontrollers are CMSIS-compliant.</a:t>
            </a:r>
          </a:p>
          <a:p>
            <a:r>
              <a:rPr lang="en-US" sz="2000" dirty="0"/>
              <a:t>	Currently the Cortex-M microcontroller market comprises:</a:t>
            </a:r>
          </a:p>
          <a:p>
            <a:r>
              <a:rPr lang="en-US" sz="2000" dirty="0"/>
              <a:t>• More than 15 microcontroller vendors shipping Cortex-M microcontroller</a:t>
            </a:r>
          </a:p>
          <a:p>
            <a:r>
              <a:rPr lang="en-US" sz="2000" dirty="0"/>
              <a:t>	products, with some other silicon vendors providing Cortex-M based</a:t>
            </a:r>
          </a:p>
          <a:p>
            <a:r>
              <a:rPr lang="en-US" sz="2000" dirty="0"/>
              <a:t>	FPGA and ASICs</a:t>
            </a:r>
          </a:p>
          <a:p>
            <a:r>
              <a:rPr lang="en-US" sz="2000" dirty="0"/>
              <a:t>• More than 10 toolchain vendors</a:t>
            </a:r>
          </a:p>
          <a:p>
            <a:r>
              <a:rPr lang="en-US" sz="2000" dirty="0"/>
              <a:t>• More than 30 embedded operating systems</a:t>
            </a:r>
          </a:p>
          <a:p>
            <a:r>
              <a:rPr lang="en-US" sz="2000" dirty="0"/>
              <a:t>• Additional Cortex-M middleware software providers for codecs, communication</a:t>
            </a:r>
          </a:p>
          <a:p>
            <a:r>
              <a:rPr lang="en-US" sz="2000" dirty="0"/>
              <a:t>	protocol stacks, etc.</a:t>
            </a:r>
          </a:p>
          <a:p>
            <a:endParaRPr lang="en-US" sz="2000" dirty="0"/>
          </a:p>
          <a:p>
            <a:r>
              <a:rPr lang="en-US" sz="2000" dirty="0"/>
              <a:t>With such a large ecosystem, some form of standardization of the way the software</a:t>
            </a:r>
          </a:p>
          <a:p>
            <a:r>
              <a:rPr lang="en-US" sz="2000" dirty="0"/>
              <a:t>infrastructure works becomes necessary to ensure software compatibility with</a:t>
            </a:r>
          </a:p>
          <a:p>
            <a:r>
              <a:rPr lang="en-US" sz="2000" dirty="0"/>
              <a:t>various development tools and between different software solutions.</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133</a:t>
            </a:fld>
            <a:endParaRPr lang="en-US" sz="900">
              <a:latin typeface="Arial"/>
              <a:cs typeface="Arial"/>
            </a:endParaRPr>
          </a:p>
        </p:txBody>
      </p:sp>
    </p:spTree>
    <p:extLst>
      <p:ext uri="{BB962C8B-B14F-4D97-AF65-F5344CB8AC3E}">
        <p14:creationId xmlns:p14="http://schemas.microsoft.com/office/powerpoint/2010/main" val="854109796"/>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hlinkClick r:id="rId3"/>
              </a:rPr>
              <a:t>CMSIS</a:t>
            </a:r>
            <a:endParaRPr lang="en-US" b="1" dirty="0">
              <a:latin typeface="Arial" panose="020B0604020202020204" pitchFamily="34" charset="0"/>
              <a:cs typeface="Arial" panose="020B0604020202020204" pitchFamily="34" charset="0"/>
            </a:endParaRPr>
          </a:p>
        </p:txBody>
      </p:sp>
      <p:sp>
        <p:nvSpPr>
          <p:cNvPr id="3" name="TextBox 2"/>
          <p:cNvSpPr txBox="1"/>
          <p:nvPr/>
        </p:nvSpPr>
        <p:spPr>
          <a:xfrm>
            <a:off x="393701" y="1339850"/>
            <a:ext cx="9906001" cy="5355312"/>
          </a:xfrm>
          <a:prstGeom prst="rect">
            <a:avLst/>
          </a:prstGeom>
          <a:noFill/>
        </p:spPr>
        <p:txBody>
          <a:bodyPr wrap="square" rtlCol="0">
            <a:spAutoFit/>
          </a:bodyPr>
          <a:lstStyle/>
          <a:p>
            <a:r>
              <a:rPr lang="en-US" dirty="0"/>
              <a:t>To Increase the interoperability of various software components , ARM worked with various microcontroller vendors, tools vendors, and software solution providers to develop CMSIS, a software framework covering most Cortex-M processors and Cortex-M microcontroller products.</a:t>
            </a:r>
          </a:p>
          <a:p>
            <a:endParaRPr lang="en-US" dirty="0"/>
          </a:p>
          <a:p>
            <a:r>
              <a:rPr lang="en-US" b="1" dirty="0"/>
              <a:t>The aims of CMSIS include:</a:t>
            </a:r>
          </a:p>
          <a:p>
            <a:r>
              <a:rPr lang="en-US" dirty="0"/>
              <a:t>• </a:t>
            </a:r>
            <a:r>
              <a:rPr lang="en-US" b="1" dirty="0"/>
              <a:t>Enhanced software reusability </a:t>
            </a:r>
            <a:r>
              <a:rPr lang="en-US" dirty="0"/>
              <a:t>- makes it easier to reuse software code in</a:t>
            </a:r>
          </a:p>
          <a:p>
            <a:r>
              <a:rPr lang="en-US" dirty="0"/>
              <a:t>different Cortex-M projects, reducing time to market and verification efforts.</a:t>
            </a:r>
          </a:p>
          <a:p>
            <a:r>
              <a:rPr lang="en-US" dirty="0"/>
              <a:t>• </a:t>
            </a:r>
            <a:r>
              <a:rPr lang="en-US" b="1" dirty="0"/>
              <a:t>Enhanced software compatibility </a:t>
            </a:r>
            <a:r>
              <a:rPr lang="en-US" dirty="0"/>
              <a:t>- by having a consistent software infrastructure</a:t>
            </a:r>
          </a:p>
          <a:p>
            <a:r>
              <a:rPr lang="en-US" dirty="0"/>
              <a:t>(e.g., API for processor core access functions, system initialization method,</a:t>
            </a:r>
          </a:p>
          <a:p>
            <a:r>
              <a:rPr lang="en-US" dirty="0"/>
              <a:t>common style for defining peripherals), software from various sources can work</a:t>
            </a:r>
          </a:p>
          <a:p>
            <a:r>
              <a:rPr lang="en-US" dirty="0"/>
              <a:t>together, reducing the risk in integration.</a:t>
            </a:r>
          </a:p>
          <a:p>
            <a:r>
              <a:rPr lang="en-US" dirty="0"/>
              <a:t>• </a:t>
            </a:r>
            <a:r>
              <a:rPr lang="en-US" b="1" dirty="0"/>
              <a:t>Easy to learn </a:t>
            </a:r>
            <a:r>
              <a:rPr lang="en-US" dirty="0"/>
              <a:t>- the CMSIS allows easy access to processor core features</a:t>
            </a:r>
          </a:p>
          <a:p>
            <a:r>
              <a:rPr lang="en-US" dirty="0"/>
              <a:t>from the C language. In addition, once you learn to use one Cortex-M</a:t>
            </a:r>
          </a:p>
          <a:p>
            <a:r>
              <a:rPr lang="en-US" dirty="0"/>
              <a:t>microcontroller product, starting to use another Cortex-M product is much easier</a:t>
            </a:r>
          </a:p>
          <a:p>
            <a:r>
              <a:rPr lang="en-US" dirty="0"/>
              <a:t>because of the consistency in software setup.</a:t>
            </a:r>
          </a:p>
          <a:p>
            <a:r>
              <a:rPr lang="en-US" dirty="0"/>
              <a:t>• </a:t>
            </a:r>
            <a:r>
              <a:rPr lang="en-US" b="1" dirty="0"/>
              <a:t>Toolchain independent </a:t>
            </a:r>
            <a:r>
              <a:rPr lang="en-US" dirty="0"/>
              <a:t>- CMSIS-compliant device drivers can be used with</a:t>
            </a:r>
          </a:p>
          <a:p>
            <a:r>
              <a:rPr lang="en-US" dirty="0"/>
              <a:t>various compilation tools, providing much greater freedom.</a:t>
            </a:r>
          </a:p>
          <a:p>
            <a:r>
              <a:rPr lang="en-US" dirty="0"/>
              <a:t>• </a:t>
            </a:r>
            <a:r>
              <a:rPr lang="en-US" b="1" dirty="0"/>
              <a:t>Openness</a:t>
            </a:r>
            <a:r>
              <a:rPr lang="en-US" dirty="0"/>
              <a:t> - the source code for CMSIS core files can be downloaded and</a:t>
            </a:r>
          </a:p>
          <a:p>
            <a:r>
              <a:rPr lang="en-US" dirty="0"/>
              <a:t>accessed by everyone, and everyone can develop software products with CMSIS.</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134</a:t>
            </a:fld>
            <a:endParaRPr lang="en-US" sz="900">
              <a:latin typeface="Arial"/>
              <a:cs typeface="Arial"/>
            </a:endParaRPr>
          </a:p>
        </p:txBody>
      </p:sp>
    </p:spTree>
    <p:extLst>
      <p:ext uri="{BB962C8B-B14F-4D97-AF65-F5344CB8AC3E}">
        <p14:creationId xmlns:p14="http://schemas.microsoft.com/office/powerpoint/2010/main" val="3736290450"/>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hlinkClick r:id="rId2"/>
              </a:rPr>
              <a:t>CMSIS Projects</a:t>
            </a:r>
            <a:endParaRPr lang="en-US" b="1" dirty="0">
              <a:latin typeface="Arial" panose="020B0604020202020204" pitchFamily="34" charset="0"/>
              <a:cs typeface="Arial" panose="020B0604020202020204" pitchFamily="34" charset="0"/>
            </a:endParaRPr>
          </a:p>
        </p:txBody>
      </p:sp>
      <p:sp>
        <p:nvSpPr>
          <p:cNvPr id="3" name="Text Placeholder 2"/>
          <p:cNvSpPr>
            <a:spLocks noGrp="1"/>
          </p:cNvSpPr>
          <p:nvPr>
            <p:ph type="body" idx="1"/>
          </p:nvPr>
        </p:nvSpPr>
        <p:spPr>
          <a:xfrm>
            <a:off x="867632" y="1263651"/>
            <a:ext cx="8958138" cy="5410200"/>
          </a:xfrm>
        </p:spPr>
        <p:txBody>
          <a:bodyPr/>
          <a:lstStyle/>
          <a:p>
            <a:pPr marL="0" indent="0">
              <a:buNone/>
            </a:pPr>
            <a:r>
              <a:rPr lang="en-US" dirty="0"/>
              <a:t>• CMSIS-Core (Cortex-M processor support) </a:t>
            </a:r>
          </a:p>
          <a:p>
            <a:pPr marL="0" indent="0">
              <a:buNone/>
            </a:pPr>
            <a:r>
              <a:rPr lang="en-US" dirty="0"/>
              <a:t>• CMSIS-DSP library </a:t>
            </a:r>
          </a:p>
          <a:p>
            <a:pPr marL="0" indent="0">
              <a:buNone/>
            </a:pPr>
            <a:r>
              <a:rPr lang="en-US" dirty="0"/>
              <a:t>• CMSIS-SVD - the CMSIS System View Description </a:t>
            </a:r>
          </a:p>
          <a:p>
            <a:pPr marL="0" indent="0">
              <a:buNone/>
            </a:pPr>
            <a:r>
              <a:rPr lang="en-US" dirty="0"/>
              <a:t>• CMSIS-RTOS - the CMSIS-RTOS is an API specification for 	embedded OS</a:t>
            </a:r>
          </a:p>
          <a:p>
            <a:pPr marL="0" indent="0">
              <a:buNone/>
            </a:pPr>
            <a:r>
              <a:rPr lang="en-US" dirty="0"/>
              <a:t>• CMSIS-DAP - the CMSIS-DAP (Debug Access Port)</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135</a:t>
            </a:fld>
            <a:endParaRPr lang="en-US" sz="900">
              <a:latin typeface="Arial"/>
              <a:cs typeface="Arial"/>
            </a:endParaRPr>
          </a:p>
        </p:txBody>
      </p:sp>
    </p:spTree>
    <p:extLst>
      <p:ext uri="{BB962C8B-B14F-4D97-AF65-F5344CB8AC3E}">
        <p14:creationId xmlns:p14="http://schemas.microsoft.com/office/powerpoint/2010/main" val="3837781185"/>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Standardization in CMSIS-Core</a:t>
            </a:r>
          </a:p>
        </p:txBody>
      </p:sp>
      <p:sp>
        <p:nvSpPr>
          <p:cNvPr id="3" name="Text Placeholder 2"/>
          <p:cNvSpPr>
            <a:spLocks noGrp="1"/>
          </p:cNvSpPr>
          <p:nvPr>
            <p:ph type="body" idx="1"/>
          </p:nvPr>
        </p:nvSpPr>
        <p:spPr>
          <a:xfrm>
            <a:off x="867631" y="1416051"/>
            <a:ext cx="9508272" cy="5105400"/>
          </a:xfrm>
        </p:spPr>
        <p:txBody>
          <a:bodyPr/>
          <a:lstStyle/>
          <a:p>
            <a:r>
              <a:rPr lang="en-US" dirty="0"/>
              <a:t>Standardized access functions to access processor’s features - </a:t>
            </a:r>
            <a:r>
              <a:rPr lang="en-US" sz="2000" dirty="0"/>
              <a:t>These include various functions for interrupt control using NVIC, and functions for accessing special registers in the processors.</a:t>
            </a:r>
          </a:p>
          <a:p>
            <a:pPr>
              <a:lnSpc>
                <a:spcPct val="100000"/>
              </a:lnSpc>
              <a:spcBef>
                <a:spcPts val="0"/>
              </a:spcBef>
            </a:pPr>
            <a:r>
              <a:rPr lang="en-US" dirty="0"/>
              <a:t>Standardized functions for system initialization</a:t>
            </a:r>
            <a:r>
              <a:rPr lang="en-US" sz="2000" dirty="0"/>
              <a:t> </a:t>
            </a:r>
            <a:r>
              <a:rPr lang="en-US" dirty="0"/>
              <a:t>-</a:t>
            </a:r>
            <a:r>
              <a:rPr lang="en-US" sz="2000" dirty="0"/>
              <a:t> Most modern feature-rich microcontroller products require some configuration of clock circuitry and power management registers before the application starts. In CMSIS-compliant</a:t>
            </a:r>
          </a:p>
          <a:p>
            <a:pPr marL="0" indent="0">
              <a:lnSpc>
                <a:spcPct val="100000"/>
              </a:lnSpc>
              <a:spcBef>
                <a:spcPts val="0"/>
              </a:spcBef>
              <a:buNone/>
            </a:pPr>
            <a:r>
              <a:rPr lang="en-US" sz="2000" dirty="0"/>
              <a:t>    device-driver libraries, these configuration steps are placed in a function called “</a:t>
            </a:r>
            <a:r>
              <a:rPr lang="en-US" sz="2000" dirty="0" err="1"/>
              <a:t>SystemInit</a:t>
            </a:r>
            <a:r>
              <a:rPr lang="en-US" sz="2000" dirty="0"/>
              <a:t>().” However, having a standardized function name and a standardized location    where this function can be found makes it much easier for a designer to pick up and start using a new Cortex-M microcontroller device.</a:t>
            </a:r>
          </a:p>
          <a:p>
            <a:pPr>
              <a:lnSpc>
                <a:spcPct val="100000"/>
              </a:lnSpc>
              <a:spcBef>
                <a:spcPts val="0"/>
              </a:spcBef>
            </a:pPr>
            <a:r>
              <a:rPr lang="en-US" dirty="0"/>
              <a:t>Standardized software variables for clock speed information -</a:t>
            </a:r>
            <a:r>
              <a:rPr lang="en-US" sz="2000" dirty="0"/>
              <a:t> This might not be obvious, but often our application code does need to know what clock frequency the system is running at. For example, such information might be needed for setting up the baud rate divider in a UART, or to initialize the </a:t>
            </a:r>
            <a:r>
              <a:rPr lang="en-US" sz="2000" dirty="0" err="1"/>
              <a:t>SysTick</a:t>
            </a:r>
            <a:r>
              <a:rPr lang="en-US" sz="2000" dirty="0"/>
              <a:t> timer for an embedded OS. A software variable called “</a:t>
            </a:r>
            <a:r>
              <a:rPr lang="en-US" sz="2000" dirty="0" err="1"/>
              <a:t>SystemCoreClock</a:t>
            </a:r>
            <a:r>
              <a:rPr lang="en-US" sz="2000" dirty="0"/>
              <a:t>” is defined in the CMSIS-Core.</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136</a:t>
            </a:fld>
            <a:endParaRPr lang="en-US" sz="900">
              <a:latin typeface="Arial"/>
              <a:cs typeface="Arial"/>
            </a:endParaRPr>
          </a:p>
        </p:txBody>
      </p:sp>
    </p:spTree>
    <p:extLst>
      <p:ext uri="{BB962C8B-B14F-4D97-AF65-F5344CB8AC3E}">
        <p14:creationId xmlns:p14="http://schemas.microsoft.com/office/powerpoint/2010/main" val="54884687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Organization of CMSIS-Core</a:t>
            </a:r>
          </a:p>
        </p:txBody>
      </p:sp>
      <p:sp>
        <p:nvSpPr>
          <p:cNvPr id="3" name="Text Placeholder 2"/>
          <p:cNvSpPr>
            <a:spLocks noGrp="1"/>
          </p:cNvSpPr>
          <p:nvPr>
            <p:ph type="body" idx="1"/>
          </p:nvPr>
        </p:nvSpPr>
        <p:spPr>
          <a:xfrm>
            <a:off x="1053438" y="1187450"/>
            <a:ext cx="8958138" cy="5562600"/>
          </a:xfrm>
        </p:spPr>
        <p:txBody>
          <a:bodyPr/>
          <a:lstStyle/>
          <a:p>
            <a:pPr marL="0" indent="0" algn="just">
              <a:buNone/>
            </a:pPr>
            <a:r>
              <a:rPr lang="en-US" sz="1800" dirty="0"/>
              <a:t>In a general sense, we can define the CMSIS into multiple layers:</a:t>
            </a:r>
          </a:p>
          <a:p>
            <a:pPr marL="0" indent="0" algn="just">
              <a:buNone/>
            </a:pPr>
            <a:r>
              <a:rPr lang="en-US" sz="1400" dirty="0"/>
              <a:t>• </a:t>
            </a:r>
            <a:r>
              <a:rPr lang="en-US" sz="2000" b="1" dirty="0"/>
              <a:t>Core Peripheral Access Layer - </a:t>
            </a:r>
            <a:r>
              <a:rPr lang="en-US" sz="1800" dirty="0"/>
              <a:t>Name definitions, address definitions, and helper functions to access core registers and core peripherals. This is processor specific and is provided by ARM.</a:t>
            </a:r>
          </a:p>
          <a:p>
            <a:pPr marL="0" indent="0" algn="just">
              <a:buNone/>
            </a:pPr>
            <a:r>
              <a:rPr lang="en-US" sz="1400" dirty="0"/>
              <a:t>• </a:t>
            </a:r>
            <a:r>
              <a:rPr lang="en-US" sz="2000" b="1" dirty="0"/>
              <a:t>Device Peripheral Access Layer -</a:t>
            </a:r>
            <a:r>
              <a:rPr lang="en-US" sz="1400" dirty="0"/>
              <a:t> </a:t>
            </a:r>
            <a:r>
              <a:rPr lang="en-US" sz="1800" dirty="0"/>
              <a:t>Name definitions, address definitions of peripheral registers, as well as system implementations including interrupt assignments, exception vector definitions, etc. This is device specific (note: multiple devices from the same vendor might use the same file set).</a:t>
            </a:r>
          </a:p>
          <a:p>
            <a:pPr marL="0" indent="0" algn="just">
              <a:buNone/>
            </a:pPr>
            <a:r>
              <a:rPr lang="en-US" sz="1400" dirty="0"/>
              <a:t>• </a:t>
            </a:r>
            <a:r>
              <a:rPr lang="en-US" sz="2000" b="1" dirty="0"/>
              <a:t>Access Functions for Peripherals - </a:t>
            </a:r>
            <a:r>
              <a:rPr lang="en-US" sz="1800" dirty="0"/>
              <a:t>The driver code for peripheral accesses. This is vendor specific and is optional. You can choose to develop your application using the peripheral driver code provided by the microcontroller vendor, or you can program the peripherals directly if you prefer.</a:t>
            </a:r>
          </a:p>
          <a:p>
            <a:pPr marL="0" indent="0" algn="just">
              <a:buNone/>
            </a:pPr>
            <a:r>
              <a:rPr lang="en-US" sz="1800" dirty="0"/>
              <a:t>There is also a proposed additional layer for peripheral accesses:</a:t>
            </a:r>
          </a:p>
          <a:p>
            <a:pPr marL="0" indent="0" algn="just">
              <a:buNone/>
            </a:pPr>
            <a:r>
              <a:rPr lang="en-US" sz="2000" b="1" dirty="0"/>
              <a:t>Middleware Access Layer - </a:t>
            </a:r>
            <a:r>
              <a:rPr lang="en-US" sz="1800" dirty="0"/>
              <a:t>This layer does not exist in current version of CMSIS. The idea is to develop a set of APIs for interfacing common peripherals such as UART, SPI, and Ethernet. If this layer exists, developers of middleware can develop their applications based on this layer to allow software to be ported between devices easily.</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137</a:t>
            </a:fld>
            <a:endParaRPr lang="en-US" sz="900">
              <a:latin typeface="Arial"/>
              <a:cs typeface="Arial"/>
            </a:endParaRPr>
          </a:p>
        </p:txBody>
      </p:sp>
    </p:spTree>
    <p:extLst>
      <p:ext uri="{BB962C8B-B14F-4D97-AF65-F5344CB8AC3E}">
        <p14:creationId xmlns:p14="http://schemas.microsoft.com/office/powerpoint/2010/main" val="2166075600"/>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CMSIS-Core structure</a:t>
            </a:r>
          </a:p>
        </p:txBody>
      </p:sp>
      <p:pic>
        <p:nvPicPr>
          <p:cNvPr id="4" name="Picture 3"/>
          <p:cNvPicPr>
            <a:picLocks noChangeAspect="1"/>
          </p:cNvPicPr>
          <p:nvPr/>
        </p:nvPicPr>
        <p:blipFill rotWithShape="1">
          <a:blip r:embed="rId2"/>
          <a:srcRect t="2729" r="5443" b="1717"/>
          <a:stretch/>
        </p:blipFill>
        <p:spPr>
          <a:xfrm>
            <a:off x="1057147" y="1187450"/>
            <a:ext cx="8579104" cy="5486400"/>
          </a:xfrm>
          <a:prstGeom prst="rect">
            <a:avLst/>
          </a:prstGeom>
        </p:spPr>
      </p:pic>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138</a:t>
            </a:fld>
            <a:endParaRPr lang="en-US" sz="900">
              <a:latin typeface="Arial"/>
              <a:cs typeface="Arial"/>
            </a:endParaRPr>
          </a:p>
        </p:txBody>
      </p:sp>
    </p:spTree>
    <p:extLst>
      <p:ext uri="{BB962C8B-B14F-4D97-AF65-F5344CB8AC3E}">
        <p14:creationId xmlns:p14="http://schemas.microsoft.com/office/powerpoint/2010/main" val="1178494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1026">
            <a:extLst>
              <a:ext uri="{FF2B5EF4-FFF2-40B4-BE49-F238E27FC236}">
                <a16:creationId xmlns:a16="http://schemas.microsoft.com/office/drawing/2014/main" id="{646B9F10-C986-4E43-9659-F0650FF5547A}"/>
              </a:ext>
            </a:extLst>
          </p:cNvPr>
          <p:cNvSpPr>
            <a:spLocks noGrp="1" noChangeArrowheads="1"/>
          </p:cNvSpPr>
          <p:nvPr>
            <p:ph type="title"/>
          </p:nvPr>
        </p:nvSpPr>
        <p:spPr/>
        <p:txBody>
          <a:bodyPr/>
          <a:lstStyle/>
          <a:p>
            <a:pPr eaLnBrk="1" hangingPunct="1"/>
            <a:r>
              <a:rPr lang="en-US" altLang="en-US"/>
              <a:t>Load Store Architecture</a:t>
            </a:r>
          </a:p>
        </p:txBody>
      </p:sp>
      <p:sp>
        <p:nvSpPr>
          <p:cNvPr id="22531" name="Rectangle 1027">
            <a:extLst>
              <a:ext uri="{FF2B5EF4-FFF2-40B4-BE49-F238E27FC236}">
                <a16:creationId xmlns:a16="http://schemas.microsoft.com/office/drawing/2014/main" id="{F1A82F26-CCCC-4237-BA97-8900B1FEBF8E}"/>
              </a:ext>
            </a:extLst>
          </p:cNvPr>
          <p:cNvSpPr>
            <a:spLocks noGrp="1" noChangeArrowheads="1"/>
          </p:cNvSpPr>
          <p:nvPr>
            <p:ph type="body" idx="1"/>
          </p:nvPr>
        </p:nvSpPr>
        <p:spPr/>
        <p:txBody>
          <a:bodyPr/>
          <a:lstStyle/>
          <a:p>
            <a:pPr eaLnBrk="1" hangingPunct="1">
              <a:lnSpc>
                <a:spcPct val="150000"/>
              </a:lnSpc>
            </a:pPr>
            <a:r>
              <a:rPr lang="en-US" altLang="en-US" sz="3085" dirty="0"/>
              <a:t>Memory can be accessed only through two dedicated instructions</a:t>
            </a:r>
          </a:p>
          <a:p>
            <a:pPr lvl="1" eaLnBrk="1" hangingPunct="1">
              <a:lnSpc>
                <a:spcPct val="150000"/>
              </a:lnSpc>
            </a:pPr>
            <a:r>
              <a:rPr lang="en-US" altLang="en-US" sz="2645" dirty="0"/>
              <a:t>LDR 	; move word from memory to register</a:t>
            </a:r>
          </a:p>
          <a:p>
            <a:pPr lvl="1" eaLnBrk="1" hangingPunct="1">
              <a:lnSpc>
                <a:spcPct val="150000"/>
              </a:lnSpc>
            </a:pPr>
            <a:r>
              <a:rPr lang="en-US" altLang="en-US" sz="2645" dirty="0"/>
              <a:t>STR 	; move word from register to memory</a:t>
            </a:r>
          </a:p>
          <a:p>
            <a:pPr eaLnBrk="1" hangingPunct="1">
              <a:lnSpc>
                <a:spcPct val="150000"/>
              </a:lnSpc>
            </a:pPr>
            <a:r>
              <a:rPr lang="en-US" altLang="en-US" sz="3085" dirty="0"/>
              <a:t>All other instructions have to work on registers only.</a:t>
            </a:r>
          </a:p>
          <a:p>
            <a:pPr eaLnBrk="1" hangingPunct="1"/>
            <a:endParaRPr lang="en-US" altLang="en-US"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1026">
            <a:extLst>
              <a:ext uri="{FF2B5EF4-FFF2-40B4-BE49-F238E27FC236}">
                <a16:creationId xmlns:a16="http://schemas.microsoft.com/office/drawing/2014/main" id="{D4CF23F7-AA24-47AB-BF40-322A1E987FFE}"/>
              </a:ext>
            </a:extLst>
          </p:cNvPr>
          <p:cNvSpPr>
            <a:spLocks noGrp="1" noChangeArrowheads="1"/>
          </p:cNvSpPr>
          <p:nvPr>
            <p:ph type="title"/>
          </p:nvPr>
        </p:nvSpPr>
        <p:spPr/>
        <p:txBody>
          <a:bodyPr/>
          <a:lstStyle/>
          <a:p>
            <a:pPr eaLnBrk="1" hangingPunct="1"/>
            <a:r>
              <a:rPr lang="en-US" altLang="en-US"/>
              <a:t>3 Address Instruction Format</a:t>
            </a:r>
          </a:p>
        </p:txBody>
      </p:sp>
      <p:grpSp>
        <p:nvGrpSpPr>
          <p:cNvPr id="23555" name="Group 1027">
            <a:extLst>
              <a:ext uri="{FF2B5EF4-FFF2-40B4-BE49-F238E27FC236}">
                <a16:creationId xmlns:a16="http://schemas.microsoft.com/office/drawing/2014/main" id="{D1505286-4BE9-4561-8DCB-3BE0686B615F}"/>
              </a:ext>
            </a:extLst>
          </p:cNvPr>
          <p:cNvGrpSpPr>
            <a:grpSpLocks/>
          </p:cNvGrpSpPr>
          <p:nvPr/>
        </p:nvGrpSpPr>
        <p:grpSpPr bwMode="auto">
          <a:xfrm>
            <a:off x="2177168" y="2102530"/>
            <a:ext cx="6527976" cy="1194491"/>
            <a:chOff x="528" y="2592"/>
            <a:chExt cx="3636" cy="657"/>
          </a:xfrm>
        </p:grpSpPr>
        <p:grpSp>
          <p:nvGrpSpPr>
            <p:cNvPr id="23557" name="Group 1028">
              <a:extLst>
                <a:ext uri="{FF2B5EF4-FFF2-40B4-BE49-F238E27FC236}">
                  <a16:creationId xmlns:a16="http://schemas.microsoft.com/office/drawing/2014/main" id="{989FC83B-AB29-4386-AD6B-3690FD256813}"/>
                </a:ext>
              </a:extLst>
            </p:cNvPr>
            <p:cNvGrpSpPr>
              <a:grpSpLocks/>
            </p:cNvGrpSpPr>
            <p:nvPr/>
          </p:nvGrpSpPr>
          <p:grpSpPr bwMode="auto">
            <a:xfrm>
              <a:off x="528" y="2928"/>
              <a:ext cx="3636" cy="321"/>
              <a:chOff x="528" y="2928"/>
              <a:chExt cx="3636" cy="321"/>
            </a:xfrm>
          </p:grpSpPr>
          <p:sp>
            <p:nvSpPr>
              <p:cNvPr id="23559" name="Text Box 1029">
                <a:extLst>
                  <a:ext uri="{FF2B5EF4-FFF2-40B4-BE49-F238E27FC236}">
                    <a16:creationId xmlns:a16="http://schemas.microsoft.com/office/drawing/2014/main" id="{703B4BF6-ACD0-4043-955E-F5A4DAA84D06}"/>
                  </a:ext>
                </a:extLst>
              </p:cNvPr>
              <p:cNvSpPr txBox="1">
                <a:spLocks noChangeArrowheads="1"/>
              </p:cNvSpPr>
              <p:nvPr/>
            </p:nvSpPr>
            <p:spPr bwMode="auto">
              <a:xfrm>
                <a:off x="576" y="3012"/>
                <a:ext cx="3588" cy="237"/>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defRPr>
                </a:lvl9pPr>
              </a:lstStyle>
              <a:p>
                <a:pPr eaLnBrk="1" hangingPunct="1">
                  <a:spcBef>
                    <a:spcPct val="50000"/>
                  </a:spcBef>
                  <a:buFontTx/>
                  <a:buNone/>
                </a:pPr>
                <a:endParaRPr lang="en-US" altLang="en-US" sz="2204">
                  <a:latin typeface="Arial" panose="020B0604020202020204" pitchFamily="34" charset="0"/>
                </a:endParaRPr>
              </a:p>
            </p:txBody>
          </p:sp>
          <p:sp>
            <p:nvSpPr>
              <p:cNvPr id="23560" name="Text Box 1030">
                <a:extLst>
                  <a:ext uri="{FF2B5EF4-FFF2-40B4-BE49-F238E27FC236}">
                    <a16:creationId xmlns:a16="http://schemas.microsoft.com/office/drawing/2014/main" id="{083EF74C-2A9F-4B11-8CA1-787706CA1381}"/>
                  </a:ext>
                </a:extLst>
              </p:cNvPr>
              <p:cNvSpPr txBox="1">
                <a:spLocks noChangeArrowheads="1"/>
              </p:cNvSpPr>
              <p:nvPr/>
            </p:nvSpPr>
            <p:spPr bwMode="auto">
              <a:xfrm>
                <a:off x="528" y="2928"/>
                <a:ext cx="3552" cy="237"/>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2204">
                    <a:latin typeface="Arial" panose="020B0604020202020204" pitchFamily="34" charset="0"/>
                  </a:rPr>
                  <a:t>Function     op 1 addr.     op 2 addr.     dest. addr.     </a:t>
                </a:r>
              </a:p>
            </p:txBody>
          </p:sp>
          <p:sp>
            <p:nvSpPr>
              <p:cNvPr id="23561" name="Line 1031">
                <a:extLst>
                  <a:ext uri="{FF2B5EF4-FFF2-40B4-BE49-F238E27FC236}">
                    <a16:creationId xmlns:a16="http://schemas.microsoft.com/office/drawing/2014/main" id="{B94C4527-D4C4-437C-8462-375C5E4ED09C}"/>
                  </a:ext>
                </a:extLst>
              </p:cNvPr>
              <p:cNvSpPr>
                <a:spLocks noChangeShapeType="1"/>
              </p:cNvSpPr>
              <p:nvPr/>
            </p:nvSpPr>
            <p:spPr bwMode="auto">
              <a:xfrm>
                <a:off x="1308" y="2928"/>
                <a:ext cx="0" cy="25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983"/>
              </a:p>
            </p:txBody>
          </p:sp>
          <p:sp>
            <p:nvSpPr>
              <p:cNvPr id="23562" name="Line 1032">
                <a:extLst>
                  <a:ext uri="{FF2B5EF4-FFF2-40B4-BE49-F238E27FC236}">
                    <a16:creationId xmlns:a16="http://schemas.microsoft.com/office/drawing/2014/main" id="{EAB21D38-1ECA-4F4E-8F13-7572F4811AE2}"/>
                  </a:ext>
                </a:extLst>
              </p:cNvPr>
              <p:cNvSpPr>
                <a:spLocks noChangeShapeType="1"/>
              </p:cNvSpPr>
              <p:nvPr/>
            </p:nvSpPr>
            <p:spPr bwMode="auto">
              <a:xfrm>
                <a:off x="2268" y="2934"/>
                <a:ext cx="0" cy="25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983"/>
              </a:p>
            </p:txBody>
          </p:sp>
          <p:sp>
            <p:nvSpPr>
              <p:cNvPr id="23563" name="Line 1033">
                <a:extLst>
                  <a:ext uri="{FF2B5EF4-FFF2-40B4-BE49-F238E27FC236}">
                    <a16:creationId xmlns:a16="http://schemas.microsoft.com/office/drawing/2014/main" id="{B712E440-A835-418D-8415-3FA7710E837D}"/>
                  </a:ext>
                </a:extLst>
              </p:cNvPr>
              <p:cNvSpPr>
                <a:spLocks noChangeShapeType="1"/>
              </p:cNvSpPr>
              <p:nvPr/>
            </p:nvSpPr>
            <p:spPr bwMode="auto">
              <a:xfrm>
                <a:off x="3177" y="2928"/>
                <a:ext cx="0" cy="25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983"/>
              </a:p>
            </p:txBody>
          </p:sp>
        </p:grpSp>
        <p:sp>
          <p:nvSpPr>
            <p:cNvPr id="23558" name="Text Box 1034">
              <a:extLst>
                <a:ext uri="{FF2B5EF4-FFF2-40B4-BE49-F238E27FC236}">
                  <a16:creationId xmlns:a16="http://schemas.microsoft.com/office/drawing/2014/main" id="{C1F3A1CA-DF5E-4B60-B098-986B73668146}"/>
                </a:ext>
              </a:extLst>
            </p:cNvPr>
            <p:cNvSpPr txBox="1">
              <a:spLocks noChangeArrowheads="1"/>
            </p:cNvSpPr>
            <p:nvPr/>
          </p:nvSpPr>
          <p:spPr bwMode="auto">
            <a:xfrm>
              <a:off x="540" y="2592"/>
              <a:ext cx="3600" cy="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2645" b="1">
                  <a:latin typeface="Arial" panose="020B0604020202020204" pitchFamily="34" charset="0"/>
                </a:rPr>
                <a:t>  f bits        n bits        n bits       n bits</a:t>
              </a:r>
            </a:p>
          </p:txBody>
        </p:sp>
      </p:grpSp>
      <p:sp>
        <p:nvSpPr>
          <p:cNvPr id="23556" name="Rectangle 1035">
            <a:extLst>
              <a:ext uri="{FF2B5EF4-FFF2-40B4-BE49-F238E27FC236}">
                <a16:creationId xmlns:a16="http://schemas.microsoft.com/office/drawing/2014/main" id="{90E1C9DD-5168-4650-B35E-161C223EE7C5}"/>
              </a:ext>
            </a:extLst>
          </p:cNvPr>
          <p:cNvSpPr>
            <a:spLocks noChangeArrowheads="1"/>
          </p:cNvSpPr>
          <p:nvPr/>
        </p:nvSpPr>
        <p:spPr bwMode="auto">
          <a:xfrm>
            <a:off x="1820333" y="3694289"/>
            <a:ext cx="7220656" cy="1007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983" b="1" i="1">
                <a:latin typeface="Trebuchet MS" panose="020B0603020202020204" pitchFamily="34" charset="0"/>
              </a:rPr>
              <a:t>Example</a:t>
            </a:r>
            <a:r>
              <a:rPr lang="en-US" altLang="en-US" sz="1983" b="1">
                <a:latin typeface="Trebuchet MS" panose="020B0603020202020204" pitchFamily="34" charset="0"/>
              </a:rPr>
              <a:t> </a:t>
            </a:r>
          </a:p>
          <a:p>
            <a:pPr eaLnBrk="1" hangingPunct="1">
              <a:spcBef>
                <a:spcPct val="0"/>
              </a:spcBef>
              <a:buFontTx/>
              <a:buNone/>
            </a:pPr>
            <a:r>
              <a:rPr lang="en-US" altLang="en-US" sz="1983">
                <a:latin typeface="Arial" panose="020B0604020202020204" pitchFamily="34" charset="0"/>
              </a:rPr>
              <a:t>	</a:t>
            </a:r>
          </a:p>
          <a:p>
            <a:pPr eaLnBrk="1" hangingPunct="1">
              <a:spcBef>
                <a:spcPct val="0"/>
              </a:spcBef>
              <a:buFontTx/>
              <a:buNone/>
            </a:pPr>
            <a:r>
              <a:rPr lang="en-US" altLang="en-US" sz="1983">
                <a:latin typeface="Arial" panose="020B0604020202020204" pitchFamily="34" charset="0"/>
              </a:rPr>
              <a:t>	</a:t>
            </a:r>
            <a:r>
              <a:rPr lang="en-US" altLang="en-US" sz="1983" b="1">
                <a:latin typeface="Arial" panose="020B0604020202020204" pitchFamily="34" charset="0"/>
              </a:rPr>
              <a:t>Add d, s1, s2                      ; d =s1+s2</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37F061-0006-41AD-9A34-669751A2D4FD}"/>
              </a:ext>
            </a:extLst>
          </p:cNvPr>
          <p:cNvSpPr>
            <a:spLocks noGrp="1"/>
          </p:cNvSpPr>
          <p:nvPr>
            <p:ph type="title"/>
          </p:nvPr>
        </p:nvSpPr>
        <p:spPr>
          <a:xfrm>
            <a:off x="1057148" y="269819"/>
            <a:ext cx="8970072" cy="556623"/>
          </a:xfrm>
        </p:spPr>
        <p:txBody>
          <a:bodyPr/>
          <a:lstStyle/>
          <a:p>
            <a:r>
              <a:rPr lang="en-US" dirty="0"/>
              <a:t>Von Neumann vs Harvard Architecture</a:t>
            </a:r>
          </a:p>
        </p:txBody>
      </p:sp>
      <p:sp>
        <p:nvSpPr>
          <p:cNvPr id="4" name="Slide Number Placeholder 3">
            <a:extLst>
              <a:ext uri="{FF2B5EF4-FFF2-40B4-BE49-F238E27FC236}">
                <a16:creationId xmlns:a16="http://schemas.microsoft.com/office/drawing/2014/main" id="{B3DC2F99-3B5D-4F67-8488-9E50D58E0F5A}"/>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16</a:t>
            </a:fld>
            <a:endParaRPr lang="en-US" sz="900">
              <a:latin typeface="Arial"/>
              <a:cs typeface="Arial"/>
            </a:endParaRPr>
          </a:p>
        </p:txBody>
      </p:sp>
      <p:pic>
        <p:nvPicPr>
          <p:cNvPr id="6" name="Picture 5">
            <a:extLst>
              <a:ext uri="{FF2B5EF4-FFF2-40B4-BE49-F238E27FC236}">
                <a16:creationId xmlns:a16="http://schemas.microsoft.com/office/drawing/2014/main" id="{7565EA0C-DE9E-4828-A4C7-BF29226C60FD}"/>
              </a:ext>
            </a:extLst>
          </p:cNvPr>
          <p:cNvPicPr>
            <a:picLocks noChangeAspect="1"/>
          </p:cNvPicPr>
          <p:nvPr/>
        </p:nvPicPr>
        <p:blipFill>
          <a:blip r:embed="rId2"/>
          <a:stretch>
            <a:fillRect/>
          </a:stretch>
        </p:blipFill>
        <p:spPr>
          <a:xfrm>
            <a:off x="594172" y="1091382"/>
            <a:ext cx="9433048" cy="5591991"/>
          </a:xfrm>
          <a:prstGeom prst="rect">
            <a:avLst/>
          </a:prstGeom>
        </p:spPr>
      </p:pic>
    </p:spTree>
    <p:extLst>
      <p:ext uri="{BB962C8B-B14F-4D97-AF65-F5344CB8AC3E}">
        <p14:creationId xmlns:p14="http://schemas.microsoft.com/office/powerpoint/2010/main" val="38618294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are ARM Cortex M processors?</a:t>
            </a:r>
          </a:p>
        </p:txBody>
      </p:sp>
      <p:sp>
        <p:nvSpPr>
          <p:cNvPr id="3" name="Text Placeholder 2"/>
          <p:cNvSpPr>
            <a:spLocks noGrp="1"/>
          </p:cNvSpPr>
          <p:nvPr>
            <p:ph type="body" idx="1"/>
          </p:nvPr>
        </p:nvSpPr>
        <p:spPr>
          <a:xfrm>
            <a:off x="810198" y="1401988"/>
            <a:ext cx="8958138" cy="1667375"/>
          </a:xfrm>
        </p:spPr>
        <p:txBody>
          <a:bodyPr/>
          <a:lstStyle/>
          <a:p>
            <a:pPr marL="0" indent="0">
              <a:buNone/>
            </a:pPr>
            <a:r>
              <a:rPr lang="en-US" dirty="0"/>
              <a:t>The Cortex-M3 and Cortex-M4 are processors designed by ARM. The Cortex-M3 processor was the first of the Cortex generation of processors, released by ARM in 2005 (silicon products released in 2006). The Cortex-M4 processor was released in 2010 (released products also in 2010).</a:t>
            </a:r>
          </a:p>
          <a:p>
            <a:pPr marL="0" indent="0">
              <a:buNone/>
            </a:pPr>
            <a:r>
              <a:rPr lang="en-US" dirty="0"/>
              <a:t>The Cortex-M3 and Cortex-M4 processors use a 32-bit architecture. </a:t>
            </a:r>
          </a:p>
          <a:p>
            <a:pPr marL="0" indent="0">
              <a:buNone/>
            </a:pPr>
            <a:r>
              <a:rPr lang="en-US" dirty="0">
                <a:solidFill>
                  <a:srgbClr val="FF0000"/>
                </a:solidFill>
              </a:rPr>
              <a:t>Internal registers in the register bank, the data path, and the bus interfaces are all 32 bits wide</a:t>
            </a:r>
            <a:r>
              <a:rPr lang="en-US" dirty="0"/>
              <a:t>. The Instruction Set Architecture (ISA) in the Cortex-M processors is called the Thumb ISA and is based on </a:t>
            </a:r>
            <a:r>
              <a:rPr lang="en-US" dirty="0">
                <a:solidFill>
                  <a:srgbClr val="FF0000"/>
                </a:solidFill>
              </a:rPr>
              <a:t>Thumb-2 Technology </a:t>
            </a:r>
            <a:r>
              <a:rPr lang="en-US" dirty="0"/>
              <a:t>which supports a mixture of </a:t>
            </a:r>
            <a:r>
              <a:rPr lang="en-US" dirty="0">
                <a:solidFill>
                  <a:srgbClr val="FF0000"/>
                </a:solidFill>
              </a:rPr>
              <a:t>16-bit and 32-bit instructions</a:t>
            </a:r>
            <a:r>
              <a:rPr lang="en-US" dirty="0"/>
              <a:t>.</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17</a:t>
            </a:fld>
            <a:endParaRPr lang="en-US" sz="900">
              <a:latin typeface="Arial"/>
              <a:cs typeface="Arial"/>
            </a:endParaRPr>
          </a:p>
        </p:txBody>
      </p:sp>
    </p:spTree>
    <p:extLst>
      <p:ext uri="{BB962C8B-B14F-4D97-AF65-F5344CB8AC3E}">
        <p14:creationId xmlns:p14="http://schemas.microsoft.com/office/powerpoint/2010/main" val="34582571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89738" y="1206502"/>
            <a:ext cx="170816" cy="2295525"/>
          </a:xfrm>
          <a:prstGeom prst="rect">
            <a:avLst/>
          </a:prstGeom>
        </p:spPr>
        <p:txBody>
          <a:bodyPr vert="horz" wrap="square" lIns="0" tIns="0" rIns="0" bIns="0" rtlCol="0">
            <a:noAutofit/>
          </a:bodyPr>
          <a:lstStyle/>
          <a:p>
            <a:pPr marL="12700">
              <a:lnSpc>
                <a:spcPct val="100000"/>
              </a:lnSpc>
            </a:pPr>
            <a:r>
              <a:rPr sz="2500" spc="-25" dirty="0">
                <a:solidFill>
                  <a:srgbClr val="118CAA"/>
                </a:solidFill>
                <a:latin typeface="Arial"/>
                <a:cs typeface="Arial"/>
              </a:rPr>
              <a:t></a:t>
            </a:r>
            <a:endParaRPr sz="2500" dirty="0">
              <a:latin typeface="Arial"/>
              <a:cs typeface="Arial"/>
            </a:endParaRPr>
          </a:p>
          <a:p>
            <a:pPr marL="12700">
              <a:lnSpc>
                <a:spcPct val="100000"/>
              </a:lnSpc>
            </a:pPr>
            <a:r>
              <a:rPr sz="2500" spc="-25" dirty="0">
                <a:solidFill>
                  <a:srgbClr val="118CAA"/>
                </a:solidFill>
                <a:latin typeface="Arial"/>
                <a:cs typeface="Arial"/>
              </a:rPr>
              <a:t></a:t>
            </a:r>
            <a:endParaRPr sz="2500" dirty="0">
              <a:latin typeface="Arial"/>
              <a:cs typeface="Arial"/>
            </a:endParaRPr>
          </a:p>
          <a:p>
            <a:pPr marL="12700">
              <a:lnSpc>
                <a:spcPct val="100000"/>
              </a:lnSpc>
            </a:pPr>
            <a:r>
              <a:rPr sz="2500" spc="-25" dirty="0">
                <a:solidFill>
                  <a:srgbClr val="118CAA"/>
                </a:solidFill>
                <a:latin typeface="Arial"/>
                <a:cs typeface="Arial"/>
              </a:rPr>
              <a:t></a:t>
            </a:r>
            <a:endParaRPr sz="2500" dirty="0">
              <a:latin typeface="Arial"/>
              <a:cs typeface="Arial"/>
            </a:endParaRPr>
          </a:p>
          <a:p>
            <a:pPr marL="12700">
              <a:lnSpc>
                <a:spcPct val="100000"/>
              </a:lnSpc>
            </a:pPr>
            <a:r>
              <a:rPr sz="2500" spc="-25" dirty="0">
                <a:solidFill>
                  <a:srgbClr val="118CAA"/>
                </a:solidFill>
                <a:latin typeface="Arial"/>
                <a:cs typeface="Arial"/>
              </a:rPr>
              <a:t></a:t>
            </a:r>
            <a:endParaRPr sz="2500" dirty="0">
              <a:latin typeface="Arial"/>
              <a:cs typeface="Arial"/>
            </a:endParaRPr>
          </a:p>
          <a:p>
            <a:pPr marL="12700">
              <a:lnSpc>
                <a:spcPct val="100000"/>
              </a:lnSpc>
            </a:pPr>
            <a:r>
              <a:rPr sz="2500" spc="-25" dirty="0">
                <a:solidFill>
                  <a:srgbClr val="118CAA"/>
                </a:solidFill>
                <a:latin typeface="Arial"/>
                <a:cs typeface="Arial"/>
              </a:rPr>
              <a:t></a:t>
            </a:r>
            <a:endParaRPr sz="2500" dirty="0">
              <a:latin typeface="Arial"/>
              <a:cs typeface="Arial"/>
            </a:endParaRPr>
          </a:p>
          <a:p>
            <a:pPr marL="12700">
              <a:lnSpc>
                <a:spcPct val="100000"/>
              </a:lnSpc>
            </a:pPr>
            <a:r>
              <a:rPr sz="2500" spc="-25" dirty="0">
                <a:solidFill>
                  <a:srgbClr val="118CAA"/>
                </a:solidFill>
                <a:latin typeface="Arial"/>
                <a:cs typeface="Arial"/>
              </a:rPr>
              <a:t></a:t>
            </a:r>
            <a:endParaRPr sz="2500" dirty="0">
              <a:latin typeface="Arial"/>
              <a:cs typeface="Arial"/>
            </a:endParaRPr>
          </a:p>
        </p:txBody>
      </p:sp>
      <p:sp>
        <p:nvSpPr>
          <p:cNvPr id="3" name="object 3"/>
          <p:cNvSpPr txBox="1"/>
          <p:nvPr/>
        </p:nvSpPr>
        <p:spPr>
          <a:xfrm>
            <a:off x="1491488" y="1173990"/>
            <a:ext cx="7311390" cy="5267960"/>
          </a:xfrm>
          <a:prstGeom prst="rect">
            <a:avLst/>
          </a:prstGeom>
        </p:spPr>
        <p:txBody>
          <a:bodyPr vert="horz" wrap="square" lIns="0" tIns="0" rIns="0" bIns="0" rtlCol="0">
            <a:noAutofit/>
          </a:bodyPr>
          <a:lstStyle/>
          <a:p>
            <a:pPr marL="12700" marR="4517390">
              <a:lnSpc>
                <a:spcPct val="125000"/>
              </a:lnSpc>
            </a:pPr>
            <a:r>
              <a:rPr sz="2000" dirty="0">
                <a:latin typeface="Arial"/>
                <a:cs typeface="Arial"/>
              </a:rPr>
              <a:t>18</a:t>
            </a:r>
            <a:r>
              <a:rPr sz="2000" spc="-25" dirty="0">
                <a:latin typeface="Arial"/>
                <a:cs typeface="Arial"/>
              </a:rPr>
              <a:t> </a:t>
            </a:r>
            <a:r>
              <a:rPr sz="2000" spc="0" dirty="0">
                <a:latin typeface="Arial"/>
                <a:cs typeface="Arial"/>
              </a:rPr>
              <a:t>x</a:t>
            </a:r>
            <a:r>
              <a:rPr sz="2000" spc="-15" dirty="0">
                <a:latin typeface="Arial"/>
                <a:cs typeface="Arial"/>
              </a:rPr>
              <a:t> </a:t>
            </a:r>
            <a:r>
              <a:rPr sz="2000" spc="0" dirty="0">
                <a:latin typeface="Arial"/>
                <a:cs typeface="Arial"/>
              </a:rPr>
              <a:t>3</a:t>
            </a:r>
            <a:r>
              <a:rPr sz="2000" spc="5" dirty="0">
                <a:latin typeface="Arial"/>
                <a:cs typeface="Arial"/>
              </a:rPr>
              <a:t>2-</a:t>
            </a:r>
            <a:r>
              <a:rPr sz="2000" spc="0" dirty="0">
                <a:latin typeface="Arial"/>
                <a:cs typeface="Arial"/>
              </a:rPr>
              <a:t>bit</a:t>
            </a:r>
            <a:r>
              <a:rPr sz="2000" spc="-25" dirty="0">
                <a:latin typeface="Arial"/>
                <a:cs typeface="Arial"/>
              </a:rPr>
              <a:t> </a:t>
            </a:r>
            <a:r>
              <a:rPr sz="2000" spc="0" dirty="0">
                <a:latin typeface="Arial"/>
                <a:cs typeface="Arial"/>
              </a:rPr>
              <a:t>regi</a:t>
            </a:r>
            <a:r>
              <a:rPr sz="2000" spc="5" dirty="0">
                <a:latin typeface="Arial"/>
                <a:cs typeface="Arial"/>
              </a:rPr>
              <a:t>s</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s </a:t>
            </a:r>
            <a:r>
              <a:rPr sz="2000" spc="-5" dirty="0">
                <a:latin typeface="Arial"/>
                <a:cs typeface="Arial"/>
              </a:rPr>
              <a:t>E</a:t>
            </a:r>
            <a:r>
              <a:rPr sz="2000" spc="-10" dirty="0">
                <a:latin typeface="Arial"/>
                <a:cs typeface="Arial"/>
              </a:rPr>
              <a:t>x</a:t>
            </a:r>
            <a:r>
              <a:rPr sz="2000" spc="5" dirty="0">
                <a:latin typeface="Arial"/>
                <a:cs typeface="Arial"/>
              </a:rPr>
              <a:t>c</a:t>
            </a:r>
            <a:r>
              <a:rPr sz="2000" spc="0" dirty="0">
                <a:latin typeface="Arial"/>
                <a:cs typeface="Arial"/>
              </a:rPr>
              <a:t>ellent</a:t>
            </a:r>
            <a:r>
              <a:rPr sz="2000" spc="-25" dirty="0">
                <a:latin typeface="Arial"/>
                <a:cs typeface="Arial"/>
              </a:rPr>
              <a:t> </a:t>
            </a:r>
            <a:r>
              <a:rPr sz="2000" spc="5" dirty="0">
                <a:latin typeface="Arial"/>
                <a:cs typeface="Arial"/>
              </a:rPr>
              <a:t>c</a:t>
            </a:r>
            <a:r>
              <a:rPr sz="2000" spc="0" dirty="0">
                <a:latin typeface="Arial"/>
                <a:cs typeface="Arial"/>
              </a:rPr>
              <a:t>ompiler</a:t>
            </a:r>
            <a:r>
              <a:rPr sz="2000" spc="-25" dirty="0">
                <a:latin typeface="Arial"/>
                <a:cs typeface="Arial"/>
              </a:rPr>
              <a:t> </a:t>
            </a:r>
            <a:r>
              <a:rPr sz="2000" spc="-5" dirty="0">
                <a:latin typeface="Arial"/>
                <a:cs typeface="Arial"/>
              </a:rPr>
              <a:t>t</a:t>
            </a:r>
            <a:r>
              <a:rPr sz="2000" spc="0" dirty="0">
                <a:latin typeface="Arial"/>
                <a:cs typeface="Arial"/>
              </a:rPr>
              <a:t>a</a:t>
            </a:r>
            <a:r>
              <a:rPr sz="2000" spc="5" dirty="0">
                <a:latin typeface="Arial"/>
                <a:cs typeface="Arial"/>
              </a:rPr>
              <a:t>r</a:t>
            </a:r>
            <a:r>
              <a:rPr sz="2000" spc="0" dirty="0">
                <a:latin typeface="Arial"/>
                <a:cs typeface="Arial"/>
              </a:rPr>
              <a:t>get</a:t>
            </a:r>
            <a:endParaRPr sz="2000" dirty="0">
              <a:latin typeface="Arial"/>
              <a:cs typeface="Arial"/>
            </a:endParaRPr>
          </a:p>
          <a:p>
            <a:pPr marL="12700" marR="3627754">
              <a:lnSpc>
                <a:spcPct val="125000"/>
              </a:lnSpc>
            </a:pPr>
            <a:r>
              <a:rPr sz="2000" spc="5" dirty="0">
                <a:latin typeface="Arial"/>
                <a:cs typeface="Arial"/>
              </a:rPr>
              <a:t>R</a:t>
            </a:r>
            <a:r>
              <a:rPr sz="2000" spc="0" dirty="0">
                <a:latin typeface="Arial"/>
                <a:cs typeface="Arial"/>
              </a:rPr>
              <a:t>edu</a:t>
            </a:r>
            <a:r>
              <a:rPr sz="2000" spc="5" dirty="0">
                <a:latin typeface="Arial"/>
                <a:cs typeface="Arial"/>
              </a:rPr>
              <a:t>c</a:t>
            </a:r>
            <a:r>
              <a:rPr sz="2000" spc="0" dirty="0">
                <a:latin typeface="Arial"/>
                <a:cs typeface="Arial"/>
              </a:rPr>
              <a:t>ed</a:t>
            </a:r>
            <a:r>
              <a:rPr sz="2000" spc="-40" dirty="0">
                <a:latin typeface="Arial"/>
                <a:cs typeface="Arial"/>
              </a:rPr>
              <a:t> </a:t>
            </a:r>
            <a:r>
              <a:rPr sz="2000" spc="0" dirty="0">
                <a:latin typeface="Arial"/>
                <a:cs typeface="Arial"/>
              </a:rPr>
              <a:t>pin</a:t>
            </a:r>
            <a:r>
              <a:rPr sz="2000" spc="-15" dirty="0">
                <a:latin typeface="Arial"/>
                <a:cs typeface="Arial"/>
              </a:rPr>
              <a:t> </a:t>
            </a:r>
            <a:r>
              <a:rPr sz="2000" spc="5" dirty="0">
                <a:latin typeface="Arial"/>
                <a:cs typeface="Arial"/>
              </a:rPr>
              <a:t>c</a:t>
            </a:r>
            <a:r>
              <a:rPr sz="2000" spc="0" dirty="0">
                <a:latin typeface="Arial"/>
                <a:cs typeface="Arial"/>
              </a:rPr>
              <a:t>ount</a:t>
            </a:r>
            <a:r>
              <a:rPr sz="2000" spc="-35" dirty="0">
                <a:latin typeface="Arial"/>
                <a:cs typeface="Arial"/>
              </a:rPr>
              <a:t> </a:t>
            </a:r>
            <a:r>
              <a:rPr sz="2000" spc="0" dirty="0">
                <a:latin typeface="Arial"/>
                <a:cs typeface="Arial"/>
              </a:rPr>
              <a:t>requi</a:t>
            </a:r>
            <a:r>
              <a:rPr sz="2000" spc="5" dirty="0">
                <a:latin typeface="Arial"/>
                <a:cs typeface="Arial"/>
              </a:rPr>
              <a:t>r</a:t>
            </a:r>
            <a:r>
              <a:rPr sz="2000" spc="0" dirty="0">
                <a:latin typeface="Arial"/>
                <a:cs typeface="Arial"/>
              </a:rPr>
              <a:t>emen</a:t>
            </a:r>
            <a:r>
              <a:rPr sz="2000" spc="-5" dirty="0">
                <a:latin typeface="Arial"/>
                <a:cs typeface="Arial"/>
              </a:rPr>
              <a:t>t</a:t>
            </a:r>
            <a:r>
              <a:rPr sz="2000" spc="0" dirty="0">
                <a:latin typeface="Arial"/>
                <a:cs typeface="Arial"/>
              </a:rPr>
              <a:t>s</a:t>
            </a:r>
            <a:r>
              <a:rPr lang="en-US" sz="2000" spc="0" dirty="0">
                <a:latin typeface="Arial"/>
                <a:cs typeface="Arial"/>
              </a:rPr>
              <a:t> </a:t>
            </a:r>
            <a:r>
              <a:rPr sz="2000" spc="0" dirty="0">
                <a:latin typeface="Arial"/>
                <a:cs typeface="Arial"/>
              </a:rPr>
              <a:t> </a:t>
            </a:r>
            <a:r>
              <a:rPr sz="2000" spc="-5" dirty="0">
                <a:latin typeface="Arial"/>
                <a:cs typeface="Arial"/>
              </a:rPr>
              <a:t>Eff</a:t>
            </a:r>
            <a:r>
              <a:rPr sz="2000" spc="0" dirty="0">
                <a:latin typeface="Arial"/>
                <a:cs typeface="Arial"/>
              </a:rPr>
              <a:t>i</a:t>
            </a:r>
            <a:r>
              <a:rPr sz="2000" spc="5" dirty="0">
                <a:latin typeface="Arial"/>
                <a:cs typeface="Arial"/>
              </a:rPr>
              <a:t>c</a:t>
            </a:r>
            <a:r>
              <a:rPr sz="2000" spc="0" dirty="0">
                <a:latin typeface="Arial"/>
                <a:cs typeface="Arial"/>
              </a:rPr>
              <a:t>ient</a:t>
            </a:r>
            <a:r>
              <a:rPr sz="2000" spc="-25" dirty="0">
                <a:latin typeface="Arial"/>
                <a:cs typeface="Arial"/>
              </a:rPr>
              <a:t> </a:t>
            </a:r>
            <a:r>
              <a:rPr sz="2000" spc="0" dirty="0">
                <a:latin typeface="Arial"/>
                <a:cs typeface="Arial"/>
              </a:rPr>
              <a:t>in</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rupt</a:t>
            </a:r>
            <a:r>
              <a:rPr sz="2000" spc="-50" dirty="0">
                <a:latin typeface="Arial"/>
                <a:cs typeface="Arial"/>
              </a:rPr>
              <a:t> </a:t>
            </a:r>
            <a:r>
              <a:rPr sz="2000" spc="0" dirty="0">
                <a:latin typeface="Arial"/>
                <a:cs typeface="Arial"/>
              </a:rPr>
              <a:t>handling </a:t>
            </a:r>
            <a:r>
              <a:rPr sz="2000" spc="-5" dirty="0">
                <a:latin typeface="Arial"/>
                <a:cs typeface="Arial"/>
              </a:rPr>
              <a:t>P</a:t>
            </a:r>
            <a:r>
              <a:rPr sz="2000" spc="0" dirty="0">
                <a:latin typeface="Arial"/>
                <a:cs typeface="Arial"/>
              </a:rPr>
              <a:t>o</a:t>
            </a:r>
            <a:r>
              <a:rPr sz="2000" spc="5" dirty="0">
                <a:latin typeface="Arial"/>
                <a:cs typeface="Arial"/>
              </a:rPr>
              <a:t>w</a:t>
            </a:r>
            <a:r>
              <a:rPr sz="2000" spc="0" dirty="0">
                <a:latin typeface="Arial"/>
                <a:cs typeface="Arial"/>
              </a:rPr>
              <a:t>er</a:t>
            </a:r>
            <a:r>
              <a:rPr sz="2000" spc="-25" dirty="0">
                <a:latin typeface="Arial"/>
                <a:cs typeface="Arial"/>
              </a:rPr>
              <a:t> </a:t>
            </a:r>
            <a:r>
              <a:rPr sz="2000" spc="0" dirty="0">
                <a:latin typeface="Arial"/>
                <a:cs typeface="Arial"/>
              </a:rPr>
              <a:t>management</a:t>
            </a:r>
            <a:endParaRPr sz="2000" dirty="0">
              <a:latin typeface="Arial"/>
              <a:cs typeface="Arial"/>
            </a:endParaRPr>
          </a:p>
          <a:p>
            <a:pPr>
              <a:lnSpc>
                <a:spcPts val="600"/>
              </a:lnSpc>
            </a:pPr>
            <a:endParaRPr sz="600" dirty="0"/>
          </a:p>
          <a:p>
            <a:pPr marL="12700">
              <a:lnSpc>
                <a:spcPct val="100000"/>
              </a:lnSpc>
            </a:pPr>
            <a:r>
              <a:rPr sz="2000" spc="-5" dirty="0">
                <a:latin typeface="Arial"/>
                <a:cs typeface="Arial"/>
              </a:rPr>
              <a:t>Eff</a:t>
            </a:r>
            <a:r>
              <a:rPr sz="2000" spc="0" dirty="0">
                <a:latin typeface="Arial"/>
                <a:cs typeface="Arial"/>
              </a:rPr>
              <a:t>i</a:t>
            </a:r>
            <a:r>
              <a:rPr sz="2000" spc="5" dirty="0">
                <a:latin typeface="Arial"/>
                <a:cs typeface="Arial"/>
              </a:rPr>
              <a:t>c</a:t>
            </a:r>
            <a:r>
              <a:rPr sz="2000" spc="0" dirty="0">
                <a:latin typeface="Arial"/>
                <a:cs typeface="Arial"/>
              </a:rPr>
              <a:t>ient</a:t>
            </a:r>
            <a:r>
              <a:rPr sz="2000" spc="-25" dirty="0">
                <a:latin typeface="Arial"/>
                <a:cs typeface="Arial"/>
              </a:rPr>
              <a:t> </a:t>
            </a:r>
            <a:r>
              <a:rPr sz="2000" spc="0" dirty="0">
                <a:latin typeface="Arial"/>
                <a:cs typeface="Arial"/>
              </a:rPr>
              <a:t>debug</a:t>
            </a:r>
            <a:r>
              <a:rPr sz="2000" spc="-30" dirty="0">
                <a:latin typeface="Arial"/>
                <a:cs typeface="Arial"/>
              </a:rPr>
              <a:t> </a:t>
            </a:r>
            <a:r>
              <a:rPr sz="2000" spc="0" dirty="0">
                <a:latin typeface="Arial"/>
                <a:cs typeface="Arial"/>
              </a:rPr>
              <a:t>and</a:t>
            </a:r>
            <a:r>
              <a:rPr sz="2000" spc="-15" dirty="0">
                <a:latin typeface="Arial"/>
                <a:cs typeface="Arial"/>
              </a:rPr>
              <a:t> </a:t>
            </a:r>
            <a:r>
              <a:rPr sz="2000" spc="0" dirty="0">
                <a:latin typeface="Arial"/>
                <a:cs typeface="Arial"/>
              </a:rPr>
              <a:t>de</a:t>
            </a:r>
            <a:r>
              <a:rPr sz="2000" spc="-10" dirty="0">
                <a:latin typeface="Arial"/>
                <a:cs typeface="Arial"/>
              </a:rPr>
              <a:t>v</a:t>
            </a:r>
            <a:r>
              <a:rPr sz="2000" spc="0" dirty="0">
                <a:latin typeface="Arial"/>
                <a:cs typeface="Arial"/>
              </a:rPr>
              <a:t>elopment</a:t>
            </a:r>
            <a:r>
              <a:rPr sz="2000" spc="-35" dirty="0">
                <a:latin typeface="Arial"/>
                <a:cs typeface="Arial"/>
              </a:rPr>
              <a:t> </a:t>
            </a:r>
            <a:r>
              <a:rPr sz="2000" spc="5" dirty="0">
                <a:latin typeface="Arial"/>
                <a:cs typeface="Arial"/>
              </a:rPr>
              <a:t>s</a:t>
            </a:r>
            <a:r>
              <a:rPr sz="2000" spc="0" dirty="0">
                <a:latin typeface="Arial"/>
                <a:cs typeface="Arial"/>
              </a:rPr>
              <a:t>upport</a:t>
            </a:r>
            <a:r>
              <a:rPr sz="2000" spc="-50" dirty="0">
                <a:latin typeface="Arial"/>
                <a:cs typeface="Arial"/>
              </a:rPr>
              <a:t> </a:t>
            </a:r>
            <a:r>
              <a:rPr sz="2000" spc="-5" dirty="0">
                <a:latin typeface="Arial"/>
                <a:cs typeface="Arial"/>
              </a:rPr>
              <a:t>f</a:t>
            </a:r>
            <a:r>
              <a:rPr sz="2000" spc="0" dirty="0">
                <a:latin typeface="Arial"/>
                <a:cs typeface="Arial"/>
              </a:rPr>
              <a:t>ea</a:t>
            </a:r>
            <a:r>
              <a:rPr sz="2000" spc="-5" dirty="0">
                <a:latin typeface="Arial"/>
                <a:cs typeface="Arial"/>
              </a:rPr>
              <a:t>t</a:t>
            </a:r>
            <a:r>
              <a:rPr sz="2000" spc="0" dirty="0">
                <a:latin typeface="Arial"/>
                <a:cs typeface="Arial"/>
              </a:rPr>
              <a:t>u</a:t>
            </a:r>
            <a:r>
              <a:rPr sz="2000" spc="5" dirty="0">
                <a:latin typeface="Arial"/>
                <a:cs typeface="Arial"/>
              </a:rPr>
              <a:t>r</a:t>
            </a:r>
            <a:r>
              <a:rPr sz="2000" spc="0" dirty="0">
                <a:latin typeface="Arial"/>
                <a:cs typeface="Arial"/>
              </a:rPr>
              <a:t>es</a:t>
            </a:r>
            <a:endParaRPr sz="2000" dirty="0">
              <a:latin typeface="Arial"/>
              <a:cs typeface="Arial"/>
            </a:endParaRPr>
          </a:p>
          <a:p>
            <a:pPr marL="12700">
              <a:lnSpc>
                <a:spcPct val="100000"/>
              </a:lnSpc>
              <a:spcBef>
                <a:spcPts val="100"/>
              </a:spcBef>
              <a:buClr>
                <a:srgbClr val="118CAA"/>
              </a:buClr>
              <a:buSzPct val="125000"/>
              <a:tabLst>
                <a:tab pos="361315" algn="l"/>
              </a:tabLst>
            </a:pPr>
            <a:r>
              <a:rPr sz="2000" spc="-5" dirty="0">
                <a:latin typeface="Arial"/>
                <a:cs typeface="Arial"/>
              </a:rPr>
              <a:t>B</a:t>
            </a:r>
            <a:r>
              <a:rPr sz="2000" spc="0" dirty="0">
                <a:latin typeface="Arial"/>
                <a:cs typeface="Arial"/>
              </a:rPr>
              <a:t>rea</a:t>
            </a:r>
            <a:r>
              <a:rPr sz="2000" spc="5" dirty="0">
                <a:latin typeface="Arial"/>
                <a:cs typeface="Arial"/>
              </a:rPr>
              <a:t>k</a:t>
            </a:r>
            <a:r>
              <a:rPr sz="2000" spc="0" dirty="0">
                <a:latin typeface="Arial"/>
                <a:cs typeface="Arial"/>
              </a:rPr>
              <a:t>poin</a:t>
            </a:r>
            <a:r>
              <a:rPr sz="2000" spc="-5" dirty="0">
                <a:latin typeface="Arial"/>
                <a:cs typeface="Arial"/>
              </a:rPr>
              <a:t>t</a:t>
            </a:r>
            <a:r>
              <a:rPr sz="2000" spc="5" dirty="0">
                <a:latin typeface="Arial"/>
                <a:cs typeface="Arial"/>
              </a:rPr>
              <a:t>s</a:t>
            </a:r>
            <a:r>
              <a:rPr sz="2000" spc="0" dirty="0">
                <a:latin typeface="Arial"/>
                <a:cs typeface="Arial"/>
              </a:rPr>
              <a:t>,</a:t>
            </a:r>
            <a:r>
              <a:rPr sz="2000" spc="-60" dirty="0">
                <a:latin typeface="Arial"/>
                <a:cs typeface="Arial"/>
              </a:rPr>
              <a:t> </a:t>
            </a:r>
            <a:r>
              <a:rPr sz="2000" spc="0" dirty="0">
                <a:latin typeface="Arial"/>
                <a:cs typeface="Arial"/>
              </a:rPr>
              <a:t>Wa</a:t>
            </a:r>
            <a:r>
              <a:rPr sz="2000" spc="-5" dirty="0">
                <a:latin typeface="Arial"/>
                <a:cs typeface="Arial"/>
              </a:rPr>
              <a:t>t</a:t>
            </a:r>
            <a:r>
              <a:rPr sz="2000" spc="5" dirty="0">
                <a:latin typeface="Arial"/>
                <a:cs typeface="Arial"/>
              </a:rPr>
              <a:t>c</a:t>
            </a:r>
            <a:r>
              <a:rPr sz="2000" spc="0" dirty="0">
                <a:latin typeface="Arial"/>
                <a:cs typeface="Arial"/>
              </a:rPr>
              <a:t>hpoin</a:t>
            </a:r>
            <a:r>
              <a:rPr sz="2000" spc="-5" dirty="0">
                <a:latin typeface="Arial"/>
                <a:cs typeface="Arial"/>
              </a:rPr>
              <a:t>t</a:t>
            </a:r>
            <a:r>
              <a:rPr sz="2000" spc="5" dirty="0">
                <a:latin typeface="Arial"/>
                <a:cs typeface="Arial"/>
              </a:rPr>
              <a:t>s</a:t>
            </a:r>
            <a:r>
              <a:rPr sz="2000" spc="0" dirty="0">
                <a:latin typeface="Arial"/>
                <a:cs typeface="Arial"/>
              </a:rPr>
              <a:t>,</a:t>
            </a:r>
            <a:endParaRPr sz="2000" dirty="0">
              <a:latin typeface="Arial"/>
              <a:cs typeface="Arial"/>
            </a:endParaRPr>
          </a:p>
          <a:p>
            <a:pPr marL="111125">
              <a:lnSpc>
                <a:spcPct val="100000"/>
              </a:lnSpc>
              <a:buClr>
                <a:srgbClr val="118CAA"/>
              </a:buClr>
              <a:buSzPct val="125000"/>
              <a:tabLst>
                <a:tab pos="361315" algn="l"/>
              </a:tabLst>
            </a:pPr>
            <a:r>
              <a:rPr sz="2000" spc="0" dirty="0">
                <a:latin typeface="Arial"/>
                <a:cs typeface="Arial"/>
              </a:rPr>
              <a:t>Fla</a:t>
            </a:r>
            <a:r>
              <a:rPr sz="2000" spc="5" dirty="0">
                <a:latin typeface="Arial"/>
                <a:cs typeface="Arial"/>
              </a:rPr>
              <a:t>s</a:t>
            </a:r>
            <a:r>
              <a:rPr sz="2000" spc="0" dirty="0">
                <a:latin typeface="Arial"/>
                <a:cs typeface="Arial"/>
              </a:rPr>
              <a:t>h</a:t>
            </a:r>
            <a:r>
              <a:rPr sz="2000" spc="-30" dirty="0">
                <a:latin typeface="Arial"/>
                <a:cs typeface="Arial"/>
              </a:rPr>
              <a:t> </a:t>
            </a:r>
            <a:r>
              <a:rPr sz="2000" spc="-5" dirty="0">
                <a:latin typeface="Arial"/>
                <a:cs typeface="Arial"/>
              </a:rPr>
              <a:t>P</a:t>
            </a:r>
            <a:r>
              <a:rPr sz="2000" spc="0" dirty="0">
                <a:latin typeface="Arial"/>
                <a:cs typeface="Arial"/>
              </a:rPr>
              <a:t>a</a:t>
            </a:r>
            <a:r>
              <a:rPr sz="2000" spc="-5" dirty="0">
                <a:latin typeface="Arial"/>
                <a:cs typeface="Arial"/>
              </a:rPr>
              <a:t>t</a:t>
            </a:r>
            <a:r>
              <a:rPr sz="2000" spc="5" dirty="0">
                <a:latin typeface="Arial"/>
                <a:cs typeface="Arial"/>
              </a:rPr>
              <a:t>c</a:t>
            </a:r>
            <a:r>
              <a:rPr sz="2000" spc="0" dirty="0">
                <a:latin typeface="Arial"/>
                <a:cs typeface="Arial"/>
              </a:rPr>
              <a:t>h</a:t>
            </a:r>
            <a:r>
              <a:rPr sz="2000" spc="-15" dirty="0">
                <a:latin typeface="Arial"/>
                <a:cs typeface="Arial"/>
              </a:rPr>
              <a:t> </a:t>
            </a:r>
            <a:r>
              <a:rPr sz="2000" spc="5" dirty="0">
                <a:latin typeface="Arial"/>
                <a:cs typeface="Arial"/>
              </a:rPr>
              <a:t>s</a:t>
            </a:r>
            <a:r>
              <a:rPr sz="2000" spc="0" dirty="0">
                <a:latin typeface="Arial"/>
                <a:cs typeface="Arial"/>
              </a:rPr>
              <a:t>uppor</a:t>
            </a:r>
            <a:r>
              <a:rPr sz="2000" spc="-5" dirty="0">
                <a:latin typeface="Arial"/>
                <a:cs typeface="Arial"/>
              </a:rPr>
              <a:t>t</a:t>
            </a:r>
            <a:r>
              <a:rPr sz="2000" spc="0" dirty="0">
                <a:latin typeface="Arial"/>
                <a:cs typeface="Arial"/>
              </a:rPr>
              <a:t>,</a:t>
            </a:r>
            <a:endParaRPr sz="2000" dirty="0">
              <a:latin typeface="Arial"/>
              <a:cs typeface="Arial"/>
            </a:endParaRPr>
          </a:p>
          <a:p>
            <a:pPr marL="12700" marR="5059045">
              <a:lnSpc>
                <a:spcPts val="3000"/>
              </a:lnSpc>
              <a:spcBef>
                <a:spcPts val="100"/>
              </a:spcBef>
              <a:buClr>
                <a:srgbClr val="118CAA"/>
              </a:buClr>
              <a:buSzPct val="125000"/>
              <a:tabLst>
                <a:tab pos="361315" algn="l"/>
              </a:tabLst>
            </a:pPr>
            <a:r>
              <a:rPr sz="2000" spc="-5" dirty="0">
                <a:latin typeface="Arial"/>
                <a:cs typeface="Arial"/>
              </a:rPr>
              <a:t>I</a:t>
            </a:r>
            <a:r>
              <a:rPr sz="2000" spc="0" dirty="0">
                <a:latin typeface="Arial"/>
                <a:cs typeface="Arial"/>
              </a:rPr>
              <a:t>n</a:t>
            </a:r>
            <a:r>
              <a:rPr sz="2000" spc="5" dirty="0">
                <a:latin typeface="Arial"/>
                <a:cs typeface="Arial"/>
              </a:rPr>
              <a:t>s</a:t>
            </a:r>
            <a:r>
              <a:rPr sz="2000" spc="-5" dirty="0">
                <a:latin typeface="Arial"/>
                <a:cs typeface="Arial"/>
              </a:rPr>
              <a:t>t</a:t>
            </a:r>
            <a:r>
              <a:rPr sz="2000" spc="0" dirty="0">
                <a:latin typeface="Arial"/>
                <a:cs typeface="Arial"/>
              </a:rPr>
              <a:t>ru</a:t>
            </a:r>
            <a:r>
              <a:rPr sz="2000" spc="5" dirty="0">
                <a:latin typeface="Arial"/>
                <a:cs typeface="Arial"/>
              </a:rPr>
              <a:t>c</a:t>
            </a:r>
            <a:r>
              <a:rPr sz="2000" spc="-5" dirty="0">
                <a:latin typeface="Arial"/>
                <a:cs typeface="Arial"/>
              </a:rPr>
              <a:t>t</a:t>
            </a:r>
            <a:r>
              <a:rPr sz="2000" spc="0" dirty="0">
                <a:latin typeface="Arial"/>
                <a:cs typeface="Arial"/>
              </a:rPr>
              <a:t>ion</a:t>
            </a:r>
            <a:r>
              <a:rPr sz="2000" spc="-50" dirty="0">
                <a:latin typeface="Arial"/>
                <a:cs typeface="Arial"/>
              </a:rPr>
              <a:t> </a:t>
            </a:r>
            <a:r>
              <a:rPr sz="2000" spc="0" dirty="0">
                <a:latin typeface="Arial"/>
                <a:cs typeface="Arial"/>
              </a:rPr>
              <a:t>Tra</a:t>
            </a:r>
            <a:r>
              <a:rPr sz="2000" spc="5" dirty="0">
                <a:latin typeface="Arial"/>
                <a:cs typeface="Arial"/>
              </a:rPr>
              <a:t>c</a:t>
            </a:r>
            <a:r>
              <a:rPr sz="2000" spc="0" dirty="0">
                <a:latin typeface="Arial"/>
                <a:cs typeface="Arial"/>
              </a:rPr>
              <a:t>e </a:t>
            </a:r>
            <a:r>
              <a:rPr sz="2000" spc="-5" dirty="0">
                <a:latin typeface="Arial"/>
                <a:cs typeface="Arial"/>
              </a:rPr>
              <a:t>St</a:t>
            </a:r>
            <a:r>
              <a:rPr sz="2000" spc="0" dirty="0">
                <a:latin typeface="Arial"/>
                <a:cs typeface="Arial"/>
              </a:rPr>
              <a:t>rong</a:t>
            </a:r>
            <a:r>
              <a:rPr sz="2000" spc="-40" dirty="0">
                <a:latin typeface="Arial"/>
                <a:cs typeface="Arial"/>
              </a:rPr>
              <a:t> </a:t>
            </a:r>
            <a:r>
              <a:rPr sz="2000" spc="0" dirty="0">
                <a:latin typeface="Arial"/>
                <a:cs typeface="Arial"/>
              </a:rPr>
              <a:t>OS</a:t>
            </a:r>
            <a:r>
              <a:rPr sz="2000" spc="-10" dirty="0">
                <a:latin typeface="Arial"/>
                <a:cs typeface="Arial"/>
              </a:rPr>
              <a:t> </a:t>
            </a:r>
            <a:r>
              <a:rPr sz="2000" spc="5" dirty="0">
                <a:latin typeface="Arial"/>
                <a:cs typeface="Arial"/>
              </a:rPr>
              <a:t>s</a:t>
            </a:r>
            <a:r>
              <a:rPr sz="2000" spc="0" dirty="0">
                <a:latin typeface="Arial"/>
                <a:cs typeface="Arial"/>
              </a:rPr>
              <a:t>upport</a:t>
            </a:r>
            <a:endParaRPr sz="2000" dirty="0">
              <a:latin typeface="Arial"/>
              <a:cs typeface="Arial"/>
            </a:endParaRPr>
          </a:p>
          <a:p>
            <a:pPr marL="111125">
              <a:lnSpc>
                <a:spcPts val="2900"/>
              </a:lnSpc>
              <a:buClr>
                <a:srgbClr val="118CAA"/>
              </a:buClr>
              <a:buSzPct val="125000"/>
              <a:tabLst>
                <a:tab pos="361315" algn="l"/>
              </a:tabLst>
            </a:pPr>
            <a:r>
              <a:rPr sz="2000" spc="5" dirty="0">
                <a:latin typeface="Arial"/>
                <a:cs typeface="Arial"/>
              </a:rPr>
              <a:t>Us</a:t>
            </a:r>
            <a:r>
              <a:rPr sz="2000" spc="0" dirty="0">
                <a:latin typeface="Arial"/>
                <a:cs typeface="Arial"/>
              </a:rPr>
              <a:t>e</a:t>
            </a:r>
            <a:r>
              <a:rPr sz="2000" spc="5" dirty="0">
                <a:latin typeface="Arial"/>
                <a:cs typeface="Arial"/>
              </a:rPr>
              <a:t>r</a:t>
            </a:r>
            <a:r>
              <a:rPr sz="2000" spc="-5" dirty="0">
                <a:latin typeface="Arial"/>
                <a:cs typeface="Arial"/>
              </a:rPr>
              <a:t>/S</a:t>
            </a:r>
            <a:r>
              <a:rPr sz="2000" spc="0" dirty="0">
                <a:latin typeface="Arial"/>
                <a:cs typeface="Arial"/>
              </a:rPr>
              <a:t>upe</a:t>
            </a:r>
            <a:r>
              <a:rPr sz="2000" spc="5" dirty="0">
                <a:latin typeface="Arial"/>
                <a:cs typeface="Arial"/>
              </a:rPr>
              <a:t>r</a:t>
            </a:r>
            <a:r>
              <a:rPr sz="2000" spc="-10" dirty="0">
                <a:latin typeface="Arial"/>
                <a:cs typeface="Arial"/>
              </a:rPr>
              <a:t>v</a:t>
            </a:r>
            <a:r>
              <a:rPr sz="2000" spc="0" dirty="0">
                <a:latin typeface="Arial"/>
                <a:cs typeface="Arial"/>
              </a:rPr>
              <a:t>i</a:t>
            </a:r>
            <a:r>
              <a:rPr sz="2000" spc="5" dirty="0">
                <a:latin typeface="Arial"/>
                <a:cs typeface="Arial"/>
              </a:rPr>
              <a:t>s</a:t>
            </a:r>
            <a:r>
              <a:rPr sz="2000" spc="0" dirty="0">
                <a:latin typeface="Arial"/>
                <a:cs typeface="Arial"/>
              </a:rPr>
              <a:t>or</a:t>
            </a:r>
            <a:r>
              <a:rPr sz="2000" spc="-60" dirty="0">
                <a:latin typeface="Arial"/>
                <a:cs typeface="Arial"/>
              </a:rPr>
              <a:t> </a:t>
            </a:r>
            <a:r>
              <a:rPr sz="2000" spc="0" dirty="0">
                <a:latin typeface="Arial"/>
                <a:cs typeface="Arial"/>
              </a:rPr>
              <a:t>model</a:t>
            </a:r>
            <a:endParaRPr sz="2000" dirty="0">
              <a:latin typeface="Arial"/>
              <a:cs typeface="Arial"/>
            </a:endParaRPr>
          </a:p>
          <a:p>
            <a:pPr marL="111125">
              <a:lnSpc>
                <a:spcPct val="100000"/>
              </a:lnSpc>
              <a:buClr>
                <a:srgbClr val="118CAA"/>
              </a:buClr>
              <a:buSzPct val="125000"/>
              <a:tabLst>
                <a:tab pos="361315" algn="l"/>
              </a:tabLst>
            </a:pPr>
            <a:r>
              <a:rPr sz="2000" spc="0" dirty="0">
                <a:latin typeface="Arial"/>
                <a:cs typeface="Arial"/>
              </a:rPr>
              <a:t>OS</a:t>
            </a:r>
            <a:r>
              <a:rPr sz="2000" spc="-35" dirty="0">
                <a:latin typeface="Arial"/>
                <a:cs typeface="Arial"/>
              </a:rPr>
              <a:t> </a:t>
            </a:r>
            <a:r>
              <a:rPr sz="2000" spc="5" dirty="0">
                <a:latin typeface="Arial"/>
                <a:cs typeface="Arial"/>
              </a:rPr>
              <a:t>s</a:t>
            </a:r>
            <a:r>
              <a:rPr sz="2000" spc="0" dirty="0">
                <a:latin typeface="Arial"/>
                <a:cs typeface="Arial"/>
              </a:rPr>
              <a:t>upport</a:t>
            </a:r>
            <a:r>
              <a:rPr sz="2000" spc="-50" dirty="0">
                <a:latin typeface="Arial"/>
                <a:cs typeface="Arial"/>
              </a:rPr>
              <a:t> </a:t>
            </a:r>
            <a:r>
              <a:rPr sz="2000" spc="-5" dirty="0">
                <a:latin typeface="Arial"/>
                <a:cs typeface="Arial"/>
              </a:rPr>
              <a:t>f</a:t>
            </a:r>
            <a:r>
              <a:rPr sz="2000" spc="0" dirty="0">
                <a:latin typeface="Arial"/>
                <a:cs typeface="Arial"/>
              </a:rPr>
              <a:t>ea</a:t>
            </a:r>
            <a:r>
              <a:rPr sz="2000" spc="-5" dirty="0">
                <a:latin typeface="Arial"/>
                <a:cs typeface="Arial"/>
              </a:rPr>
              <a:t>t</a:t>
            </a:r>
            <a:r>
              <a:rPr sz="2000" spc="0" dirty="0">
                <a:latin typeface="Arial"/>
                <a:cs typeface="Arial"/>
              </a:rPr>
              <a:t>u</a:t>
            </a:r>
            <a:r>
              <a:rPr sz="2000" spc="5" dirty="0">
                <a:latin typeface="Arial"/>
                <a:cs typeface="Arial"/>
              </a:rPr>
              <a:t>r</a:t>
            </a:r>
            <a:r>
              <a:rPr sz="2000" spc="0" dirty="0">
                <a:latin typeface="Arial"/>
                <a:cs typeface="Arial"/>
              </a:rPr>
              <a:t>es</a:t>
            </a:r>
            <a:endParaRPr sz="2000" dirty="0">
              <a:latin typeface="Arial"/>
              <a:cs typeface="Arial"/>
            </a:endParaRPr>
          </a:p>
          <a:p>
            <a:pPr marL="12700" marR="12700">
              <a:lnSpc>
                <a:spcPct val="100000"/>
              </a:lnSpc>
              <a:spcBef>
                <a:spcPts val="500"/>
              </a:spcBef>
            </a:pPr>
            <a:r>
              <a:rPr sz="2000" spc="5" dirty="0">
                <a:latin typeface="Arial"/>
                <a:cs typeface="Arial"/>
              </a:rPr>
              <a:t>D</a:t>
            </a:r>
            <a:r>
              <a:rPr sz="2000" spc="0" dirty="0">
                <a:latin typeface="Arial"/>
                <a:cs typeface="Arial"/>
              </a:rPr>
              <a:t>e</a:t>
            </a:r>
            <a:r>
              <a:rPr sz="2000" spc="5" dirty="0">
                <a:latin typeface="Arial"/>
                <a:cs typeface="Arial"/>
              </a:rPr>
              <a:t>s</a:t>
            </a:r>
            <a:r>
              <a:rPr sz="2000" spc="0" dirty="0">
                <a:latin typeface="Arial"/>
                <a:cs typeface="Arial"/>
              </a:rPr>
              <a:t>igned</a:t>
            </a:r>
            <a:r>
              <a:rPr sz="2000" spc="-40" dirty="0">
                <a:latin typeface="Arial"/>
                <a:cs typeface="Arial"/>
              </a:rPr>
              <a:t> </a:t>
            </a:r>
            <a:r>
              <a:rPr sz="2000" spc="-5" dirty="0">
                <a:latin typeface="Arial"/>
                <a:cs typeface="Arial"/>
              </a:rPr>
              <a:t>t</a:t>
            </a:r>
            <a:r>
              <a:rPr sz="2000" spc="0" dirty="0">
                <a:latin typeface="Arial"/>
                <a:cs typeface="Arial"/>
              </a:rPr>
              <a:t>o</a:t>
            </a:r>
            <a:r>
              <a:rPr sz="2000" spc="-15" dirty="0">
                <a:latin typeface="Arial"/>
                <a:cs typeface="Arial"/>
              </a:rPr>
              <a:t> </a:t>
            </a:r>
            <a:r>
              <a:rPr sz="2000" spc="0" dirty="0">
                <a:latin typeface="Arial"/>
                <a:cs typeface="Arial"/>
              </a:rPr>
              <a:t>be</a:t>
            </a:r>
            <a:r>
              <a:rPr sz="2000" spc="-5" dirty="0">
                <a:latin typeface="Arial"/>
                <a:cs typeface="Arial"/>
              </a:rPr>
              <a:t> f</a:t>
            </a:r>
            <a:r>
              <a:rPr sz="2000" spc="0" dirty="0">
                <a:latin typeface="Arial"/>
                <a:cs typeface="Arial"/>
              </a:rPr>
              <a:t>ully</a:t>
            </a:r>
            <a:r>
              <a:rPr sz="2000" spc="-15" dirty="0">
                <a:latin typeface="Arial"/>
                <a:cs typeface="Arial"/>
              </a:rPr>
              <a:t> </a:t>
            </a:r>
            <a:r>
              <a:rPr sz="2000" spc="0" dirty="0">
                <a:latin typeface="Arial"/>
                <a:cs typeface="Arial"/>
              </a:rPr>
              <a:t>p</a:t>
            </a:r>
            <a:r>
              <a:rPr sz="2000" spc="5" dirty="0">
                <a:latin typeface="Arial"/>
                <a:cs typeface="Arial"/>
              </a:rPr>
              <a:t>r</a:t>
            </a:r>
            <a:r>
              <a:rPr sz="2000" spc="0" dirty="0">
                <a:latin typeface="Arial"/>
                <a:cs typeface="Arial"/>
              </a:rPr>
              <a:t>ogrammed</a:t>
            </a:r>
            <a:r>
              <a:rPr sz="2000" spc="-50" dirty="0">
                <a:latin typeface="Arial"/>
                <a:cs typeface="Arial"/>
              </a:rPr>
              <a:t> </a:t>
            </a:r>
            <a:r>
              <a:rPr sz="2000" spc="0" dirty="0">
                <a:latin typeface="Arial"/>
                <a:cs typeface="Arial"/>
              </a:rPr>
              <a:t>in</a:t>
            </a:r>
            <a:r>
              <a:rPr sz="2000" spc="-5" dirty="0">
                <a:latin typeface="Arial"/>
                <a:cs typeface="Arial"/>
              </a:rPr>
              <a:t> </a:t>
            </a:r>
            <a:r>
              <a:rPr sz="2000" spc="0" dirty="0">
                <a:latin typeface="Arial"/>
                <a:cs typeface="Arial"/>
              </a:rPr>
              <a:t>C (e</a:t>
            </a:r>
            <a:r>
              <a:rPr sz="2000" spc="-5" dirty="0">
                <a:latin typeface="Arial"/>
                <a:cs typeface="Arial"/>
              </a:rPr>
              <a:t>v</a:t>
            </a:r>
            <a:r>
              <a:rPr sz="2000" spc="0" dirty="0">
                <a:latin typeface="Arial"/>
                <a:cs typeface="Arial"/>
              </a:rPr>
              <a:t>en</a:t>
            </a:r>
            <a:r>
              <a:rPr sz="2000" spc="-25" dirty="0">
                <a:latin typeface="Arial"/>
                <a:cs typeface="Arial"/>
              </a:rPr>
              <a:t> </a:t>
            </a:r>
            <a:r>
              <a:rPr sz="2000" spc="0" dirty="0">
                <a:latin typeface="Arial"/>
                <a:cs typeface="Arial"/>
              </a:rPr>
              <a:t>re</a:t>
            </a:r>
            <a:r>
              <a:rPr sz="2000" spc="5" dirty="0">
                <a:latin typeface="Arial"/>
                <a:cs typeface="Arial"/>
              </a:rPr>
              <a:t>s</a:t>
            </a:r>
            <a:r>
              <a:rPr sz="2000" spc="0" dirty="0">
                <a:latin typeface="Arial"/>
                <a:cs typeface="Arial"/>
              </a:rPr>
              <a:t>e</a:t>
            </a:r>
            <a:r>
              <a:rPr sz="2000" spc="-5" dirty="0">
                <a:latin typeface="Arial"/>
                <a:cs typeface="Arial"/>
              </a:rPr>
              <a:t>t</a:t>
            </a:r>
            <a:r>
              <a:rPr sz="2000" spc="0" dirty="0">
                <a:latin typeface="Arial"/>
                <a:cs typeface="Arial"/>
              </a:rPr>
              <a:t>,</a:t>
            </a:r>
            <a:r>
              <a:rPr sz="2000" spc="-35" dirty="0">
                <a:latin typeface="Arial"/>
                <a:cs typeface="Arial"/>
              </a:rPr>
              <a:t> </a:t>
            </a:r>
            <a:r>
              <a:rPr sz="2000" spc="0" dirty="0">
                <a:latin typeface="Arial"/>
                <a:cs typeface="Arial"/>
              </a:rPr>
              <a:t>in</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rup</a:t>
            </a:r>
            <a:r>
              <a:rPr sz="2000" spc="-5" dirty="0">
                <a:latin typeface="Arial"/>
                <a:cs typeface="Arial"/>
              </a:rPr>
              <a:t>t</a:t>
            </a:r>
            <a:r>
              <a:rPr sz="2000" spc="0" dirty="0">
                <a:latin typeface="Arial"/>
                <a:cs typeface="Arial"/>
              </a:rPr>
              <a:t>s</a:t>
            </a:r>
            <a:r>
              <a:rPr sz="2000" spc="-50" dirty="0">
                <a:latin typeface="Arial"/>
                <a:cs typeface="Arial"/>
              </a:rPr>
              <a:t> </a:t>
            </a:r>
            <a:r>
              <a:rPr sz="2000" spc="0" dirty="0">
                <a:latin typeface="Arial"/>
                <a:cs typeface="Arial"/>
              </a:rPr>
              <a:t>and e</a:t>
            </a:r>
            <a:r>
              <a:rPr sz="2000" spc="-5" dirty="0">
                <a:latin typeface="Arial"/>
                <a:cs typeface="Arial"/>
              </a:rPr>
              <a:t>x</a:t>
            </a:r>
            <a:r>
              <a:rPr sz="2000" spc="5" dirty="0">
                <a:latin typeface="Arial"/>
                <a:cs typeface="Arial"/>
              </a:rPr>
              <a:t>c</a:t>
            </a:r>
            <a:r>
              <a:rPr sz="2000" spc="0" dirty="0">
                <a:latin typeface="Arial"/>
                <a:cs typeface="Arial"/>
              </a:rPr>
              <a:t>ep</a:t>
            </a:r>
            <a:r>
              <a:rPr sz="2000" spc="-5" dirty="0">
                <a:latin typeface="Arial"/>
                <a:cs typeface="Arial"/>
              </a:rPr>
              <a:t>t</a:t>
            </a:r>
            <a:r>
              <a:rPr sz="2000" spc="0" dirty="0">
                <a:latin typeface="Arial"/>
                <a:cs typeface="Arial"/>
              </a:rPr>
              <a:t>ion</a:t>
            </a:r>
            <a:r>
              <a:rPr sz="2000" spc="5" dirty="0">
                <a:latin typeface="Arial"/>
                <a:cs typeface="Arial"/>
              </a:rPr>
              <a:t>s</a:t>
            </a:r>
            <a:r>
              <a:rPr sz="2000" spc="0" dirty="0">
                <a:latin typeface="Arial"/>
                <a:cs typeface="Arial"/>
              </a:rPr>
              <a:t>)</a:t>
            </a:r>
            <a:endParaRPr sz="2000" dirty="0">
              <a:latin typeface="Arial"/>
              <a:cs typeface="Arial"/>
            </a:endParaRPr>
          </a:p>
        </p:txBody>
      </p:sp>
      <p:sp>
        <p:nvSpPr>
          <p:cNvPr id="4" name="object 4"/>
          <p:cNvSpPr txBox="1"/>
          <p:nvPr/>
        </p:nvSpPr>
        <p:spPr>
          <a:xfrm>
            <a:off x="1189738" y="4635502"/>
            <a:ext cx="170816" cy="390525"/>
          </a:xfrm>
          <a:prstGeom prst="rect">
            <a:avLst/>
          </a:prstGeom>
        </p:spPr>
        <p:txBody>
          <a:bodyPr vert="horz" wrap="square" lIns="0" tIns="0" rIns="0" bIns="0" rtlCol="0">
            <a:noAutofit/>
          </a:bodyPr>
          <a:lstStyle/>
          <a:p>
            <a:pPr marL="12700">
              <a:lnSpc>
                <a:spcPct val="100000"/>
              </a:lnSpc>
            </a:pPr>
            <a:r>
              <a:rPr sz="2500" spc="-25" dirty="0">
                <a:solidFill>
                  <a:srgbClr val="118CAA"/>
                </a:solidFill>
                <a:latin typeface="Arial"/>
                <a:cs typeface="Arial"/>
              </a:rPr>
              <a:t></a:t>
            </a:r>
            <a:endParaRPr sz="2500" dirty="0">
              <a:latin typeface="Arial"/>
              <a:cs typeface="Arial"/>
            </a:endParaRPr>
          </a:p>
        </p:txBody>
      </p:sp>
      <p:sp>
        <p:nvSpPr>
          <p:cNvPr id="5" name="object 5"/>
          <p:cNvSpPr txBox="1"/>
          <p:nvPr/>
        </p:nvSpPr>
        <p:spPr>
          <a:xfrm>
            <a:off x="1189738" y="5778501"/>
            <a:ext cx="170816" cy="390525"/>
          </a:xfrm>
          <a:prstGeom prst="rect">
            <a:avLst/>
          </a:prstGeom>
        </p:spPr>
        <p:txBody>
          <a:bodyPr vert="horz" wrap="square" lIns="0" tIns="0" rIns="0" bIns="0" rtlCol="0">
            <a:noAutofit/>
          </a:bodyPr>
          <a:lstStyle/>
          <a:p>
            <a:pPr marL="12700">
              <a:lnSpc>
                <a:spcPct val="100000"/>
              </a:lnSpc>
            </a:pPr>
            <a:r>
              <a:rPr sz="2500" spc="-25" dirty="0">
                <a:solidFill>
                  <a:srgbClr val="118CAA"/>
                </a:solidFill>
                <a:latin typeface="Arial"/>
                <a:cs typeface="Arial"/>
              </a:rPr>
              <a:t></a:t>
            </a:r>
            <a:endParaRPr sz="2500" dirty="0">
              <a:latin typeface="Arial"/>
              <a:cs typeface="Arial"/>
            </a:endParaRPr>
          </a:p>
        </p:txBody>
      </p:sp>
      <p:sp>
        <p:nvSpPr>
          <p:cNvPr id="6" name="object 6"/>
          <p:cNvSpPr txBox="1">
            <a:spLocks noGrp="1"/>
          </p:cNvSpPr>
          <p:nvPr>
            <p:ph type="title"/>
          </p:nvPr>
        </p:nvSpPr>
        <p:spPr>
          <a:prstGeom prst="rect">
            <a:avLst/>
          </a:prstGeom>
        </p:spPr>
        <p:txBody>
          <a:bodyPr vert="horz" wrap="square" lIns="0" tIns="0" rIns="0" bIns="0" rtlCol="0">
            <a:noAutofit/>
          </a:bodyPr>
          <a:lstStyle/>
          <a:p>
            <a:pPr>
              <a:lnSpc>
                <a:spcPct val="100000"/>
              </a:lnSpc>
            </a:pPr>
            <a:r>
              <a:rPr sz="3600" b="1" dirty="0">
                <a:latin typeface="Arial"/>
                <a:cs typeface="Arial"/>
              </a:rPr>
              <a:t>ARM</a:t>
            </a:r>
            <a:r>
              <a:rPr sz="3600" b="1" spc="-20" dirty="0">
                <a:latin typeface="Arial"/>
                <a:cs typeface="Arial"/>
              </a:rPr>
              <a:t> </a:t>
            </a:r>
            <a:r>
              <a:rPr sz="3600" b="1" spc="0" dirty="0">
                <a:latin typeface="Arial"/>
                <a:cs typeface="Arial"/>
              </a:rPr>
              <a:t>C</a:t>
            </a:r>
            <a:r>
              <a:rPr sz="3600" b="1" spc="-5" dirty="0">
                <a:latin typeface="Arial"/>
                <a:cs typeface="Arial"/>
              </a:rPr>
              <a:t>o</a:t>
            </a:r>
            <a:r>
              <a:rPr sz="3600" b="1" spc="0" dirty="0">
                <a:latin typeface="Arial"/>
                <a:cs typeface="Arial"/>
              </a:rPr>
              <a:t>rte</a:t>
            </a:r>
            <a:r>
              <a:rPr sz="3600" b="1" spc="5" dirty="0">
                <a:latin typeface="Arial"/>
                <a:cs typeface="Arial"/>
              </a:rPr>
              <a:t>x</a:t>
            </a:r>
            <a:r>
              <a:rPr sz="3600" b="1" spc="0" dirty="0">
                <a:latin typeface="Arial"/>
                <a:cs typeface="Arial"/>
              </a:rPr>
              <a:t>-M3</a:t>
            </a:r>
            <a:r>
              <a:rPr sz="3600" b="1" spc="-15" dirty="0">
                <a:latin typeface="Arial"/>
                <a:cs typeface="Arial"/>
              </a:rPr>
              <a:t> </a:t>
            </a:r>
            <a:r>
              <a:rPr sz="3600" b="1" spc="0" dirty="0">
                <a:latin typeface="Arial"/>
                <a:cs typeface="Arial"/>
              </a:rPr>
              <a:t>M</a:t>
            </a:r>
            <a:r>
              <a:rPr sz="3600" b="1" spc="-5" dirty="0">
                <a:latin typeface="Arial"/>
                <a:cs typeface="Arial"/>
              </a:rPr>
              <a:t>i</a:t>
            </a:r>
            <a:r>
              <a:rPr sz="3600" b="1" spc="0" dirty="0">
                <a:latin typeface="Arial"/>
                <a:cs typeface="Arial"/>
              </a:rPr>
              <a:t>c</a:t>
            </a:r>
            <a:r>
              <a:rPr sz="3600" b="1" spc="5" dirty="0">
                <a:latin typeface="Arial"/>
                <a:cs typeface="Arial"/>
              </a:rPr>
              <a:t>r</a:t>
            </a:r>
            <a:r>
              <a:rPr sz="3600" b="1" spc="-5" dirty="0">
                <a:latin typeface="Arial"/>
                <a:cs typeface="Arial"/>
              </a:rPr>
              <a:t>o</a:t>
            </a:r>
            <a:r>
              <a:rPr sz="3600" b="1" spc="0" dirty="0">
                <a:latin typeface="Arial"/>
                <a:cs typeface="Arial"/>
              </a:rPr>
              <a:t>co</a:t>
            </a:r>
            <a:r>
              <a:rPr sz="3600" b="1" spc="-5" dirty="0">
                <a:latin typeface="Arial"/>
                <a:cs typeface="Arial"/>
              </a:rPr>
              <a:t>n</a:t>
            </a:r>
            <a:r>
              <a:rPr sz="3600" b="1" spc="0" dirty="0">
                <a:latin typeface="Arial"/>
                <a:cs typeface="Arial"/>
              </a:rPr>
              <a:t>tr</a:t>
            </a:r>
            <a:r>
              <a:rPr sz="3600" b="1" spc="-5" dirty="0">
                <a:latin typeface="Arial"/>
                <a:cs typeface="Arial"/>
              </a:rPr>
              <a:t>oll</a:t>
            </a:r>
            <a:r>
              <a:rPr sz="3600" b="1" spc="0" dirty="0">
                <a:latin typeface="Arial"/>
                <a:cs typeface="Arial"/>
              </a:rPr>
              <a:t>er</a:t>
            </a:r>
            <a:endParaRPr sz="3600">
              <a:latin typeface="Arial"/>
              <a:cs typeface="Arial"/>
            </a:endParaRPr>
          </a:p>
        </p:txBody>
      </p:sp>
      <p:sp>
        <p:nvSpPr>
          <p:cNvPr id="9" name="Slide Number Placeholder 8"/>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18</a:t>
            </a:fld>
            <a:endParaRPr lang="en-US" sz="900">
              <a:latin typeface="Arial"/>
              <a:cs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89736" y="1266953"/>
            <a:ext cx="142240" cy="4460875"/>
          </a:xfrm>
          <a:prstGeom prst="rect">
            <a:avLst/>
          </a:prstGeom>
        </p:spPr>
        <p:txBody>
          <a:bodyPr vert="horz" wrap="square" lIns="0" tIns="0" rIns="0" bIns="0" rtlCol="0">
            <a:noAutofit/>
          </a:bodyPr>
          <a:lstStyle/>
          <a:p>
            <a:pPr marL="12700">
              <a:lnSpc>
                <a:spcPct val="100000"/>
              </a:lnSpc>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a:p>
            <a:pPr marL="12700">
              <a:lnSpc>
                <a:spcPts val="2110"/>
              </a:lnSpc>
            </a:pPr>
            <a:r>
              <a:rPr sz="2000" dirty="0">
                <a:solidFill>
                  <a:srgbClr val="118CAA"/>
                </a:solidFill>
                <a:latin typeface="Arial"/>
                <a:cs typeface="Arial"/>
              </a:rPr>
              <a:t></a:t>
            </a:r>
            <a:endParaRPr sz="2000" dirty="0">
              <a:latin typeface="Arial"/>
              <a:cs typeface="Arial"/>
            </a:endParaRPr>
          </a:p>
          <a:p>
            <a:pPr marL="12700">
              <a:lnSpc>
                <a:spcPct val="100000"/>
              </a:lnSpc>
              <a:spcBef>
                <a:spcPts val="285"/>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4"/>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4"/>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p:txBody>
      </p:sp>
      <p:sp>
        <p:nvSpPr>
          <p:cNvPr id="3" name="object 3"/>
          <p:cNvSpPr txBox="1"/>
          <p:nvPr/>
        </p:nvSpPr>
        <p:spPr>
          <a:xfrm>
            <a:off x="1491489" y="1191260"/>
            <a:ext cx="7767955" cy="4509770"/>
          </a:xfrm>
          <a:prstGeom prst="rect">
            <a:avLst/>
          </a:prstGeom>
        </p:spPr>
        <p:txBody>
          <a:bodyPr vert="horz" wrap="square" lIns="0" tIns="0" rIns="0" bIns="0" rtlCol="0">
            <a:noAutofit/>
          </a:bodyPr>
          <a:lstStyle/>
          <a:p>
            <a:pPr marL="12700" marR="5781040">
              <a:lnSpc>
                <a:spcPct val="145000"/>
              </a:lnSpc>
            </a:pPr>
            <a:r>
              <a:rPr sz="1600" spc="-15" dirty="0">
                <a:solidFill>
                  <a:srgbClr val="FF0000"/>
                </a:solidFill>
                <a:latin typeface="Arial"/>
                <a:cs typeface="Arial"/>
              </a:rPr>
              <a:t>ARM</a:t>
            </a:r>
            <a:r>
              <a:rPr sz="1600" spc="-5" dirty="0">
                <a:solidFill>
                  <a:srgbClr val="FF0000"/>
                </a:solidFill>
                <a:latin typeface="Arial"/>
                <a:cs typeface="Arial"/>
              </a:rPr>
              <a:t>v</a:t>
            </a:r>
            <a:r>
              <a:rPr sz="1600" spc="-15" dirty="0">
                <a:solidFill>
                  <a:srgbClr val="FF0000"/>
                </a:solidFill>
                <a:latin typeface="Arial"/>
                <a:cs typeface="Arial"/>
              </a:rPr>
              <a:t>7M</a:t>
            </a:r>
            <a:r>
              <a:rPr sz="1600" spc="-10" dirty="0">
                <a:solidFill>
                  <a:srgbClr val="FF0000"/>
                </a:solidFill>
                <a:latin typeface="Arial"/>
                <a:cs typeface="Arial"/>
              </a:rPr>
              <a:t> </a:t>
            </a:r>
            <a:r>
              <a:rPr sz="1600" spc="-15" dirty="0">
                <a:solidFill>
                  <a:srgbClr val="FF0000"/>
                </a:solidFill>
                <a:latin typeface="Arial"/>
                <a:cs typeface="Arial"/>
              </a:rPr>
              <a:t>Ar</a:t>
            </a:r>
            <a:r>
              <a:rPr sz="1600" spc="-5" dirty="0">
                <a:solidFill>
                  <a:srgbClr val="FF0000"/>
                </a:solidFill>
                <a:latin typeface="Arial"/>
                <a:cs typeface="Arial"/>
              </a:rPr>
              <a:t>c</a:t>
            </a:r>
            <a:r>
              <a:rPr sz="1600" spc="-10" dirty="0">
                <a:solidFill>
                  <a:srgbClr val="FF0000"/>
                </a:solidFill>
                <a:latin typeface="Arial"/>
                <a:cs typeface="Arial"/>
              </a:rPr>
              <a:t>h</a:t>
            </a:r>
            <a:r>
              <a:rPr sz="1600" spc="0" dirty="0">
                <a:solidFill>
                  <a:srgbClr val="FF0000"/>
                </a:solidFill>
                <a:latin typeface="Arial"/>
                <a:cs typeface="Arial"/>
              </a:rPr>
              <a:t>i</a:t>
            </a:r>
            <a:r>
              <a:rPr sz="1600" spc="-10" dirty="0">
                <a:solidFill>
                  <a:srgbClr val="FF0000"/>
                </a:solidFill>
                <a:latin typeface="Arial"/>
                <a:cs typeface="Arial"/>
              </a:rPr>
              <a:t>te</a:t>
            </a:r>
            <a:r>
              <a:rPr sz="1600" spc="-5" dirty="0">
                <a:solidFill>
                  <a:srgbClr val="FF0000"/>
                </a:solidFill>
                <a:latin typeface="Arial"/>
                <a:cs typeface="Arial"/>
              </a:rPr>
              <a:t>c</a:t>
            </a:r>
            <a:r>
              <a:rPr sz="1600" spc="-10" dirty="0">
                <a:solidFill>
                  <a:srgbClr val="FF0000"/>
                </a:solidFill>
                <a:latin typeface="Arial"/>
                <a:cs typeface="Arial"/>
              </a:rPr>
              <a:t>tu</a:t>
            </a:r>
            <a:r>
              <a:rPr sz="1600" spc="-15" dirty="0">
                <a:solidFill>
                  <a:srgbClr val="FF0000"/>
                </a:solidFill>
                <a:latin typeface="Arial"/>
                <a:cs typeface="Arial"/>
              </a:rPr>
              <a:t>r</a:t>
            </a:r>
            <a:r>
              <a:rPr sz="1600" spc="-10" dirty="0">
                <a:solidFill>
                  <a:srgbClr val="FF0000"/>
                </a:solidFill>
                <a:latin typeface="Arial"/>
                <a:cs typeface="Arial"/>
              </a:rPr>
              <a:t>e</a:t>
            </a:r>
            <a:r>
              <a:rPr sz="1600" spc="-10" dirty="0">
                <a:latin typeface="Arial"/>
                <a:cs typeface="Arial"/>
              </a:rPr>
              <a:t> No</a:t>
            </a:r>
            <a:r>
              <a:rPr sz="1600" spc="-15" dirty="0">
                <a:latin typeface="Arial"/>
                <a:cs typeface="Arial"/>
              </a:rPr>
              <a:t> Ca</a:t>
            </a:r>
            <a:r>
              <a:rPr sz="1600" spc="-5" dirty="0">
                <a:latin typeface="Arial"/>
                <a:cs typeface="Arial"/>
              </a:rPr>
              <a:t>c</a:t>
            </a:r>
            <a:r>
              <a:rPr sz="1600" spc="-10" dirty="0">
                <a:latin typeface="Arial"/>
                <a:cs typeface="Arial"/>
              </a:rPr>
              <a:t>he -</a:t>
            </a:r>
            <a:r>
              <a:rPr sz="1600" spc="5" dirty="0">
                <a:latin typeface="Arial"/>
                <a:cs typeface="Arial"/>
              </a:rPr>
              <a:t> </a:t>
            </a:r>
            <a:r>
              <a:rPr sz="1600" spc="-15" dirty="0">
                <a:latin typeface="Arial"/>
                <a:cs typeface="Arial"/>
              </a:rPr>
              <a:t>No</a:t>
            </a:r>
            <a:r>
              <a:rPr sz="1600" spc="10" dirty="0">
                <a:latin typeface="Arial"/>
                <a:cs typeface="Arial"/>
              </a:rPr>
              <a:t> </a:t>
            </a:r>
            <a:r>
              <a:rPr sz="1600" spc="-15" dirty="0">
                <a:latin typeface="Arial"/>
                <a:cs typeface="Arial"/>
              </a:rPr>
              <a:t>MMU</a:t>
            </a:r>
            <a:endParaRPr sz="1600" dirty="0">
              <a:latin typeface="Arial"/>
              <a:cs typeface="Arial"/>
            </a:endParaRPr>
          </a:p>
          <a:p>
            <a:pPr marL="12700" marR="3215640">
              <a:lnSpc>
                <a:spcPct val="145000"/>
              </a:lnSpc>
            </a:pPr>
            <a:r>
              <a:rPr sz="1600" spc="-10" dirty="0">
                <a:latin typeface="Arial"/>
                <a:cs typeface="Arial"/>
              </a:rPr>
              <a:t>Debug</a:t>
            </a:r>
            <a:r>
              <a:rPr sz="1600" spc="-15" dirty="0">
                <a:latin typeface="Arial"/>
                <a:cs typeface="Arial"/>
              </a:rPr>
              <a:t> </a:t>
            </a:r>
            <a:r>
              <a:rPr sz="1600" spc="0" dirty="0">
                <a:latin typeface="Arial"/>
                <a:cs typeface="Arial"/>
              </a:rPr>
              <a:t>i</a:t>
            </a:r>
            <a:r>
              <a:rPr sz="1600" spc="-10" dirty="0">
                <a:latin typeface="Arial"/>
                <a:cs typeface="Arial"/>
              </a:rPr>
              <a:t>s opt</a:t>
            </a:r>
            <a:r>
              <a:rPr sz="1600" spc="0" dirty="0">
                <a:latin typeface="Arial"/>
                <a:cs typeface="Arial"/>
              </a:rPr>
              <a:t>i</a:t>
            </a:r>
            <a:r>
              <a:rPr sz="1600" spc="-15" dirty="0">
                <a:latin typeface="Arial"/>
                <a:cs typeface="Arial"/>
              </a:rPr>
              <a:t>m</a:t>
            </a:r>
            <a:r>
              <a:rPr sz="1600" spc="0" dirty="0">
                <a:latin typeface="Arial"/>
                <a:cs typeface="Arial"/>
              </a:rPr>
              <a:t>i</a:t>
            </a:r>
            <a:r>
              <a:rPr sz="1600" spc="-5" dirty="0">
                <a:latin typeface="Arial"/>
                <a:cs typeface="Arial"/>
              </a:rPr>
              <a:t>z</a:t>
            </a:r>
            <a:r>
              <a:rPr sz="1600" spc="-10" dirty="0">
                <a:latin typeface="Arial"/>
                <a:cs typeface="Arial"/>
              </a:rPr>
              <a:t>ed for</a:t>
            </a:r>
            <a:r>
              <a:rPr sz="1600" spc="20" dirty="0">
                <a:latin typeface="Arial"/>
                <a:cs typeface="Arial"/>
              </a:rPr>
              <a:t> </a:t>
            </a:r>
            <a:r>
              <a:rPr sz="1600" spc="-15" dirty="0">
                <a:latin typeface="Arial"/>
                <a:cs typeface="Arial"/>
              </a:rPr>
              <a:t>m</a:t>
            </a:r>
            <a:r>
              <a:rPr sz="1600" spc="0" dirty="0">
                <a:latin typeface="Arial"/>
                <a:cs typeface="Arial"/>
              </a:rPr>
              <a:t>i</a:t>
            </a:r>
            <a:r>
              <a:rPr sz="1600" spc="-5" dirty="0">
                <a:latin typeface="Arial"/>
                <a:cs typeface="Arial"/>
              </a:rPr>
              <a:t>c</a:t>
            </a:r>
            <a:r>
              <a:rPr sz="1600" spc="-15" dirty="0">
                <a:latin typeface="Arial"/>
                <a:cs typeface="Arial"/>
              </a:rPr>
              <a:t>r</a:t>
            </a:r>
            <a:r>
              <a:rPr sz="1600" spc="-10" dirty="0">
                <a:latin typeface="Arial"/>
                <a:cs typeface="Arial"/>
              </a:rPr>
              <a:t>o</a:t>
            </a:r>
            <a:r>
              <a:rPr sz="1600" spc="-5" dirty="0">
                <a:latin typeface="Arial"/>
                <a:cs typeface="Arial"/>
              </a:rPr>
              <a:t>c</a:t>
            </a:r>
            <a:r>
              <a:rPr sz="1600" spc="-10" dirty="0">
                <a:latin typeface="Arial"/>
                <a:cs typeface="Arial"/>
              </a:rPr>
              <a:t>ont</a:t>
            </a:r>
            <a:r>
              <a:rPr sz="1600" spc="-15" dirty="0">
                <a:latin typeface="Arial"/>
                <a:cs typeface="Arial"/>
              </a:rPr>
              <a:t>r</a:t>
            </a:r>
            <a:r>
              <a:rPr sz="1600" spc="-10" dirty="0">
                <a:latin typeface="Arial"/>
                <a:cs typeface="Arial"/>
              </a:rPr>
              <a:t>o</a:t>
            </a:r>
            <a:r>
              <a:rPr sz="1600" spc="0" dirty="0">
                <a:latin typeface="Arial"/>
                <a:cs typeface="Arial"/>
              </a:rPr>
              <a:t>ll</a:t>
            </a:r>
            <a:r>
              <a:rPr sz="1600" spc="-10" dirty="0">
                <a:latin typeface="Arial"/>
                <a:cs typeface="Arial"/>
              </a:rPr>
              <a:t>er</a:t>
            </a:r>
            <a:r>
              <a:rPr sz="1600" spc="-5" dirty="0">
                <a:latin typeface="Arial"/>
                <a:cs typeface="Arial"/>
              </a:rPr>
              <a:t> </a:t>
            </a:r>
            <a:r>
              <a:rPr sz="1600" spc="-10" dirty="0">
                <a:latin typeface="Arial"/>
                <a:cs typeface="Arial"/>
              </a:rPr>
              <a:t>app</a:t>
            </a:r>
            <a:r>
              <a:rPr sz="1600" spc="0" dirty="0">
                <a:latin typeface="Arial"/>
                <a:cs typeface="Arial"/>
              </a:rPr>
              <a:t>li</a:t>
            </a:r>
            <a:r>
              <a:rPr sz="1600" spc="-5" dirty="0">
                <a:latin typeface="Arial"/>
                <a:cs typeface="Arial"/>
              </a:rPr>
              <a:t>c</a:t>
            </a:r>
            <a:r>
              <a:rPr sz="1600" spc="-10" dirty="0">
                <a:latin typeface="Arial"/>
                <a:cs typeface="Arial"/>
              </a:rPr>
              <a:t>at</a:t>
            </a:r>
            <a:r>
              <a:rPr sz="1600" spc="0" dirty="0">
                <a:latin typeface="Arial"/>
                <a:cs typeface="Arial"/>
              </a:rPr>
              <a:t>i</a:t>
            </a:r>
            <a:r>
              <a:rPr sz="1600" spc="-10" dirty="0">
                <a:latin typeface="Arial"/>
                <a:cs typeface="Arial"/>
              </a:rPr>
              <a:t>ons Ve</a:t>
            </a:r>
            <a:r>
              <a:rPr sz="1600" spc="-5" dirty="0">
                <a:latin typeface="Arial"/>
                <a:cs typeface="Arial"/>
              </a:rPr>
              <a:t>c</a:t>
            </a:r>
            <a:r>
              <a:rPr sz="1600" spc="-10" dirty="0">
                <a:latin typeface="Arial"/>
                <a:cs typeface="Arial"/>
              </a:rPr>
              <a:t>tor</a:t>
            </a:r>
            <a:r>
              <a:rPr sz="1600" spc="-5" dirty="0">
                <a:latin typeface="Arial"/>
                <a:cs typeface="Arial"/>
              </a:rPr>
              <a:t> </a:t>
            </a:r>
            <a:r>
              <a:rPr sz="1600" spc="-10" dirty="0">
                <a:latin typeface="Arial"/>
                <a:cs typeface="Arial"/>
              </a:rPr>
              <a:t>tab</a:t>
            </a:r>
            <a:r>
              <a:rPr sz="1600" spc="0" dirty="0">
                <a:latin typeface="Arial"/>
                <a:cs typeface="Arial"/>
              </a:rPr>
              <a:t>l</a:t>
            </a:r>
            <a:r>
              <a:rPr sz="1600" spc="-10" dirty="0">
                <a:latin typeface="Arial"/>
                <a:cs typeface="Arial"/>
              </a:rPr>
              <a:t>e</a:t>
            </a:r>
            <a:r>
              <a:rPr sz="1600" spc="-5" dirty="0">
                <a:latin typeface="Arial"/>
                <a:cs typeface="Arial"/>
              </a:rPr>
              <a:t> c</a:t>
            </a:r>
            <a:r>
              <a:rPr sz="1600" spc="-10" dirty="0">
                <a:latin typeface="Arial"/>
                <a:cs typeface="Arial"/>
              </a:rPr>
              <a:t>onta</a:t>
            </a:r>
            <a:r>
              <a:rPr sz="1600" spc="0" dirty="0">
                <a:latin typeface="Arial"/>
                <a:cs typeface="Arial"/>
              </a:rPr>
              <a:t>i</a:t>
            </a:r>
            <a:r>
              <a:rPr sz="1600" spc="-10" dirty="0">
                <a:latin typeface="Arial"/>
                <a:cs typeface="Arial"/>
              </a:rPr>
              <a:t>ns add</a:t>
            </a:r>
            <a:r>
              <a:rPr sz="1600" spc="-15" dirty="0">
                <a:latin typeface="Arial"/>
                <a:cs typeface="Arial"/>
              </a:rPr>
              <a:t>r</a:t>
            </a:r>
            <a:r>
              <a:rPr sz="1600" spc="-10" dirty="0">
                <a:latin typeface="Arial"/>
                <a:cs typeface="Arial"/>
              </a:rPr>
              <a:t>e</a:t>
            </a:r>
            <a:r>
              <a:rPr sz="1600" spc="-5" dirty="0">
                <a:latin typeface="Arial"/>
                <a:cs typeface="Arial"/>
              </a:rPr>
              <a:t>ss</a:t>
            </a:r>
            <a:r>
              <a:rPr sz="1600" spc="-10" dirty="0">
                <a:latin typeface="Arial"/>
                <a:cs typeface="Arial"/>
              </a:rPr>
              <a:t>e</a:t>
            </a:r>
            <a:r>
              <a:rPr sz="1600" spc="-5" dirty="0">
                <a:latin typeface="Arial"/>
                <a:cs typeface="Arial"/>
              </a:rPr>
              <a:t>s,</a:t>
            </a:r>
            <a:r>
              <a:rPr sz="1600" spc="10" dirty="0">
                <a:latin typeface="Arial"/>
                <a:cs typeface="Arial"/>
              </a:rPr>
              <a:t> </a:t>
            </a:r>
            <a:r>
              <a:rPr sz="1600" spc="-10" dirty="0">
                <a:latin typeface="Arial"/>
                <a:cs typeface="Arial"/>
              </a:rPr>
              <a:t>not</a:t>
            </a:r>
            <a:r>
              <a:rPr sz="1600" spc="10" dirty="0">
                <a:latin typeface="Arial"/>
                <a:cs typeface="Arial"/>
              </a:rPr>
              <a:t> </a:t>
            </a:r>
            <a:r>
              <a:rPr sz="1600" spc="0" dirty="0">
                <a:latin typeface="Arial"/>
                <a:cs typeface="Arial"/>
              </a:rPr>
              <a:t>i</a:t>
            </a:r>
            <a:r>
              <a:rPr sz="1600" spc="-10" dirty="0">
                <a:latin typeface="Arial"/>
                <a:cs typeface="Arial"/>
              </a:rPr>
              <a:t>n</a:t>
            </a:r>
            <a:r>
              <a:rPr sz="1600" spc="-5" dirty="0">
                <a:latin typeface="Arial"/>
                <a:cs typeface="Arial"/>
              </a:rPr>
              <a:t>st</a:t>
            </a:r>
            <a:r>
              <a:rPr sz="1600" spc="-15" dirty="0">
                <a:latin typeface="Arial"/>
                <a:cs typeface="Arial"/>
              </a:rPr>
              <a:t>r</a:t>
            </a:r>
            <a:r>
              <a:rPr sz="1600" spc="-10" dirty="0">
                <a:latin typeface="Arial"/>
                <a:cs typeface="Arial"/>
              </a:rPr>
              <a:t>u</a:t>
            </a:r>
            <a:r>
              <a:rPr sz="1600" spc="-5" dirty="0">
                <a:latin typeface="Arial"/>
                <a:cs typeface="Arial"/>
              </a:rPr>
              <a:t>ct</a:t>
            </a:r>
            <a:r>
              <a:rPr sz="1600" spc="0" dirty="0">
                <a:latin typeface="Arial"/>
                <a:cs typeface="Arial"/>
              </a:rPr>
              <a:t>i</a:t>
            </a:r>
            <a:r>
              <a:rPr sz="1600" spc="-10" dirty="0">
                <a:latin typeface="Arial"/>
                <a:cs typeface="Arial"/>
              </a:rPr>
              <a:t>ons</a:t>
            </a:r>
            <a:r>
              <a:rPr lang="en-IN" sz="1600" spc="-10" dirty="0">
                <a:latin typeface="Arial"/>
                <a:cs typeface="Arial"/>
              </a:rPr>
              <a:t>1</a:t>
            </a:r>
            <a:endParaRPr sz="1600" dirty="0">
              <a:latin typeface="Arial"/>
              <a:cs typeface="Arial"/>
            </a:endParaRPr>
          </a:p>
          <a:p>
            <a:pPr marL="12700" marR="6435090" algn="just">
              <a:lnSpc>
                <a:spcPct val="100000"/>
              </a:lnSpc>
              <a:spcBef>
                <a:spcPts val="190"/>
              </a:spcBef>
            </a:pPr>
            <a:r>
              <a:rPr sz="1600" spc="-10" dirty="0">
                <a:latin typeface="Arial"/>
                <a:cs typeface="Arial"/>
              </a:rPr>
              <a:t>DIV </a:t>
            </a:r>
            <a:r>
              <a:rPr sz="1600" spc="0" dirty="0">
                <a:latin typeface="Arial"/>
                <a:cs typeface="Arial"/>
              </a:rPr>
              <a:t>i</a:t>
            </a:r>
            <a:r>
              <a:rPr sz="1600" spc="-10" dirty="0">
                <a:latin typeface="Arial"/>
                <a:cs typeface="Arial"/>
              </a:rPr>
              <a:t>n</a:t>
            </a:r>
            <a:r>
              <a:rPr sz="1600" spc="-5" dirty="0">
                <a:latin typeface="Arial"/>
                <a:cs typeface="Arial"/>
              </a:rPr>
              <a:t>st</a:t>
            </a:r>
            <a:r>
              <a:rPr sz="1600" spc="-15" dirty="0">
                <a:latin typeface="Arial"/>
                <a:cs typeface="Arial"/>
              </a:rPr>
              <a:t>r</a:t>
            </a:r>
            <a:r>
              <a:rPr sz="1600" spc="-10" dirty="0">
                <a:latin typeface="Arial"/>
                <a:cs typeface="Arial"/>
              </a:rPr>
              <a:t>u</a:t>
            </a:r>
            <a:r>
              <a:rPr sz="1600" spc="-5" dirty="0">
                <a:latin typeface="Arial"/>
                <a:cs typeface="Arial"/>
              </a:rPr>
              <a:t>ct</a:t>
            </a:r>
            <a:r>
              <a:rPr sz="1600" spc="0" dirty="0">
                <a:latin typeface="Arial"/>
                <a:cs typeface="Arial"/>
              </a:rPr>
              <a:t>i</a:t>
            </a:r>
            <a:r>
              <a:rPr sz="1600" spc="-10" dirty="0">
                <a:latin typeface="Arial"/>
                <a:cs typeface="Arial"/>
              </a:rPr>
              <a:t>on</a:t>
            </a:r>
            <a:endParaRPr sz="1600" dirty="0">
              <a:latin typeface="Arial"/>
              <a:cs typeface="Arial"/>
            </a:endParaRPr>
          </a:p>
          <a:p>
            <a:pPr>
              <a:lnSpc>
                <a:spcPts val="750"/>
              </a:lnSpc>
              <a:spcBef>
                <a:spcPts val="18"/>
              </a:spcBef>
            </a:pPr>
            <a:endParaRPr sz="750" dirty="0"/>
          </a:p>
          <a:p>
            <a:pPr marL="12700" marR="3980179" algn="just">
              <a:lnSpc>
                <a:spcPct val="100000"/>
              </a:lnSpc>
            </a:pPr>
            <a:r>
              <a:rPr sz="1600" spc="-10" dirty="0">
                <a:latin typeface="Arial"/>
                <a:cs typeface="Arial"/>
              </a:rPr>
              <a:t>Inte</a:t>
            </a:r>
            <a:r>
              <a:rPr sz="1600" spc="-15" dirty="0">
                <a:latin typeface="Arial"/>
                <a:cs typeface="Arial"/>
              </a:rPr>
              <a:t>rr</a:t>
            </a:r>
            <a:r>
              <a:rPr sz="1600" spc="-10" dirty="0">
                <a:latin typeface="Arial"/>
                <a:cs typeface="Arial"/>
              </a:rPr>
              <a:t>upts</a:t>
            </a:r>
            <a:r>
              <a:rPr sz="1600" spc="30" dirty="0">
                <a:latin typeface="Arial"/>
                <a:cs typeface="Arial"/>
              </a:rPr>
              <a:t> </a:t>
            </a:r>
            <a:r>
              <a:rPr sz="1600" spc="-10" dirty="0">
                <a:latin typeface="Arial"/>
                <a:cs typeface="Arial"/>
              </a:rPr>
              <a:t>automat</a:t>
            </a:r>
            <a:r>
              <a:rPr sz="1600" spc="0" dirty="0">
                <a:latin typeface="Arial"/>
                <a:cs typeface="Arial"/>
              </a:rPr>
              <a:t>i</a:t>
            </a:r>
            <a:r>
              <a:rPr sz="1600" spc="-5" dirty="0">
                <a:latin typeface="Arial"/>
                <a:cs typeface="Arial"/>
              </a:rPr>
              <a:t>c</a:t>
            </a:r>
            <a:r>
              <a:rPr sz="1600" spc="-10" dirty="0">
                <a:latin typeface="Arial"/>
                <a:cs typeface="Arial"/>
              </a:rPr>
              <a:t>a</a:t>
            </a:r>
            <a:r>
              <a:rPr sz="1600" spc="0" dirty="0">
                <a:latin typeface="Arial"/>
                <a:cs typeface="Arial"/>
              </a:rPr>
              <a:t>ll</a:t>
            </a:r>
            <a:r>
              <a:rPr sz="1600" spc="-10" dirty="0">
                <a:latin typeface="Arial"/>
                <a:cs typeface="Arial"/>
              </a:rPr>
              <a:t>y </a:t>
            </a:r>
            <a:r>
              <a:rPr sz="1600" spc="-5" dirty="0">
                <a:latin typeface="Arial"/>
                <a:cs typeface="Arial"/>
              </a:rPr>
              <a:t>s</a:t>
            </a:r>
            <a:r>
              <a:rPr sz="1600" spc="-10" dirty="0">
                <a:latin typeface="Arial"/>
                <a:cs typeface="Arial"/>
              </a:rPr>
              <a:t>a</a:t>
            </a:r>
            <a:r>
              <a:rPr sz="1600" spc="-5" dirty="0">
                <a:latin typeface="Arial"/>
                <a:cs typeface="Arial"/>
              </a:rPr>
              <a:t>v</a:t>
            </a:r>
            <a:r>
              <a:rPr sz="1600" spc="-10" dirty="0">
                <a:latin typeface="Arial"/>
                <a:cs typeface="Arial"/>
              </a:rPr>
              <a:t>e/</a:t>
            </a:r>
            <a:r>
              <a:rPr sz="1600" spc="-15" dirty="0">
                <a:latin typeface="Arial"/>
                <a:cs typeface="Arial"/>
              </a:rPr>
              <a:t>r</a:t>
            </a:r>
            <a:r>
              <a:rPr sz="1600" spc="-10" dirty="0">
                <a:latin typeface="Arial"/>
                <a:cs typeface="Arial"/>
              </a:rPr>
              <a:t>e</a:t>
            </a:r>
            <a:r>
              <a:rPr sz="1600" spc="-5" dirty="0">
                <a:latin typeface="Arial"/>
                <a:cs typeface="Arial"/>
              </a:rPr>
              <a:t>s</a:t>
            </a:r>
            <a:r>
              <a:rPr sz="1600" spc="-10" dirty="0">
                <a:latin typeface="Arial"/>
                <a:cs typeface="Arial"/>
              </a:rPr>
              <a:t>to</a:t>
            </a:r>
            <a:r>
              <a:rPr sz="1600" spc="-15" dirty="0">
                <a:latin typeface="Arial"/>
                <a:cs typeface="Arial"/>
              </a:rPr>
              <a:t>r</a:t>
            </a:r>
            <a:r>
              <a:rPr sz="1600" spc="-10" dirty="0">
                <a:latin typeface="Arial"/>
                <a:cs typeface="Arial"/>
              </a:rPr>
              <a:t>e</a:t>
            </a:r>
            <a:r>
              <a:rPr sz="1600" spc="20" dirty="0">
                <a:latin typeface="Arial"/>
                <a:cs typeface="Arial"/>
              </a:rPr>
              <a:t> </a:t>
            </a:r>
            <a:r>
              <a:rPr sz="1600" spc="-5" dirty="0">
                <a:latin typeface="Arial"/>
                <a:cs typeface="Arial"/>
              </a:rPr>
              <a:t>s</a:t>
            </a:r>
            <a:r>
              <a:rPr sz="1600" spc="-10" dirty="0">
                <a:latin typeface="Arial"/>
                <a:cs typeface="Arial"/>
              </a:rPr>
              <a:t>tate</a:t>
            </a:r>
            <a:endParaRPr sz="1600" dirty="0">
              <a:latin typeface="Arial"/>
              <a:cs typeface="Arial"/>
            </a:endParaRPr>
          </a:p>
          <a:p>
            <a:pPr marL="12700" marR="12700">
              <a:lnSpc>
                <a:spcPct val="145000"/>
              </a:lnSpc>
            </a:pPr>
            <a:r>
              <a:rPr sz="1600" spc="-15" dirty="0">
                <a:latin typeface="Arial"/>
                <a:cs typeface="Arial"/>
              </a:rPr>
              <a:t>E</a:t>
            </a:r>
            <a:r>
              <a:rPr sz="1600" spc="-20" dirty="0">
                <a:latin typeface="Arial"/>
                <a:cs typeface="Arial"/>
              </a:rPr>
              <a:t>x</a:t>
            </a:r>
            <a:r>
              <a:rPr sz="1600" spc="-5" dirty="0">
                <a:latin typeface="Arial"/>
                <a:cs typeface="Arial"/>
              </a:rPr>
              <a:t>c</a:t>
            </a:r>
            <a:r>
              <a:rPr sz="1600" spc="-10" dirty="0">
                <a:latin typeface="Arial"/>
                <a:cs typeface="Arial"/>
              </a:rPr>
              <a:t>ept</a:t>
            </a:r>
            <a:r>
              <a:rPr sz="1600" spc="0" dirty="0">
                <a:latin typeface="Arial"/>
                <a:cs typeface="Arial"/>
              </a:rPr>
              <a:t>i</a:t>
            </a:r>
            <a:r>
              <a:rPr sz="1600" spc="-10" dirty="0">
                <a:latin typeface="Arial"/>
                <a:cs typeface="Arial"/>
              </a:rPr>
              <a:t>ons p</a:t>
            </a:r>
            <a:r>
              <a:rPr sz="1600" spc="-15" dirty="0">
                <a:latin typeface="Arial"/>
                <a:cs typeface="Arial"/>
              </a:rPr>
              <a:t>r</a:t>
            </a:r>
            <a:r>
              <a:rPr sz="1600" spc="-10" dirty="0">
                <a:latin typeface="Arial"/>
                <a:cs typeface="Arial"/>
              </a:rPr>
              <a:t>og</a:t>
            </a:r>
            <a:r>
              <a:rPr sz="1600" spc="-15" dirty="0">
                <a:latin typeface="Arial"/>
                <a:cs typeface="Arial"/>
              </a:rPr>
              <a:t>rammed</a:t>
            </a:r>
            <a:r>
              <a:rPr sz="1600" spc="20" dirty="0">
                <a:latin typeface="Arial"/>
                <a:cs typeface="Arial"/>
              </a:rPr>
              <a:t> </a:t>
            </a:r>
            <a:r>
              <a:rPr sz="1600" spc="0" dirty="0">
                <a:latin typeface="Arial"/>
                <a:cs typeface="Arial"/>
              </a:rPr>
              <a:t>i</a:t>
            </a:r>
            <a:r>
              <a:rPr sz="1600" spc="-10" dirty="0">
                <a:latin typeface="Arial"/>
                <a:cs typeface="Arial"/>
              </a:rPr>
              <a:t>n</a:t>
            </a:r>
            <a:r>
              <a:rPr sz="1600" spc="-5" dirty="0">
                <a:latin typeface="Arial"/>
                <a:cs typeface="Arial"/>
              </a:rPr>
              <a:t> </a:t>
            </a:r>
            <a:r>
              <a:rPr sz="1600" spc="-15" dirty="0">
                <a:latin typeface="Arial"/>
                <a:cs typeface="Arial"/>
              </a:rPr>
              <a:t>C</a:t>
            </a:r>
            <a:r>
              <a:rPr sz="1600" spc="-5" dirty="0">
                <a:latin typeface="Arial"/>
                <a:cs typeface="Arial"/>
              </a:rPr>
              <a:t> </a:t>
            </a:r>
            <a:r>
              <a:rPr sz="1600" spc="-15" dirty="0">
                <a:latin typeface="Arial"/>
                <a:cs typeface="Arial"/>
              </a:rPr>
              <a:t>(No</a:t>
            </a:r>
            <a:r>
              <a:rPr sz="1600" spc="10" dirty="0">
                <a:latin typeface="Arial"/>
                <a:cs typeface="Arial"/>
              </a:rPr>
              <a:t> </a:t>
            </a:r>
            <a:r>
              <a:rPr sz="1600" spc="-10" dirty="0">
                <a:latin typeface="Arial"/>
                <a:cs typeface="Arial"/>
              </a:rPr>
              <a:t>Cop</a:t>
            </a:r>
            <a:r>
              <a:rPr sz="1600" spc="-15" dirty="0">
                <a:latin typeface="Arial"/>
                <a:cs typeface="Arial"/>
              </a:rPr>
              <a:t>r</a:t>
            </a:r>
            <a:r>
              <a:rPr sz="1600" spc="-10" dirty="0">
                <a:latin typeface="Arial"/>
                <a:cs typeface="Arial"/>
              </a:rPr>
              <a:t>o</a:t>
            </a:r>
            <a:r>
              <a:rPr sz="1600" spc="-5" dirty="0">
                <a:latin typeface="Arial"/>
                <a:cs typeface="Arial"/>
              </a:rPr>
              <a:t>c</a:t>
            </a:r>
            <a:r>
              <a:rPr sz="1600" spc="-10" dirty="0">
                <a:latin typeface="Arial"/>
                <a:cs typeface="Arial"/>
              </a:rPr>
              <a:t>e</a:t>
            </a:r>
            <a:r>
              <a:rPr sz="1600" spc="-5" dirty="0">
                <a:latin typeface="Arial"/>
                <a:cs typeface="Arial"/>
              </a:rPr>
              <a:t>ss</a:t>
            </a:r>
            <a:r>
              <a:rPr sz="1600" spc="-10" dirty="0">
                <a:latin typeface="Arial"/>
                <a:cs typeface="Arial"/>
              </a:rPr>
              <a:t>or</a:t>
            </a:r>
            <a:r>
              <a:rPr sz="1600" spc="5" dirty="0">
                <a:latin typeface="Arial"/>
                <a:cs typeface="Arial"/>
              </a:rPr>
              <a:t> </a:t>
            </a:r>
            <a:r>
              <a:rPr sz="1600" spc="-10" dirty="0">
                <a:latin typeface="Arial"/>
                <a:cs typeface="Arial"/>
              </a:rPr>
              <a:t>15 -</a:t>
            </a:r>
            <a:r>
              <a:rPr sz="1600" spc="15" dirty="0">
                <a:latin typeface="Arial"/>
                <a:cs typeface="Arial"/>
              </a:rPr>
              <a:t> </a:t>
            </a:r>
            <a:r>
              <a:rPr sz="1600" spc="-15" dirty="0">
                <a:latin typeface="Arial"/>
                <a:cs typeface="Arial"/>
              </a:rPr>
              <a:t>A</a:t>
            </a:r>
            <a:r>
              <a:rPr sz="1600" spc="0" dirty="0">
                <a:latin typeface="Arial"/>
                <a:cs typeface="Arial"/>
              </a:rPr>
              <a:t>l</a:t>
            </a:r>
            <a:r>
              <a:rPr sz="1600" spc="-5" dirty="0">
                <a:latin typeface="Arial"/>
                <a:cs typeface="Arial"/>
              </a:rPr>
              <a:t>l</a:t>
            </a:r>
            <a:r>
              <a:rPr sz="1600" spc="-20" dirty="0">
                <a:latin typeface="Arial"/>
                <a:cs typeface="Arial"/>
              </a:rPr>
              <a:t> </a:t>
            </a:r>
            <a:r>
              <a:rPr sz="1600" spc="-15" dirty="0">
                <a:latin typeface="Arial"/>
                <a:cs typeface="Arial"/>
              </a:rPr>
              <a:t>r</a:t>
            </a:r>
            <a:r>
              <a:rPr sz="1600" spc="-10" dirty="0">
                <a:latin typeface="Arial"/>
                <a:cs typeface="Arial"/>
              </a:rPr>
              <a:t>eg</a:t>
            </a:r>
            <a:r>
              <a:rPr sz="1600" spc="0" dirty="0">
                <a:latin typeface="Arial"/>
                <a:cs typeface="Arial"/>
              </a:rPr>
              <a:t>i</a:t>
            </a:r>
            <a:r>
              <a:rPr sz="1600" spc="-5" dirty="0">
                <a:latin typeface="Arial"/>
                <a:cs typeface="Arial"/>
              </a:rPr>
              <a:t>s</a:t>
            </a:r>
            <a:r>
              <a:rPr sz="1600" spc="-10" dirty="0">
                <a:latin typeface="Arial"/>
                <a:cs typeface="Arial"/>
              </a:rPr>
              <a:t>te</a:t>
            </a:r>
            <a:r>
              <a:rPr sz="1600" spc="-15" dirty="0">
                <a:latin typeface="Arial"/>
                <a:cs typeface="Arial"/>
              </a:rPr>
              <a:t>r</a:t>
            </a:r>
            <a:r>
              <a:rPr sz="1600" spc="-10" dirty="0">
                <a:latin typeface="Arial"/>
                <a:cs typeface="Arial"/>
              </a:rPr>
              <a:t>s</a:t>
            </a:r>
            <a:r>
              <a:rPr sz="1600" spc="15" dirty="0">
                <a:latin typeface="Arial"/>
                <a:cs typeface="Arial"/>
              </a:rPr>
              <a:t> </a:t>
            </a:r>
            <a:r>
              <a:rPr sz="1600" spc="-10" dirty="0">
                <a:latin typeface="Arial"/>
                <a:cs typeface="Arial"/>
              </a:rPr>
              <a:t>a</a:t>
            </a:r>
            <a:r>
              <a:rPr sz="1600" spc="-15" dirty="0">
                <a:latin typeface="Arial"/>
                <a:cs typeface="Arial"/>
              </a:rPr>
              <a:t>r</a:t>
            </a:r>
            <a:r>
              <a:rPr sz="1600" spc="-10" dirty="0">
                <a:latin typeface="Arial"/>
                <a:cs typeface="Arial"/>
              </a:rPr>
              <a:t>e</a:t>
            </a:r>
            <a:r>
              <a:rPr sz="1600" spc="10" dirty="0">
                <a:latin typeface="Arial"/>
                <a:cs typeface="Arial"/>
              </a:rPr>
              <a:t> </a:t>
            </a:r>
            <a:r>
              <a:rPr sz="1600" spc="-15" dirty="0">
                <a:latin typeface="Arial"/>
                <a:cs typeface="Arial"/>
              </a:rPr>
              <a:t>memor</a:t>
            </a:r>
            <a:r>
              <a:rPr sz="1600" spc="-30" dirty="0">
                <a:latin typeface="Arial"/>
                <a:cs typeface="Arial"/>
              </a:rPr>
              <a:t>y</a:t>
            </a:r>
            <a:r>
              <a:rPr sz="1600" spc="-5" dirty="0">
                <a:latin typeface="Arial"/>
                <a:cs typeface="Arial"/>
              </a:rPr>
              <a:t>-</a:t>
            </a:r>
            <a:r>
              <a:rPr sz="1600" spc="-10" dirty="0">
                <a:latin typeface="Arial"/>
                <a:cs typeface="Arial"/>
              </a:rPr>
              <a:t>mapped) Inte</a:t>
            </a:r>
            <a:r>
              <a:rPr sz="1600" spc="-15" dirty="0">
                <a:latin typeface="Arial"/>
                <a:cs typeface="Arial"/>
              </a:rPr>
              <a:t>rr</a:t>
            </a:r>
            <a:r>
              <a:rPr sz="1600" spc="-10" dirty="0">
                <a:latin typeface="Arial"/>
                <a:cs typeface="Arial"/>
              </a:rPr>
              <a:t>upt</a:t>
            </a:r>
            <a:r>
              <a:rPr sz="1600" spc="20" dirty="0">
                <a:latin typeface="Arial"/>
                <a:cs typeface="Arial"/>
              </a:rPr>
              <a:t> </a:t>
            </a:r>
            <a:r>
              <a:rPr sz="1600" spc="-5" dirty="0">
                <a:latin typeface="Arial"/>
                <a:cs typeface="Arial"/>
              </a:rPr>
              <a:t>c</a:t>
            </a:r>
            <a:r>
              <a:rPr sz="1600" spc="-10" dirty="0">
                <a:latin typeface="Arial"/>
                <a:cs typeface="Arial"/>
              </a:rPr>
              <a:t>ont</a:t>
            </a:r>
            <a:r>
              <a:rPr sz="1600" spc="-15" dirty="0">
                <a:latin typeface="Arial"/>
                <a:cs typeface="Arial"/>
              </a:rPr>
              <a:t>r</a:t>
            </a:r>
            <a:r>
              <a:rPr sz="1600" spc="-10" dirty="0">
                <a:latin typeface="Arial"/>
                <a:cs typeface="Arial"/>
              </a:rPr>
              <a:t>o</a:t>
            </a:r>
            <a:r>
              <a:rPr sz="1600" spc="0" dirty="0">
                <a:latin typeface="Arial"/>
                <a:cs typeface="Arial"/>
              </a:rPr>
              <a:t>ll</a:t>
            </a:r>
            <a:r>
              <a:rPr sz="1600" spc="-10" dirty="0">
                <a:latin typeface="Arial"/>
                <a:cs typeface="Arial"/>
              </a:rPr>
              <a:t>er</a:t>
            </a:r>
            <a:r>
              <a:rPr sz="1600" spc="5" dirty="0">
                <a:latin typeface="Arial"/>
                <a:cs typeface="Arial"/>
              </a:rPr>
              <a:t> </a:t>
            </a:r>
            <a:r>
              <a:rPr sz="1600" spc="0" dirty="0">
                <a:latin typeface="Arial"/>
                <a:cs typeface="Arial"/>
              </a:rPr>
              <a:t>i</a:t>
            </a:r>
            <a:r>
              <a:rPr sz="1600" spc="-10" dirty="0">
                <a:latin typeface="Arial"/>
                <a:cs typeface="Arial"/>
              </a:rPr>
              <a:t>s pa</a:t>
            </a:r>
            <a:r>
              <a:rPr sz="1600" spc="-15" dirty="0">
                <a:latin typeface="Arial"/>
                <a:cs typeface="Arial"/>
              </a:rPr>
              <a:t>r</a:t>
            </a:r>
            <a:r>
              <a:rPr sz="1600" spc="-5" dirty="0">
                <a:latin typeface="Arial"/>
                <a:cs typeface="Arial"/>
              </a:rPr>
              <a:t>t</a:t>
            </a:r>
            <a:r>
              <a:rPr sz="1600" spc="20" dirty="0">
                <a:latin typeface="Arial"/>
                <a:cs typeface="Arial"/>
              </a:rPr>
              <a:t> </a:t>
            </a:r>
            <a:r>
              <a:rPr sz="1600" spc="-10" dirty="0">
                <a:latin typeface="Arial"/>
                <a:cs typeface="Arial"/>
              </a:rPr>
              <a:t>of</a:t>
            </a:r>
            <a:r>
              <a:rPr sz="1600" spc="10" dirty="0">
                <a:latin typeface="Arial"/>
                <a:cs typeface="Arial"/>
              </a:rPr>
              <a:t> </a:t>
            </a:r>
            <a:r>
              <a:rPr sz="1600" spc="-15" dirty="0">
                <a:latin typeface="Arial"/>
                <a:cs typeface="Arial"/>
              </a:rPr>
              <a:t>Cor</a:t>
            </a:r>
            <a:r>
              <a:rPr sz="1600" spc="-10" dirty="0">
                <a:latin typeface="Arial"/>
                <a:cs typeface="Arial"/>
              </a:rPr>
              <a:t>te</a:t>
            </a:r>
            <a:r>
              <a:rPr sz="1600" spc="-15" dirty="0">
                <a:latin typeface="Arial"/>
                <a:cs typeface="Arial"/>
              </a:rPr>
              <a:t>x-M3</a:t>
            </a:r>
            <a:r>
              <a:rPr sz="1600" spc="35" dirty="0">
                <a:latin typeface="Arial"/>
                <a:cs typeface="Arial"/>
              </a:rPr>
              <a:t> </a:t>
            </a:r>
            <a:r>
              <a:rPr sz="1600" spc="-15" dirty="0">
                <a:latin typeface="Arial"/>
                <a:cs typeface="Arial"/>
              </a:rPr>
              <a:t>ma</a:t>
            </a:r>
            <a:r>
              <a:rPr sz="1600" spc="-5" dirty="0">
                <a:latin typeface="Arial"/>
                <a:cs typeface="Arial"/>
              </a:rPr>
              <a:t>c</a:t>
            </a:r>
            <a:r>
              <a:rPr sz="1600" spc="-15" dirty="0">
                <a:latin typeface="Arial"/>
                <a:cs typeface="Arial"/>
              </a:rPr>
              <a:t>r</a:t>
            </a:r>
            <a:r>
              <a:rPr sz="1600" spc="-10" dirty="0">
                <a:latin typeface="Arial"/>
                <a:cs typeface="Arial"/>
              </a:rPr>
              <a:t>o</a:t>
            </a:r>
            <a:r>
              <a:rPr sz="1600" spc="-5" dirty="0">
                <a:latin typeface="Arial"/>
                <a:cs typeface="Arial"/>
              </a:rPr>
              <a:t>c</a:t>
            </a:r>
            <a:r>
              <a:rPr sz="1600" spc="-10" dirty="0">
                <a:latin typeface="Arial"/>
                <a:cs typeface="Arial"/>
              </a:rPr>
              <a:t>e</a:t>
            </a:r>
            <a:r>
              <a:rPr sz="1600" spc="0" dirty="0">
                <a:latin typeface="Arial"/>
                <a:cs typeface="Arial"/>
              </a:rPr>
              <a:t>l</a:t>
            </a:r>
            <a:r>
              <a:rPr sz="1600" spc="-5" dirty="0">
                <a:latin typeface="Arial"/>
                <a:cs typeface="Arial"/>
              </a:rPr>
              <a:t>l</a:t>
            </a:r>
            <a:endParaRPr sz="1600" dirty="0">
              <a:latin typeface="Arial"/>
              <a:cs typeface="Arial"/>
            </a:endParaRPr>
          </a:p>
          <a:p>
            <a:pPr marL="12700" marR="6017260">
              <a:lnSpc>
                <a:spcPct val="145000"/>
              </a:lnSpc>
            </a:pPr>
            <a:r>
              <a:rPr sz="1600" spc="-15" dirty="0">
                <a:latin typeface="Arial"/>
                <a:cs typeface="Arial"/>
              </a:rPr>
              <a:t>F</a:t>
            </a:r>
            <a:r>
              <a:rPr sz="1600" spc="0" dirty="0">
                <a:latin typeface="Arial"/>
                <a:cs typeface="Arial"/>
              </a:rPr>
              <a:t>i</a:t>
            </a:r>
            <a:r>
              <a:rPr sz="1600" spc="-20" dirty="0">
                <a:latin typeface="Arial"/>
                <a:cs typeface="Arial"/>
              </a:rPr>
              <a:t>x</a:t>
            </a:r>
            <a:r>
              <a:rPr sz="1600" spc="-10" dirty="0">
                <a:latin typeface="Arial"/>
                <a:cs typeface="Arial"/>
              </a:rPr>
              <a:t>ed</a:t>
            </a:r>
            <a:r>
              <a:rPr sz="1600" spc="-15" dirty="0">
                <a:latin typeface="Arial"/>
                <a:cs typeface="Arial"/>
              </a:rPr>
              <a:t> memor</a:t>
            </a:r>
            <a:r>
              <a:rPr sz="1600" spc="-10" dirty="0">
                <a:latin typeface="Arial"/>
                <a:cs typeface="Arial"/>
              </a:rPr>
              <a:t>y</a:t>
            </a:r>
            <a:r>
              <a:rPr sz="1600" spc="25" dirty="0">
                <a:latin typeface="Arial"/>
                <a:cs typeface="Arial"/>
              </a:rPr>
              <a:t> </a:t>
            </a:r>
            <a:r>
              <a:rPr sz="1600" spc="-15" dirty="0">
                <a:latin typeface="Arial"/>
                <a:cs typeface="Arial"/>
              </a:rPr>
              <a:t>map</a:t>
            </a:r>
            <a:r>
              <a:rPr sz="1600" spc="-10" dirty="0">
                <a:latin typeface="Arial"/>
                <a:cs typeface="Arial"/>
              </a:rPr>
              <a:t> B</a:t>
            </a:r>
            <a:r>
              <a:rPr sz="1600" spc="0" dirty="0">
                <a:latin typeface="Arial"/>
                <a:cs typeface="Arial"/>
              </a:rPr>
              <a:t>i</a:t>
            </a:r>
            <a:r>
              <a:rPr sz="1600" spc="-5" dirty="0">
                <a:latin typeface="Arial"/>
                <a:cs typeface="Arial"/>
              </a:rPr>
              <a:t>t</a:t>
            </a:r>
            <a:r>
              <a:rPr sz="1600" spc="-15" dirty="0">
                <a:latin typeface="Arial"/>
                <a:cs typeface="Arial"/>
              </a:rPr>
              <a:t>-</a:t>
            </a:r>
            <a:r>
              <a:rPr sz="1600" spc="-10" dirty="0">
                <a:latin typeface="Arial"/>
                <a:cs typeface="Arial"/>
              </a:rPr>
              <a:t>band</a:t>
            </a:r>
            <a:r>
              <a:rPr sz="1600" spc="0" dirty="0">
                <a:latin typeface="Arial"/>
                <a:cs typeface="Arial"/>
              </a:rPr>
              <a:t>i</a:t>
            </a:r>
            <a:r>
              <a:rPr sz="1600" spc="-10" dirty="0">
                <a:latin typeface="Arial"/>
                <a:cs typeface="Arial"/>
              </a:rPr>
              <a:t>ng</a:t>
            </a:r>
            <a:endParaRPr sz="1600" dirty="0">
              <a:latin typeface="Arial"/>
              <a:cs typeface="Arial"/>
            </a:endParaRPr>
          </a:p>
          <a:p>
            <a:pPr marL="12700" marR="5043805" algn="just">
              <a:lnSpc>
                <a:spcPct val="145000"/>
              </a:lnSpc>
            </a:pPr>
            <a:r>
              <a:rPr sz="1600" spc="-10" dirty="0">
                <a:latin typeface="Arial"/>
                <a:cs typeface="Arial"/>
              </a:rPr>
              <a:t>Non</a:t>
            </a:r>
            <a:r>
              <a:rPr sz="1600" spc="-15" dirty="0">
                <a:latin typeface="Arial"/>
                <a:cs typeface="Arial"/>
              </a:rPr>
              <a:t>-Ma</a:t>
            </a:r>
            <a:r>
              <a:rPr sz="1600" spc="-5" dirty="0">
                <a:latin typeface="Arial"/>
                <a:cs typeface="Arial"/>
              </a:rPr>
              <a:t>sk</a:t>
            </a:r>
            <a:r>
              <a:rPr sz="1600" spc="-10" dirty="0">
                <a:latin typeface="Arial"/>
                <a:cs typeface="Arial"/>
              </a:rPr>
              <a:t>ab</a:t>
            </a:r>
            <a:r>
              <a:rPr sz="1600" spc="0" dirty="0">
                <a:latin typeface="Arial"/>
                <a:cs typeface="Arial"/>
              </a:rPr>
              <a:t>l</a:t>
            </a:r>
            <a:r>
              <a:rPr sz="1600" spc="-10" dirty="0">
                <a:latin typeface="Arial"/>
                <a:cs typeface="Arial"/>
              </a:rPr>
              <a:t>e</a:t>
            </a:r>
            <a:r>
              <a:rPr sz="1600" spc="-15" dirty="0">
                <a:latin typeface="Arial"/>
                <a:cs typeface="Arial"/>
              </a:rPr>
              <a:t> </a:t>
            </a:r>
            <a:r>
              <a:rPr sz="1600" spc="-10" dirty="0">
                <a:latin typeface="Arial"/>
                <a:cs typeface="Arial"/>
              </a:rPr>
              <a:t>Inte</a:t>
            </a:r>
            <a:r>
              <a:rPr sz="1600" spc="-15" dirty="0">
                <a:latin typeface="Arial"/>
                <a:cs typeface="Arial"/>
              </a:rPr>
              <a:t>rr</a:t>
            </a:r>
            <a:r>
              <a:rPr sz="1600" spc="-10" dirty="0">
                <a:latin typeface="Arial"/>
                <a:cs typeface="Arial"/>
              </a:rPr>
              <a:t>upt</a:t>
            </a:r>
            <a:r>
              <a:rPr sz="1600" spc="35" dirty="0">
                <a:latin typeface="Arial"/>
                <a:cs typeface="Arial"/>
              </a:rPr>
              <a:t> </a:t>
            </a:r>
            <a:r>
              <a:rPr sz="1600" spc="-15" dirty="0">
                <a:latin typeface="Arial"/>
                <a:cs typeface="Arial"/>
              </a:rPr>
              <a:t>(</a:t>
            </a:r>
            <a:r>
              <a:rPr sz="1600" spc="-10" dirty="0">
                <a:latin typeface="Arial"/>
                <a:cs typeface="Arial"/>
              </a:rPr>
              <a:t>NMI)</a:t>
            </a:r>
            <a:r>
              <a:rPr sz="1600" spc="-5" dirty="0">
                <a:latin typeface="Arial"/>
                <a:cs typeface="Arial"/>
              </a:rPr>
              <a:t> </a:t>
            </a:r>
            <a:r>
              <a:rPr sz="1600" spc="-25" dirty="0">
                <a:latin typeface="Arial"/>
                <a:cs typeface="Arial"/>
              </a:rPr>
              <a:t>O</a:t>
            </a:r>
            <a:r>
              <a:rPr sz="1600" spc="-10" dirty="0">
                <a:latin typeface="Arial"/>
                <a:cs typeface="Arial"/>
              </a:rPr>
              <a:t>n</a:t>
            </a:r>
            <a:r>
              <a:rPr sz="1600" spc="0" dirty="0">
                <a:latin typeface="Arial"/>
                <a:cs typeface="Arial"/>
              </a:rPr>
              <a:t>l</a:t>
            </a:r>
            <a:r>
              <a:rPr sz="1600" spc="-10" dirty="0">
                <a:latin typeface="Arial"/>
                <a:cs typeface="Arial"/>
              </a:rPr>
              <a:t>y one</a:t>
            </a:r>
            <a:r>
              <a:rPr sz="1600" spc="10" dirty="0">
                <a:latin typeface="Arial"/>
                <a:cs typeface="Arial"/>
              </a:rPr>
              <a:t> </a:t>
            </a:r>
            <a:r>
              <a:rPr sz="1600" spc="-10" dirty="0">
                <a:latin typeface="Arial"/>
                <a:cs typeface="Arial"/>
              </a:rPr>
              <a:t>p</a:t>
            </a:r>
            <a:r>
              <a:rPr sz="1600" spc="-15" dirty="0">
                <a:latin typeface="Arial"/>
                <a:cs typeface="Arial"/>
              </a:rPr>
              <a:t>r</a:t>
            </a:r>
            <a:r>
              <a:rPr sz="1600" spc="-10" dirty="0">
                <a:latin typeface="Arial"/>
                <a:cs typeface="Arial"/>
              </a:rPr>
              <a:t>o</a:t>
            </a:r>
            <a:r>
              <a:rPr sz="1600" spc="-5" dirty="0">
                <a:latin typeface="Arial"/>
                <a:cs typeface="Arial"/>
              </a:rPr>
              <a:t>c</a:t>
            </a:r>
            <a:r>
              <a:rPr sz="1600" spc="-10" dirty="0">
                <a:latin typeface="Arial"/>
                <a:cs typeface="Arial"/>
              </a:rPr>
              <a:t>e</a:t>
            </a:r>
            <a:r>
              <a:rPr sz="1600" spc="-5" dirty="0">
                <a:latin typeface="Arial"/>
                <a:cs typeface="Arial"/>
              </a:rPr>
              <a:t>ss</a:t>
            </a:r>
            <a:r>
              <a:rPr sz="1600" spc="-10" dirty="0">
                <a:latin typeface="Arial"/>
                <a:cs typeface="Arial"/>
              </a:rPr>
              <a:t>or</a:t>
            </a:r>
            <a:r>
              <a:rPr sz="1600" spc="5" dirty="0">
                <a:latin typeface="Arial"/>
                <a:cs typeface="Arial"/>
              </a:rPr>
              <a:t> </a:t>
            </a:r>
            <a:r>
              <a:rPr sz="1600" spc="-5" dirty="0">
                <a:latin typeface="Arial"/>
                <a:cs typeface="Arial"/>
              </a:rPr>
              <a:t>s</a:t>
            </a:r>
            <a:r>
              <a:rPr sz="1600" spc="-10" dirty="0">
                <a:latin typeface="Arial"/>
                <a:cs typeface="Arial"/>
              </a:rPr>
              <a:t>tatus</a:t>
            </a:r>
            <a:r>
              <a:rPr sz="1600" spc="15" dirty="0">
                <a:latin typeface="Arial"/>
                <a:cs typeface="Arial"/>
              </a:rPr>
              <a:t> </a:t>
            </a:r>
            <a:r>
              <a:rPr sz="1600" spc="-15" dirty="0">
                <a:latin typeface="Arial"/>
                <a:cs typeface="Arial"/>
              </a:rPr>
              <a:t>r</a:t>
            </a:r>
            <a:r>
              <a:rPr sz="1600" spc="-10" dirty="0">
                <a:latin typeface="Arial"/>
                <a:cs typeface="Arial"/>
              </a:rPr>
              <a:t>eg</a:t>
            </a:r>
            <a:r>
              <a:rPr sz="1600" spc="-5" dirty="0">
                <a:latin typeface="Arial"/>
                <a:cs typeface="Arial"/>
              </a:rPr>
              <a:t> </a:t>
            </a:r>
            <a:r>
              <a:rPr sz="1600" spc="-15" dirty="0">
                <a:solidFill>
                  <a:srgbClr val="FF0000"/>
                </a:solidFill>
                <a:latin typeface="Arial"/>
                <a:cs typeface="Arial"/>
              </a:rPr>
              <a:t>T</a:t>
            </a:r>
            <a:r>
              <a:rPr sz="1600" spc="-10" dirty="0">
                <a:solidFill>
                  <a:srgbClr val="FF0000"/>
                </a:solidFill>
                <a:latin typeface="Arial"/>
                <a:cs typeface="Arial"/>
              </a:rPr>
              <a:t>humb</a:t>
            </a:r>
            <a:r>
              <a:rPr sz="1600" spc="-15" dirty="0">
                <a:solidFill>
                  <a:srgbClr val="FF0000"/>
                </a:solidFill>
                <a:latin typeface="Arial"/>
                <a:cs typeface="Arial"/>
              </a:rPr>
              <a:t>-</a:t>
            </a:r>
            <a:r>
              <a:rPr sz="1600" spc="-10" dirty="0">
                <a:solidFill>
                  <a:srgbClr val="FF0000"/>
                </a:solidFill>
                <a:latin typeface="Arial"/>
                <a:cs typeface="Arial"/>
              </a:rPr>
              <a:t>2</a:t>
            </a:r>
            <a:r>
              <a:rPr sz="1600" spc="10" dirty="0">
                <a:solidFill>
                  <a:srgbClr val="FF0000"/>
                </a:solidFill>
                <a:latin typeface="Arial"/>
                <a:cs typeface="Arial"/>
              </a:rPr>
              <a:t> </a:t>
            </a:r>
            <a:r>
              <a:rPr sz="1600" spc="-10" dirty="0">
                <a:solidFill>
                  <a:srgbClr val="FF0000"/>
                </a:solidFill>
                <a:latin typeface="Arial"/>
                <a:cs typeface="Arial"/>
              </a:rPr>
              <a:t>p</a:t>
            </a:r>
            <a:r>
              <a:rPr sz="1600" spc="-15" dirty="0">
                <a:solidFill>
                  <a:srgbClr val="FF0000"/>
                </a:solidFill>
                <a:latin typeface="Arial"/>
                <a:cs typeface="Arial"/>
              </a:rPr>
              <a:t>r</a:t>
            </a:r>
            <a:r>
              <a:rPr sz="1600" spc="-10" dirty="0">
                <a:solidFill>
                  <a:srgbClr val="FF0000"/>
                </a:solidFill>
                <a:latin typeface="Arial"/>
                <a:cs typeface="Arial"/>
              </a:rPr>
              <a:t>o</a:t>
            </a:r>
            <a:r>
              <a:rPr sz="1600" spc="-5" dirty="0">
                <a:solidFill>
                  <a:srgbClr val="FF0000"/>
                </a:solidFill>
                <a:latin typeface="Arial"/>
                <a:cs typeface="Arial"/>
              </a:rPr>
              <a:t>c</a:t>
            </a:r>
            <a:r>
              <a:rPr sz="1600" spc="-10" dirty="0">
                <a:solidFill>
                  <a:srgbClr val="FF0000"/>
                </a:solidFill>
                <a:latin typeface="Arial"/>
                <a:cs typeface="Arial"/>
              </a:rPr>
              <a:t>e</a:t>
            </a:r>
            <a:r>
              <a:rPr sz="1600" spc="-5" dirty="0">
                <a:solidFill>
                  <a:srgbClr val="FF0000"/>
                </a:solidFill>
                <a:latin typeface="Arial"/>
                <a:cs typeface="Arial"/>
              </a:rPr>
              <a:t>ss</a:t>
            </a:r>
            <a:r>
              <a:rPr sz="1600" spc="0" dirty="0">
                <a:solidFill>
                  <a:srgbClr val="FF0000"/>
                </a:solidFill>
                <a:latin typeface="Arial"/>
                <a:cs typeface="Arial"/>
              </a:rPr>
              <a:t>i</a:t>
            </a:r>
            <a:r>
              <a:rPr sz="1600" spc="-10" dirty="0">
                <a:solidFill>
                  <a:srgbClr val="FF0000"/>
                </a:solidFill>
                <a:latin typeface="Arial"/>
                <a:cs typeface="Arial"/>
              </a:rPr>
              <a:t>ng</a:t>
            </a:r>
            <a:r>
              <a:rPr sz="1600" spc="-15" dirty="0">
                <a:solidFill>
                  <a:srgbClr val="FF0000"/>
                </a:solidFill>
                <a:latin typeface="Arial"/>
                <a:cs typeface="Arial"/>
              </a:rPr>
              <a:t> </a:t>
            </a:r>
            <a:r>
              <a:rPr sz="1600" spc="-5" dirty="0">
                <a:solidFill>
                  <a:srgbClr val="FF0000"/>
                </a:solidFill>
                <a:latin typeface="Arial"/>
                <a:cs typeface="Arial"/>
              </a:rPr>
              <a:t>c</a:t>
            </a:r>
            <a:r>
              <a:rPr sz="1600" spc="-10" dirty="0">
                <a:solidFill>
                  <a:srgbClr val="FF0000"/>
                </a:solidFill>
                <a:latin typeface="Arial"/>
                <a:cs typeface="Arial"/>
              </a:rPr>
              <a:t>o</a:t>
            </a:r>
            <a:r>
              <a:rPr sz="1600" spc="-15" dirty="0">
                <a:solidFill>
                  <a:srgbClr val="FF0000"/>
                </a:solidFill>
                <a:latin typeface="Arial"/>
                <a:cs typeface="Arial"/>
              </a:rPr>
              <a:t>r</a:t>
            </a:r>
            <a:r>
              <a:rPr sz="1600" spc="-10" dirty="0">
                <a:solidFill>
                  <a:srgbClr val="FF0000"/>
                </a:solidFill>
                <a:latin typeface="Arial"/>
                <a:cs typeface="Arial"/>
              </a:rPr>
              <a:t>e</a:t>
            </a:r>
            <a:endParaRPr sz="1600" dirty="0">
              <a:solidFill>
                <a:srgbClr val="FF0000"/>
              </a:solidFill>
              <a:latin typeface="Arial"/>
              <a:cs typeface="Arial"/>
            </a:endParaRPr>
          </a:p>
        </p:txBody>
      </p:sp>
      <p:sp>
        <p:nvSpPr>
          <p:cNvPr id="4" name="object 4"/>
          <p:cNvSpPr txBox="1"/>
          <p:nvPr/>
        </p:nvSpPr>
        <p:spPr>
          <a:xfrm>
            <a:off x="1590549" y="5750054"/>
            <a:ext cx="113030" cy="504825"/>
          </a:xfrm>
          <a:prstGeom prst="rect">
            <a:avLst/>
          </a:prstGeom>
        </p:spPr>
        <p:txBody>
          <a:bodyPr vert="horz" wrap="square" lIns="0" tIns="0" rIns="0" bIns="0" rtlCol="0">
            <a:noAutofit/>
          </a:bodyPr>
          <a:lstStyle/>
          <a:p>
            <a:pPr marL="12700">
              <a:lnSpc>
                <a:spcPct val="100000"/>
              </a:lnSpc>
            </a:pPr>
            <a:r>
              <a:rPr sz="1500" dirty="0">
                <a:solidFill>
                  <a:srgbClr val="118CAA"/>
                </a:solidFill>
                <a:latin typeface="Arial"/>
                <a:cs typeface="Arial"/>
              </a:rPr>
              <a:t></a:t>
            </a:r>
            <a:endParaRPr sz="1500">
              <a:latin typeface="Arial"/>
              <a:cs typeface="Arial"/>
            </a:endParaRPr>
          </a:p>
          <a:p>
            <a:pPr marL="12700">
              <a:lnSpc>
                <a:spcPct val="100000"/>
              </a:lnSpc>
              <a:spcBef>
                <a:spcPts val="285"/>
              </a:spcBef>
            </a:pPr>
            <a:r>
              <a:rPr sz="1500" dirty="0">
                <a:solidFill>
                  <a:srgbClr val="118CAA"/>
                </a:solidFill>
                <a:latin typeface="Arial"/>
                <a:cs typeface="Arial"/>
              </a:rPr>
              <a:t></a:t>
            </a:r>
            <a:endParaRPr sz="1500">
              <a:latin typeface="Arial"/>
              <a:cs typeface="Arial"/>
            </a:endParaRPr>
          </a:p>
        </p:txBody>
      </p:sp>
      <p:sp>
        <p:nvSpPr>
          <p:cNvPr id="5" name="object 5"/>
          <p:cNvSpPr txBox="1"/>
          <p:nvPr/>
        </p:nvSpPr>
        <p:spPr>
          <a:xfrm>
            <a:off x="1840483" y="5693665"/>
            <a:ext cx="3940809" cy="541655"/>
          </a:xfrm>
          <a:prstGeom prst="rect">
            <a:avLst/>
          </a:prstGeom>
        </p:spPr>
        <p:txBody>
          <a:bodyPr vert="horz" wrap="square" lIns="0" tIns="0" rIns="0" bIns="0" rtlCol="0">
            <a:noAutofit/>
          </a:bodyPr>
          <a:lstStyle/>
          <a:p>
            <a:pPr marL="12700" marR="12700">
              <a:lnSpc>
                <a:spcPct val="145000"/>
              </a:lnSpc>
            </a:pPr>
            <a:r>
              <a:rPr sz="1200" spc="-5" dirty="0">
                <a:latin typeface="Arial"/>
                <a:cs typeface="Arial"/>
              </a:rPr>
              <a:t>Mi</a:t>
            </a:r>
            <a:r>
              <a:rPr sz="1200" spc="0" dirty="0">
                <a:latin typeface="Arial"/>
                <a:cs typeface="Arial"/>
              </a:rPr>
              <a:t>x</a:t>
            </a:r>
            <a:r>
              <a:rPr sz="1200" spc="-10" dirty="0">
                <a:latin typeface="Arial"/>
                <a:cs typeface="Arial"/>
              </a:rPr>
              <a:t> </a:t>
            </a:r>
            <a:r>
              <a:rPr sz="1200" spc="0" dirty="0">
                <a:latin typeface="Arial"/>
                <a:cs typeface="Arial"/>
              </a:rPr>
              <a:t>of </a:t>
            </a:r>
            <a:r>
              <a:rPr sz="1200" spc="0" dirty="0">
                <a:solidFill>
                  <a:srgbClr val="FF0000"/>
                </a:solidFill>
                <a:latin typeface="Arial"/>
                <a:cs typeface="Arial"/>
              </a:rPr>
              <a:t>16</a:t>
            </a:r>
            <a:r>
              <a:rPr sz="1200" spc="-20" dirty="0">
                <a:solidFill>
                  <a:srgbClr val="FF0000"/>
                </a:solidFill>
                <a:latin typeface="Arial"/>
                <a:cs typeface="Arial"/>
              </a:rPr>
              <a:t> </a:t>
            </a:r>
            <a:r>
              <a:rPr sz="1200" spc="0" dirty="0">
                <a:solidFill>
                  <a:srgbClr val="FF0000"/>
                </a:solidFill>
                <a:latin typeface="Arial"/>
                <a:cs typeface="Arial"/>
              </a:rPr>
              <a:t>and</a:t>
            </a:r>
            <a:r>
              <a:rPr sz="1200" spc="-20" dirty="0">
                <a:solidFill>
                  <a:srgbClr val="FF0000"/>
                </a:solidFill>
                <a:latin typeface="Arial"/>
                <a:cs typeface="Arial"/>
              </a:rPr>
              <a:t> </a:t>
            </a:r>
            <a:r>
              <a:rPr sz="1200" spc="0" dirty="0">
                <a:solidFill>
                  <a:srgbClr val="FF0000"/>
                </a:solidFill>
                <a:latin typeface="Arial"/>
                <a:cs typeface="Arial"/>
              </a:rPr>
              <a:t>32</a:t>
            </a:r>
            <a:r>
              <a:rPr sz="1200" spc="-5" dirty="0">
                <a:solidFill>
                  <a:srgbClr val="FF0000"/>
                </a:solidFill>
                <a:latin typeface="Arial"/>
                <a:cs typeface="Arial"/>
              </a:rPr>
              <a:t> </a:t>
            </a:r>
            <a:r>
              <a:rPr sz="1200" spc="0" dirty="0">
                <a:solidFill>
                  <a:srgbClr val="FF0000"/>
                </a:solidFill>
                <a:latin typeface="Arial"/>
                <a:cs typeface="Arial"/>
              </a:rPr>
              <a:t>b</a:t>
            </a:r>
            <a:r>
              <a:rPr sz="1200" spc="-5" dirty="0">
                <a:solidFill>
                  <a:srgbClr val="FF0000"/>
                </a:solidFill>
                <a:latin typeface="Arial"/>
                <a:cs typeface="Arial"/>
              </a:rPr>
              <a:t>i</a:t>
            </a:r>
            <a:r>
              <a:rPr sz="1200" spc="0" dirty="0">
                <a:solidFill>
                  <a:srgbClr val="FF0000"/>
                </a:solidFill>
                <a:latin typeface="Arial"/>
                <a:cs typeface="Arial"/>
              </a:rPr>
              <a:t>t</a:t>
            </a:r>
            <a:r>
              <a:rPr sz="1200" spc="-10" dirty="0">
                <a:solidFill>
                  <a:srgbClr val="FF0000"/>
                </a:solidFill>
                <a:latin typeface="Arial"/>
                <a:cs typeface="Arial"/>
              </a:rPr>
              <a:t> </a:t>
            </a:r>
            <a:r>
              <a:rPr sz="1200" spc="-5" dirty="0">
                <a:solidFill>
                  <a:srgbClr val="FF0000"/>
                </a:solidFill>
                <a:latin typeface="Arial"/>
                <a:cs typeface="Arial"/>
              </a:rPr>
              <a:t>i</a:t>
            </a:r>
            <a:r>
              <a:rPr sz="1200" spc="0" dirty="0">
                <a:solidFill>
                  <a:srgbClr val="FF0000"/>
                </a:solidFill>
                <a:latin typeface="Arial"/>
                <a:cs typeface="Arial"/>
              </a:rPr>
              <a:t>nst</a:t>
            </a:r>
            <a:r>
              <a:rPr sz="1200" spc="-5" dirty="0">
                <a:solidFill>
                  <a:srgbClr val="FF0000"/>
                </a:solidFill>
                <a:latin typeface="Arial"/>
                <a:cs typeface="Arial"/>
              </a:rPr>
              <a:t>r</a:t>
            </a:r>
            <a:r>
              <a:rPr sz="1200" spc="0" dirty="0">
                <a:solidFill>
                  <a:srgbClr val="FF0000"/>
                </a:solidFill>
                <a:latin typeface="Arial"/>
                <a:cs typeface="Arial"/>
              </a:rPr>
              <a:t>uct</a:t>
            </a:r>
            <a:r>
              <a:rPr sz="1200" spc="-5" dirty="0">
                <a:solidFill>
                  <a:srgbClr val="FF0000"/>
                </a:solidFill>
                <a:latin typeface="Arial"/>
                <a:cs typeface="Arial"/>
              </a:rPr>
              <a:t>i</a:t>
            </a:r>
            <a:r>
              <a:rPr sz="1200" spc="0" dirty="0">
                <a:solidFill>
                  <a:srgbClr val="FF0000"/>
                </a:solidFill>
                <a:latin typeface="Arial"/>
                <a:cs typeface="Arial"/>
              </a:rPr>
              <a:t>ons</a:t>
            </a:r>
            <a:r>
              <a:rPr sz="1200" spc="-35" dirty="0">
                <a:solidFill>
                  <a:srgbClr val="FF0000"/>
                </a:solidFill>
                <a:latin typeface="Arial"/>
                <a:cs typeface="Arial"/>
              </a:rPr>
              <a:t> </a:t>
            </a:r>
            <a:r>
              <a:rPr sz="1200" spc="10" dirty="0">
                <a:latin typeface="Arial"/>
                <a:cs typeface="Arial"/>
              </a:rPr>
              <a:t>f</a:t>
            </a:r>
            <a:r>
              <a:rPr sz="1200" spc="0" dirty="0">
                <a:latin typeface="Arial"/>
                <a:cs typeface="Arial"/>
              </a:rPr>
              <a:t>or</a:t>
            </a:r>
            <a:r>
              <a:rPr sz="1200" spc="-15" dirty="0">
                <a:latin typeface="Arial"/>
                <a:cs typeface="Arial"/>
              </a:rPr>
              <a:t> v</a:t>
            </a:r>
            <a:r>
              <a:rPr sz="1200" spc="0" dirty="0">
                <a:latin typeface="Arial"/>
                <a:cs typeface="Arial"/>
              </a:rPr>
              <a:t>e</a:t>
            </a:r>
            <a:r>
              <a:rPr sz="1200" spc="-5" dirty="0">
                <a:latin typeface="Arial"/>
                <a:cs typeface="Arial"/>
              </a:rPr>
              <a:t>r</a:t>
            </a:r>
            <a:r>
              <a:rPr sz="1200" spc="0" dirty="0">
                <a:latin typeface="Arial"/>
                <a:cs typeface="Arial"/>
              </a:rPr>
              <a:t>y</a:t>
            </a:r>
            <a:r>
              <a:rPr sz="1200" spc="10" dirty="0">
                <a:latin typeface="Arial"/>
                <a:cs typeface="Arial"/>
              </a:rPr>
              <a:t> </a:t>
            </a:r>
            <a:r>
              <a:rPr sz="1200" spc="0" dirty="0">
                <a:latin typeface="Arial"/>
                <a:cs typeface="Arial"/>
              </a:rPr>
              <a:t>h</a:t>
            </a:r>
            <a:r>
              <a:rPr sz="1200" spc="-5" dirty="0">
                <a:latin typeface="Arial"/>
                <a:cs typeface="Arial"/>
              </a:rPr>
              <a:t>i</a:t>
            </a:r>
            <a:r>
              <a:rPr sz="1200" spc="-10" dirty="0">
                <a:latin typeface="Arial"/>
                <a:cs typeface="Arial"/>
              </a:rPr>
              <a:t>g</a:t>
            </a:r>
            <a:r>
              <a:rPr sz="1200" spc="0" dirty="0">
                <a:latin typeface="Arial"/>
                <a:cs typeface="Arial"/>
              </a:rPr>
              <a:t>h</a:t>
            </a:r>
            <a:r>
              <a:rPr sz="1200" spc="-20" dirty="0">
                <a:latin typeface="Arial"/>
                <a:cs typeface="Arial"/>
              </a:rPr>
              <a:t> </a:t>
            </a:r>
            <a:r>
              <a:rPr sz="1200" spc="0" dirty="0">
                <a:latin typeface="Arial"/>
                <a:cs typeface="Arial"/>
              </a:rPr>
              <a:t>code</a:t>
            </a:r>
            <a:r>
              <a:rPr sz="1200" spc="-20" dirty="0">
                <a:latin typeface="Arial"/>
                <a:cs typeface="Arial"/>
              </a:rPr>
              <a:t> </a:t>
            </a:r>
            <a:r>
              <a:rPr sz="1200" spc="0" dirty="0">
                <a:latin typeface="Arial"/>
                <a:cs typeface="Arial"/>
              </a:rPr>
              <a:t>dens</a:t>
            </a:r>
            <a:r>
              <a:rPr sz="1200" spc="-5" dirty="0">
                <a:latin typeface="Arial"/>
                <a:cs typeface="Arial"/>
              </a:rPr>
              <a:t>i</a:t>
            </a:r>
            <a:r>
              <a:rPr sz="1200" spc="0" dirty="0">
                <a:latin typeface="Arial"/>
                <a:cs typeface="Arial"/>
              </a:rPr>
              <a:t>ty G</a:t>
            </a:r>
            <a:r>
              <a:rPr sz="1200" spc="-5" dirty="0">
                <a:latin typeface="Arial"/>
                <a:cs typeface="Arial"/>
              </a:rPr>
              <a:t>i</a:t>
            </a:r>
            <a:r>
              <a:rPr sz="1200" spc="-15" dirty="0">
                <a:latin typeface="Arial"/>
                <a:cs typeface="Arial"/>
              </a:rPr>
              <a:t>v</a:t>
            </a:r>
            <a:r>
              <a:rPr sz="1200" spc="0" dirty="0">
                <a:latin typeface="Arial"/>
                <a:cs typeface="Arial"/>
              </a:rPr>
              <a:t>es</a:t>
            </a:r>
            <a:r>
              <a:rPr sz="1200" spc="-10" dirty="0">
                <a:latin typeface="Arial"/>
                <a:cs typeface="Arial"/>
              </a:rPr>
              <a:t> </a:t>
            </a:r>
            <a:r>
              <a:rPr sz="1200" spc="0" dirty="0">
                <a:latin typeface="Arial"/>
                <a:cs typeface="Arial"/>
              </a:rPr>
              <a:t>co</a:t>
            </a:r>
            <a:r>
              <a:rPr sz="1200" spc="5" dirty="0">
                <a:latin typeface="Arial"/>
                <a:cs typeface="Arial"/>
              </a:rPr>
              <a:t>m</a:t>
            </a:r>
            <a:r>
              <a:rPr sz="1200" spc="0" dirty="0">
                <a:latin typeface="Arial"/>
                <a:cs typeface="Arial"/>
              </a:rPr>
              <a:t>p</a:t>
            </a:r>
            <a:r>
              <a:rPr sz="1200" spc="-5" dirty="0">
                <a:latin typeface="Arial"/>
                <a:cs typeface="Arial"/>
              </a:rPr>
              <a:t>l</a:t>
            </a:r>
            <a:r>
              <a:rPr sz="1200" spc="0" dirty="0">
                <a:latin typeface="Arial"/>
                <a:cs typeface="Arial"/>
              </a:rPr>
              <a:t>ete</a:t>
            </a:r>
            <a:r>
              <a:rPr sz="1200" spc="-30" dirty="0">
                <a:latin typeface="Arial"/>
                <a:cs typeface="Arial"/>
              </a:rPr>
              <a:t> </a:t>
            </a:r>
            <a:r>
              <a:rPr sz="1200" spc="10" dirty="0">
                <a:latin typeface="Arial"/>
                <a:cs typeface="Arial"/>
              </a:rPr>
              <a:t>T</a:t>
            </a:r>
            <a:r>
              <a:rPr sz="1200" spc="0" dirty="0">
                <a:latin typeface="Arial"/>
                <a:cs typeface="Arial"/>
              </a:rPr>
              <a:t>hu</a:t>
            </a:r>
            <a:r>
              <a:rPr sz="1200" spc="5" dirty="0">
                <a:latin typeface="Arial"/>
                <a:cs typeface="Arial"/>
              </a:rPr>
              <a:t>m</a:t>
            </a:r>
            <a:r>
              <a:rPr sz="1200" spc="0" dirty="0">
                <a:latin typeface="Arial"/>
                <a:cs typeface="Arial"/>
              </a:rPr>
              <a:t>b</a:t>
            </a:r>
            <a:r>
              <a:rPr sz="1200" spc="-45" dirty="0">
                <a:latin typeface="Arial"/>
                <a:cs typeface="Arial"/>
              </a:rPr>
              <a:t> </a:t>
            </a:r>
            <a:r>
              <a:rPr sz="1200" spc="0" dirty="0">
                <a:latin typeface="Arial"/>
                <a:cs typeface="Arial"/>
              </a:rPr>
              <a:t>co</a:t>
            </a:r>
            <a:r>
              <a:rPr sz="1200" spc="5" dirty="0">
                <a:latin typeface="Arial"/>
                <a:cs typeface="Arial"/>
              </a:rPr>
              <a:t>m</a:t>
            </a:r>
            <a:r>
              <a:rPr sz="1200" spc="0" dirty="0">
                <a:latin typeface="Arial"/>
                <a:cs typeface="Arial"/>
              </a:rPr>
              <a:t>pat</a:t>
            </a:r>
            <a:r>
              <a:rPr sz="1200" spc="-5" dirty="0">
                <a:latin typeface="Arial"/>
                <a:cs typeface="Arial"/>
              </a:rPr>
              <a:t>i</a:t>
            </a:r>
            <a:r>
              <a:rPr sz="1200" spc="0" dirty="0">
                <a:latin typeface="Arial"/>
                <a:cs typeface="Arial"/>
              </a:rPr>
              <a:t>b</a:t>
            </a:r>
            <a:r>
              <a:rPr sz="1200" spc="-5" dirty="0">
                <a:latin typeface="Arial"/>
                <a:cs typeface="Arial"/>
              </a:rPr>
              <a:t>ili</a:t>
            </a:r>
            <a:r>
              <a:rPr sz="1200" spc="0" dirty="0">
                <a:latin typeface="Arial"/>
                <a:cs typeface="Arial"/>
              </a:rPr>
              <a:t>ty</a:t>
            </a:r>
            <a:endParaRPr sz="1200" dirty="0">
              <a:latin typeface="Arial"/>
              <a:cs typeface="Arial"/>
            </a:endParaRPr>
          </a:p>
        </p:txBody>
      </p:sp>
      <p:sp>
        <p:nvSpPr>
          <p:cNvPr id="6" name="object 6"/>
          <p:cNvSpPr txBox="1">
            <a:spLocks noGrp="1"/>
          </p:cNvSpPr>
          <p:nvPr>
            <p:ph type="title"/>
          </p:nvPr>
        </p:nvSpPr>
        <p:spPr>
          <a:prstGeom prst="rect">
            <a:avLst/>
          </a:prstGeom>
        </p:spPr>
        <p:txBody>
          <a:bodyPr vert="horz" wrap="square" lIns="0" tIns="0" rIns="0" bIns="0" rtlCol="0">
            <a:noAutofit/>
          </a:bodyPr>
          <a:lstStyle/>
          <a:p>
            <a:pPr>
              <a:lnSpc>
                <a:spcPct val="100000"/>
              </a:lnSpc>
            </a:pPr>
            <a:r>
              <a:rPr sz="3600" b="1" dirty="0">
                <a:latin typeface="Arial"/>
                <a:cs typeface="Arial"/>
              </a:rPr>
              <a:t>ARM</a:t>
            </a:r>
            <a:r>
              <a:rPr sz="3600" b="1" spc="-20" dirty="0">
                <a:latin typeface="Arial"/>
                <a:cs typeface="Arial"/>
              </a:rPr>
              <a:t> </a:t>
            </a:r>
            <a:r>
              <a:rPr sz="3600" b="1" spc="0" dirty="0">
                <a:latin typeface="Arial"/>
                <a:cs typeface="Arial"/>
              </a:rPr>
              <a:t>C</a:t>
            </a:r>
            <a:r>
              <a:rPr sz="3600" b="1" spc="-5" dirty="0">
                <a:latin typeface="Arial"/>
                <a:cs typeface="Arial"/>
              </a:rPr>
              <a:t>o</a:t>
            </a:r>
            <a:r>
              <a:rPr sz="3600" b="1" spc="0" dirty="0">
                <a:latin typeface="Arial"/>
                <a:cs typeface="Arial"/>
              </a:rPr>
              <a:t>rte</a:t>
            </a:r>
            <a:r>
              <a:rPr sz="3600" b="1" spc="5" dirty="0">
                <a:latin typeface="Arial"/>
                <a:cs typeface="Arial"/>
              </a:rPr>
              <a:t>x</a:t>
            </a:r>
            <a:r>
              <a:rPr sz="3600" b="1" spc="0" dirty="0">
                <a:latin typeface="Arial"/>
                <a:cs typeface="Arial"/>
              </a:rPr>
              <a:t>-M3</a:t>
            </a:r>
            <a:r>
              <a:rPr sz="3600" b="1" spc="-15" dirty="0">
                <a:latin typeface="Arial"/>
                <a:cs typeface="Arial"/>
              </a:rPr>
              <a:t> </a:t>
            </a:r>
            <a:r>
              <a:rPr sz="3600" b="1" spc="0" dirty="0">
                <a:latin typeface="Arial"/>
                <a:cs typeface="Arial"/>
              </a:rPr>
              <a:t>M</a:t>
            </a:r>
            <a:r>
              <a:rPr sz="3600" b="1" spc="-5" dirty="0">
                <a:latin typeface="Arial"/>
                <a:cs typeface="Arial"/>
              </a:rPr>
              <a:t>i</a:t>
            </a:r>
            <a:r>
              <a:rPr sz="3600" b="1" spc="0" dirty="0">
                <a:latin typeface="Arial"/>
                <a:cs typeface="Arial"/>
              </a:rPr>
              <a:t>c</a:t>
            </a:r>
            <a:r>
              <a:rPr sz="3600" b="1" spc="5" dirty="0">
                <a:latin typeface="Arial"/>
                <a:cs typeface="Arial"/>
              </a:rPr>
              <a:t>r</a:t>
            </a:r>
            <a:r>
              <a:rPr sz="3600" b="1" spc="-5" dirty="0">
                <a:latin typeface="Arial"/>
                <a:cs typeface="Arial"/>
              </a:rPr>
              <a:t>o</a:t>
            </a:r>
            <a:r>
              <a:rPr sz="3600" b="1" spc="0" dirty="0">
                <a:latin typeface="Arial"/>
                <a:cs typeface="Arial"/>
              </a:rPr>
              <a:t>co</a:t>
            </a:r>
            <a:r>
              <a:rPr sz="3600" b="1" spc="-5" dirty="0">
                <a:latin typeface="Arial"/>
                <a:cs typeface="Arial"/>
              </a:rPr>
              <a:t>n</a:t>
            </a:r>
            <a:r>
              <a:rPr sz="3600" b="1" spc="0" dirty="0">
                <a:latin typeface="Arial"/>
                <a:cs typeface="Arial"/>
              </a:rPr>
              <a:t>tr</a:t>
            </a:r>
            <a:r>
              <a:rPr sz="3600" b="1" spc="-5" dirty="0">
                <a:latin typeface="Arial"/>
                <a:cs typeface="Arial"/>
              </a:rPr>
              <a:t>oll</a:t>
            </a:r>
            <a:r>
              <a:rPr sz="3600" b="1" spc="0" dirty="0">
                <a:latin typeface="Arial"/>
                <a:cs typeface="Arial"/>
              </a:rPr>
              <a:t>er</a:t>
            </a:r>
            <a:endParaRPr sz="3600">
              <a:latin typeface="Arial"/>
              <a:cs typeface="Arial"/>
            </a:endParaRPr>
          </a:p>
        </p:txBody>
      </p:sp>
      <p:sp>
        <p:nvSpPr>
          <p:cNvPr id="9" name="Slide Number Placeholder 8"/>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19</a:t>
            </a:fld>
            <a:endParaRPr lang="en-US" sz="900">
              <a:latin typeface="Arial"/>
              <a:cs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E9A946-72E6-486B-9098-02B0514D3E51}"/>
              </a:ext>
            </a:extLst>
          </p:cNvPr>
          <p:cNvSpPr>
            <a:spLocks noGrp="1"/>
          </p:cNvSpPr>
          <p:nvPr>
            <p:ph type="title"/>
          </p:nvPr>
        </p:nvSpPr>
        <p:spPr>
          <a:xfrm>
            <a:off x="306141" y="490730"/>
            <a:ext cx="9865097" cy="556623"/>
          </a:xfrm>
        </p:spPr>
        <p:txBody>
          <a:bodyPr/>
          <a:lstStyle/>
          <a:p>
            <a:r>
              <a:rPr lang="en-US" dirty="0"/>
              <a:t>Cortex M3 @ S/W Developer point of View</a:t>
            </a:r>
          </a:p>
        </p:txBody>
      </p:sp>
      <p:sp>
        <p:nvSpPr>
          <p:cNvPr id="3" name="Text Placeholder 2">
            <a:extLst>
              <a:ext uri="{FF2B5EF4-FFF2-40B4-BE49-F238E27FC236}">
                <a16:creationId xmlns:a16="http://schemas.microsoft.com/office/drawing/2014/main" id="{EB81EDE4-60D1-4E02-A9E6-2051D45CC3C3}"/>
              </a:ext>
            </a:extLst>
          </p:cNvPr>
          <p:cNvSpPr>
            <a:spLocks noGrp="1"/>
          </p:cNvSpPr>
          <p:nvPr>
            <p:ph type="body" idx="1"/>
          </p:nvPr>
        </p:nvSpPr>
        <p:spPr/>
        <p:txBody>
          <a:bodyPr/>
          <a:lstStyle/>
          <a:p>
            <a:r>
              <a:rPr lang="en-US" dirty="0"/>
              <a:t>Programming Model</a:t>
            </a:r>
          </a:p>
          <a:p>
            <a:r>
              <a:rPr lang="en-US" dirty="0"/>
              <a:t>How exceptions are handled</a:t>
            </a:r>
          </a:p>
          <a:p>
            <a:r>
              <a:rPr lang="en-US" dirty="0"/>
              <a:t>The Memory Map</a:t>
            </a:r>
          </a:p>
          <a:p>
            <a:r>
              <a:rPr lang="en-US" dirty="0"/>
              <a:t>Peripheral Interfacing</a:t>
            </a:r>
          </a:p>
          <a:p>
            <a:r>
              <a:rPr lang="en-US" dirty="0"/>
              <a:t>How to use software driver libraries from Microcontroller Vendor.</a:t>
            </a:r>
          </a:p>
          <a:p>
            <a:r>
              <a:rPr lang="en-US" dirty="0"/>
              <a:t>CMSIS Core API’s</a:t>
            </a:r>
          </a:p>
          <a:p>
            <a:r>
              <a:rPr lang="en-US" dirty="0"/>
              <a:t>STM32CUBE Libraries</a:t>
            </a:r>
          </a:p>
        </p:txBody>
      </p:sp>
      <p:sp>
        <p:nvSpPr>
          <p:cNvPr id="4" name="Slide Number Placeholder 3">
            <a:extLst>
              <a:ext uri="{FF2B5EF4-FFF2-40B4-BE49-F238E27FC236}">
                <a16:creationId xmlns:a16="http://schemas.microsoft.com/office/drawing/2014/main" id="{373DC3E8-3180-4630-96F7-655157D19BF6}"/>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a:t>
            </a:fld>
            <a:endParaRPr lang="en-US" sz="900">
              <a:latin typeface="Arial"/>
              <a:cs typeface="Arial"/>
            </a:endParaRPr>
          </a:p>
        </p:txBody>
      </p:sp>
    </p:spTree>
    <p:extLst>
      <p:ext uri="{BB962C8B-B14F-4D97-AF65-F5344CB8AC3E}">
        <p14:creationId xmlns:p14="http://schemas.microsoft.com/office/powerpoint/2010/main" val="7624622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latin typeface="Arial" panose="020B0604020202020204" pitchFamily="34" charset="0"/>
                <a:cs typeface="Arial" panose="020B0604020202020204" pitchFamily="34" charset="0"/>
              </a:rPr>
              <a:t>The Cortex M Processor Family</a:t>
            </a:r>
          </a:p>
        </p:txBody>
      </p:sp>
      <p:pic>
        <p:nvPicPr>
          <p:cNvPr id="4" name="Picture 3"/>
          <p:cNvPicPr>
            <a:picLocks noChangeAspect="1"/>
          </p:cNvPicPr>
          <p:nvPr/>
        </p:nvPicPr>
        <p:blipFill>
          <a:blip r:embed="rId2"/>
          <a:stretch>
            <a:fillRect/>
          </a:stretch>
        </p:blipFill>
        <p:spPr>
          <a:xfrm>
            <a:off x="850902" y="1416050"/>
            <a:ext cx="9286557" cy="5181600"/>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20</a:t>
            </a:fld>
            <a:endParaRPr lang="en-US" sz="900">
              <a:latin typeface="Arial"/>
              <a:cs typeface="Arial"/>
            </a:endParaRPr>
          </a:p>
        </p:txBody>
      </p:sp>
    </p:spTree>
    <p:extLst>
      <p:ext uri="{BB962C8B-B14F-4D97-AF65-F5344CB8AC3E}">
        <p14:creationId xmlns:p14="http://schemas.microsoft.com/office/powerpoint/2010/main" val="31427424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Advantage of Cortex –M Processor</a:t>
            </a:r>
          </a:p>
        </p:txBody>
      </p:sp>
      <p:sp>
        <p:nvSpPr>
          <p:cNvPr id="3" name="Text Placeholder 2"/>
          <p:cNvSpPr>
            <a:spLocks noGrp="1"/>
          </p:cNvSpPr>
          <p:nvPr>
            <p:ph type="body" idx="1"/>
          </p:nvPr>
        </p:nvSpPr>
        <p:spPr>
          <a:xfrm>
            <a:off x="810198" y="1329980"/>
            <a:ext cx="8958138" cy="1667375"/>
          </a:xfrm>
        </p:spPr>
        <p:txBody>
          <a:bodyPr/>
          <a:lstStyle/>
          <a:p>
            <a:r>
              <a:rPr lang="en-US" dirty="0"/>
              <a:t>Low Power</a:t>
            </a:r>
          </a:p>
          <a:p>
            <a:pPr marL="457200" lvl="1" indent="0">
              <a:buNone/>
            </a:pPr>
            <a:r>
              <a:rPr lang="en-US" dirty="0"/>
              <a:t>Currently, many Cortex-M microcontrollers have power consumption of less than 200 mA/MHz, with some of them well under 100 mA/</a:t>
            </a:r>
            <a:r>
              <a:rPr lang="en-US" dirty="0" err="1"/>
              <a:t>MHz.</a:t>
            </a:r>
            <a:r>
              <a:rPr lang="en-US" dirty="0"/>
              <a:t> In addition, the Cortex-M processors also include support for sleep mode features and can be used with various advanced ultra-low power design technologies.</a:t>
            </a:r>
          </a:p>
          <a:p>
            <a:r>
              <a:rPr lang="en-US" dirty="0"/>
              <a:t>Performance</a:t>
            </a:r>
          </a:p>
          <a:p>
            <a:pPr marL="457200" lvl="1" indent="0">
              <a:buNone/>
            </a:pPr>
            <a:r>
              <a:rPr lang="en-US" dirty="0"/>
              <a:t>The Cortex-M3 and Cortex-M4 processors can deliver over 3 CoreMark/MHz &amp; 1.25 DMIPS</a:t>
            </a:r>
          </a:p>
          <a:p>
            <a:r>
              <a:rPr lang="en-US" dirty="0"/>
              <a:t>Energy Efficiency</a:t>
            </a:r>
          </a:p>
          <a:p>
            <a:r>
              <a:rPr lang="en-US" dirty="0"/>
              <a:t>Code Density</a:t>
            </a:r>
          </a:p>
          <a:p>
            <a:r>
              <a:rPr lang="en-US" dirty="0"/>
              <a:t>Interrupts</a:t>
            </a:r>
          </a:p>
          <a:p>
            <a:r>
              <a:rPr lang="en-US" dirty="0"/>
              <a:t>Ease of use, C friendly</a:t>
            </a:r>
          </a:p>
          <a:p>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21</a:t>
            </a:fld>
            <a:endParaRPr lang="en-US" sz="900">
              <a:latin typeface="Arial"/>
              <a:cs typeface="Arial"/>
            </a:endParaRPr>
          </a:p>
        </p:txBody>
      </p:sp>
    </p:spTree>
    <p:extLst>
      <p:ext uri="{BB962C8B-B14F-4D97-AF65-F5344CB8AC3E}">
        <p14:creationId xmlns:p14="http://schemas.microsoft.com/office/powerpoint/2010/main" val="8031192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8229" y="537891"/>
            <a:ext cx="8579104" cy="556623"/>
          </a:xfrm>
        </p:spPr>
        <p:txBody>
          <a:bodyPr/>
          <a:lstStyle/>
          <a:p>
            <a:r>
              <a:rPr lang="en-US"/>
              <a:t>Features Cont.</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22</a:t>
            </a:fld>
            <a:endParaRPr lang="en-US" sz="900">
              <a:latin typeface="Arial"/>
              <a:cs typeface="Arial"/>
            </a:endParaRPr>
          </a:p>
        </p:txBody>
      </p:sp>
      <p:sp>
        <p:nvSpPr>
          <p:cNvPr id="5" name="TextBox 4"/>
          <p:cNvSpPr txBox="1"/>
          <p:nvPr/>
        </p:nvSpPr>
        <p:spPr>
          <a:xfrm>
            <a:off x="810197" y="1257970"/>
            <a:ext cx="10225136" cy="6483826"/>
          </a:xfrm>
          <a:prstGeom prst="rect">
            <a:avLst/>
          </a:prstGeom>
          <a:noFill/>
        </p:spPr>
        <p:txBody>
          <a:bodyPr wrap="square" rtlCol="0">
            <a:spAutoFit/>
          </a:bodyPr>
          <a:lstStyle/>
          <a:p>
            <a:pPr marL="228600" indent="-228600">
              <a:lnSpc>
                <a:spcPct val="90000"/>
              </a:lnSpc>
              <a:spcBef>
                <a:spcPts val="1000"/>
              </a:spcBef>
              <a:buFont typeface="Arial" panose="020B0604020202020204" pitchFamily="34" charset="0"/>
              <a:buChar char="•"/>
            </a:pPr>
            <a:r>
              <a:rPr lang="en-US" sz="2800" dirty="0"/>
              <a:t>Scalability</a:t>
            </a:r>
          </a:p>
          <a:p>
            <a:pPr marL="228600" indent="-228600">
              <a:lnSpc>
                <a:spcPct val="90000"/>
              </a:lnSpc>
              <a:spcBef>
                <a:spcPts val="1000"/>
              </a:spcBef>
              <a:buFont typeface="Arial" panose="020B0604020202020204" pitchFamily="34" charset="0"/>
              <a:buChar char="•"/>
            </a:pPr>
            <a:r>
              <a:rPr lang="en-US" sz="2800" dirty="0"/>
              <a:t>Debug Friendly</a:t>
            </a:r>
          </a:p>
          <a:p>
            <a:pPr marL="228600" indent="-228600">
              <a:lnSpc>
                <a:spcPct val="90000"/>
              </a:lnSpc>
              <a:spcBef>
                <a:spcPts val="1000"/>
              </a:spcBef>
              <a:buFont typeface="Arial" panose="020B0604020202020204" pitchFamily="34" charset="0"/>
              <a:buChar char="•"/>
            </a:pPr>
            <a:r>
              <a:rPr lang="en-US" sz="2800" dirty="0"/>
              <a:t>OS Support</a:t>
            </a:r>
          </a:p>
          <a:p>
            <a:pPr marL="228600" indent="-228600">
              <a:lnSpc>
                <a:spcPct val="90000"/>
              </a:lnSpc>
              <a:spcBef>
                <a:spcPts val="1000"/>
              </a:spcBef>
              <a:buFont typeface="Arial" panose="020B0604020202020204" pitchFamily="34" charset="0"/>
              <a:buChar char="•"/>
            </a:pPr>
            <a:r>
              <a:rPr lang="en-US" sz="2800" dirty="0"/>
              <a:t>Versatile system features</a:t>
            </a:r>
          </a:p>
          <a:p>
            <a:pPr marL="1200150" lvl="2" indent="-285750">
              <a:buFont typeface="Arial" panose="020B0604020202020204" pitchFamily="34" charset="0"/>
              <a:buChar char="•"/>
            </a:pPr>
            <a:r>
              <a:rPr lang="en-US" dirty="0"/>
              <a:t>Bit Banding</a:t>
            </a:r>
          </a:p>
          <a:p>
            <a:pPr marL="1200150" lvl="2" indent="-285750">
              <a:buFont typeface="Arial" panose="020B0604020202020204" pitchFamily="34" charset="0"/>
              <a:buChar char="•"/>
            </a:pPr>
            <a:r>
              <a:rPr lang="en-US" dirty="0"/>
              <a:t>MPU</a:t>
            </a:r>
          </a:p>
          <a:p>
            <a:pPr marL="228600" indent="-228600">
              <a:lnSpc>
                <a:spcPct val="90000"/>
              </a:lnSpc>
              <a:spcBef>
                <a:spcPts val="1000"/>
              </a:spcBef>
              <a:buFont typeface="Arial" panose="020B0604020202020204" pitchFamily="34" charset="0"/>
              <a:buChar char="•"/>
            </a:pPr>
            <a:r>
              <a:rPr lang="en-US" sz="2800" dirty="0"/>
              <a:t>Software portability and reusability</a:t>
            </a:r>
          </a:p>
          <a:p>
            <a:pPr marL="1200150" lvl="2" indent="-285750">
              <a:buFont typeface="Arial" panose="020B0604020202020204" pitchFamily="34" charset="0"/>
              <a:buChar char="•"/>
            </a:pPr>
            <a:r>
              <a:rPr lang="en-US" dirty="0"/>
              <a:t>CMSIS</a:t>
            </a:r>
          </a:p>
          <a:p>
            <a:pPr algn="ctr"/>
            <a:r>
              <a:rPr lang="en-US" sz="2800" dirty="0"/>
              <a:t>Application of Cortex M Processors</a:t>
            </a:r>
          </a:p>
          <a:p>
            <a:pPr marL="285750" indent="-285750">
              <a:buFont typeface="Arial" panose="020B0604020202020204" pitchFamily="34" charset="0"/>
              <a:buChar char="•"/>
            </a:pPr>
            <a:r>
              <a:rPr lang="en-US" sz="2400" dirty="0"/>
              <a:t>Microcontrollers</a:t>
            </a:r>
          </a:p>
          <a:p>
            <a:pPr marL="285750" indent="-285750">
              <a:buFont typeface="Arial" panose="020B0604020202020204" pitchFamily="34" charset="0"/>
              <a:buChar char="•"/>
            </a:pPr>
            <a:r>
              <a:rPr lang="en-US" sz="2400" dirty="0"/>
              <a:t>Automotive</a:t>
            </a:r>
          </a:p>
          <a:p>
            <a:pPr marL="285750" indent="-285750">
              <a:buFont typeface="Arial" panose="020B0604020202020204" pitchFamily="34" charset="0"/>
              <a:buChar char="•"/>
            </a:pPr>
            <a:r>
              <a:rPr lang="en-US" sz="2400" dirty="0"/>
              <a:t>Industrial Control</a:t>
            </a:r>
          </a:p>
          <a:p>
            <a:pPr marL="285750" indent="-285750">
              <a:buFont typeface="Arial" panose="020B0604020202020204" pitchFamily="34" charset="0"/>
              <a:buChar char="•"/>
            </a:pPr>
            <a:r>
              <a:rPr lang="en-US" sz="2400" dirty="0"/>
              <a:t>Consumer Products</a:t>
            </a:r>
          </a:p>
          <a:p>
            <a:pPr marL="285750" indent="-285750">
              <a:buFont typeface="Arial" panose="020B0604020202020204" pitchFamily="34" charset="0"/>
              <a:buChar char="•"/>
            </a:pPr>
            <a:r>
              <a:rPr lang="en-US" sz="2400" dirty="0"/>
              <a:t>DSP</a:t>
            </a:r>
          </a:p>
          <a:p>
            <a:endParaRPr lang="en-US" dirty="0"/>
          </a:p>
          <a:p>
            <a:endParaRPr lang="en-US" dirty="0"/>
          </a:p>
          <a:p>
            <a:endParaRPr lang="en-US" dirty="0"/>
          </a:p>
        </p:txBody>
      </p:sp>
    </p:spTree>
    <p:extLst>
      <p:ext uri="{BB962C8B-B14F-4D97-AF65-F5344CB8AC3E}">
        <p14:creationId xmlns:p14="http://schemas.microsoft.com/office/powerpoint/2010/main" val="26306850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Architecture Version and Thumb ISA</a:t>
            </a:r>
          </a:p>
        </p:txBody>
      </p:sp>
      <p:sp>
        <p:nvSpPr>
          <p:cNvPr id="4" name="Text Placeholder 3"/>
          <p:cNvSpPr>
            <a:spLocks noGrp="1"/>
          </p:cNvSpPr>
          <p:nvPr>
            <p:ph type="body" idx="1"/>
          </p:nvPr>
        </p:nvSpPr>
        <p:spPr>
          <a:xfrm>
            <a:off x="867632" y="1257971"/>
            <a:ext cx="8958138" cy="1667375"/>
          </a:xfrm>
        </p:spPr>
        <p:txBody>
          <a:bodyPr/>
          <a:lstStyle/>
          <a:p>
            <a:r>
              <a:rPr lang="en-US" dirty="0"/>
              <a:t>The successful ARM7TDMI is based on the architecture version ARMv4T (The “T” means Thumb instruction support). </a:t>
            </a:r>
          </a:p>
          <a:p>
            <a:r>
              <a:rPr lang="en-US" dirty="0"/>
              <a:t>Note that architecture version numbers are independent of processor names.</a:t>
            </a:r>
          </a:p>
          <a:p>
            <a:r>
              <a:rPr lang="en-US" dirty="0"/>
              <a:t>The Architecture version 7 is divided into three profiles</a:t>
            </a:r>
          </a:p>
          <a:p>
            <a:pPr lvl="1"/>
            <a:r>
              <a:rPr lang="en-US" dirty="0"/>
              <a:t> Cortex-A Processors: ARMv7-A Architecture</a:t>
            </a:r>
          </a:p>
          <a:p>
            <a:pPr lvl="1"/>
            <a:r>
              <a:rPr lang="en-US" dirty="0"/>
              <a:t> Cortex-R Processors: ARMv7-R Architecture</a:t>
            </a:r>
          </a:p>
          <a:p>
            <a:pPr lvl="1"/>
            <a:r>
              <a:rPr lang="en-US" dirty="0"/>
              <a:t> </a:t>
            </a:r>
            <a:r>
              <a:rPr lang="en-US" b="1" dirty="0"/>
              <a:t>Cortex-M Processors: ARMv7-M &amp; ARMv6-M Architectures</a:t>
            </a:r>
          </a:p>
        </p:txBody>
      </p:sp>
      <p:sp>
        <p:nvSpPr>
          <p:cNvPr id="2" name="Slide Number Placeholder 1"/>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23</a:t>
            </a:fld>
            <a:endParaRPr lang="en-US" sz="900">
              <a:latin typeface="Arial"/>
              <a:cs typeface="Arial"/>
            </a:endParaRPr>
          </a:p>
        </p:txBody>
      </p:sp>
    </p:spTree>
    <p:extLst>
      <p:ext uri="{BB962C8B-B14F-4D97-AF65-F5344CB8AC3E}">
        <p14:creationId xmlns:p14="http://schemas.microsoft.com/office/powerpoint/2010/main" val="32562487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ISA Enhancement and Evolution</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24</a:t>
            </a:fld>
            <a:endParaRPr lang="en-US" sz="900">
              <a:latin typeface="Arial"/>
              <a:cs typeface="Arial"/>
            </a:endParaRPr>
          </a:p>
        </p:txBody>
      </p:sp>
      <p:pic>
        <p:nvPicPr>
          <p:cNvPr id="9" name="Picture 8"/>
          <p:cNvPicPr>
            <a:picLocks noChangeAspect="1"/>
          </p:cNvPicPr>
          <p:nvPr/>
        </p:nvPicPr>
        <p:blipFill>
          <a:blip r:embed="rId2"/>
          <a:stretch>
            <a:fillRect/>
          </a:stretch>
        </p:blipFill>
        <p:spPr>
          <a:xfrm>
            <a:off x="167649" y="1401986"/>
            <a:ext cx="10358102" cy="5112568"/>
          </a:xfrm>
          <a:prstGeom prst="rect">
            <a:avLst/>
          </a:prstGeom>
        </p:spPr>
      </p:pic>
    </p:spTree>
    <p:extLst>
      <p:ext uri="{BB962C8B-B14F-4D97-AF65-F5344CB8AC3E}">
        <p14:creationId xmlns:p14="http://schemas.microsoft.com/office/powerpoint/2010/main" val="2238827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815515" y="2144822"/>
            <a:ext cx="7056784" cy="1274658"/>
          </a:xfrm>
          <a:prstGeom prst="rect">
            <a:avLst/>
          </a:prstGeom>
        </p:spPr>
        <p:txBody>
          <a:bodyPr vert="horz" wrap="square" lIns="0" tIns="0" rIns="0" bIns="0" rtlCol="0">
            <a:noAutofit/>
          </a:bodyPr>
          <a:lstStyle/>
          <a:p>
            <a:pPr marL="486409" marR="12700" indent="-429895" algn="ctr">
              <a:lnSpc>
                <a:spcPct val="100000"/>
              </a:lnSpc>
            </a:pPr>
            <a:r>
              <a:rPr sz="4200" b="1" spc="0" dirty="0">
                <a:latin typeface="Arial"/>
                <a:cs typeface="Arial"/>
              </a:rPr>
              <a:t>Intro</a:t>
            </a:r>
            <a:r>
              <a:rPr sz="4200" b="1" spc="5" dirty="0">
                <a:latin typeface="Arial"/>
                <a:cs typeface="Arial"/>
              </a:rPr>
              <a:t>d</a:t>
            </a:r>
            <a:r>
              <a:rPr sz="4200" b="1" spc="0" dirty="0">
                <a:latin typeface="Arial"/>
                <a:cs typeface="Arial"/>
              </a:rPr>
              <a:t>u</a:t>
            </a:r>
            <a:r>
              <a:rPr sz="4200" b="1" spc="5" dirty="0">
                <a:latin typeface="Arial"/>
                <a:cs typeface="Arial"/>
              </a:rPr>
              <a:t>ct</a:t>
            </a:r>
            <a:r>
              <a:rPr sz="4200" b="1" spc="0" dirty="0">
                <a:latin typeface="Arial"/>
                <a:cs typeface="Arial"/>
              </a:rPr>
              <a:t>ion</a:t>
            </a:r>
            <a:r>
              <a:rPr lang="en-US" sz="4200" b="1" spc="0" dirty="0">
                <a:latin typeface="Arial"/>
                <a:cs typeface="Arial"/>
              </a:rPr>
              <a:t> to </a:t>
            </a:r>
            <a:r>
              <a:rPr lang="en-US" sz="4200" b="1" dirty="0">
                <a:latin typeface="Arial"/>
                <a:cs typeface="Arial"/>
              </a:rPr>
              <a:t>Embedded Software Development</a:t>
            </a:r>
            <a:endParaRPr sz="4200" dirty="0">
              <a:latin typeface="Arial"/>
              <a:cs typeface="Arial"/>
            </a:endParaRPr>
          </a:p>
        </p:txBody>
      </p:sp>
      <p:sp>
        <p:nvSpPr>
          <p:cNvPr id="3" name="object 3"/>
          <p:cNvSpPr txBox="1"/>
          <p:nvPr/>
        </p:nvSpPr>
        <p:spPr>
          <a:xfrm>
            <a:off x="3605277"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7" y="4421010"/>
            <a:ext cx="3438444" cy="664522"/>
          </a:xfrm>
          <a:prstGeom prst="rect">
            <a:avLst/>
          </a:prstGeom>
        </p:spPr>
      </p:pic>
    </p:spTree>
    <p:extLst>
      <p:ext uri="{BB962C8B-B14F-4D97-AF65-F5344CB8AC3E}">
        <p14:creationId xmlns:p14="http://schemas.microsoft.com/office/powerpoint/2010/main" val="572453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are inside typical </a:t>
            </a:r>
            <a:r>
              <a:rPr lang="en-US"/>
              <a:t>ARM µC.</a:t>
            </a:r>
            <a:endParaRPr lang="en-US" dirty="0"/>
          </a:p>
        </p:txBody>
      </p:sp>
      <p:sp>
        <p:nvSpPr>
          <p:cNvPr id="3" name="Text Placeholder 2"/>
          <p:cNvSpPr>
            <a:spLocks noGrp="1"/>
          </p:cNvSpPr>
          <p:nvPr>
            <p:ph type="body" idx="1"/>
          </p:nvPr>
        </p:nvSpPr>
        <p:spPr>
          <a:xfrm>
            <a:off x="162127" y="1185964"/>
            <a:ext cx="10369149" cy="1667375"/>
          </a:xfrm>
        </p:spPr>
        <p:txBody>
          <a:bodyPr/>
          <a:lstStyle/>
          <a:p>
            <a:pPr marL="0" indent="0">
              <a:buNone/>
            </a:pPr>
            <a:r>
              <a:rPr lang="en-US" dirty="0"/>
              <a:t>In many microcontrollers, the processor takes less than 10% of the silicon area, and the rest of the silicon die is occupied by other components such as:</a:t>
            </a:r>
          </a:p>
          <a:p>
            <a:r>
              <a:rPr lang="en-US" dirty="0"/>
              <a:t> Program memory (e.g., flash memory)</a:t>
            </a:r>
          </a:p>
          <a:p>
            <a:r>
              <a:rPr lang="en-US" dirty="0"/>
              <a:t> SRAM</a:t>
            </a:r>
          </a:p>
          <a:p>
            <a:r>
              <a:rPr lang="en-US" dirty="0"/>
              <a:t> Peripherals</a:t>
            </a:r>
          </a:p>
          <a:p>
            <a:r>
              <a:rPr lang="en-US" dirty="0"/>
              <a:t>Internal bus infrastructure</a:t>
            </a:r>
          </a:p>
          <a:p>
            <a:r>
              <a:rPr lang="en-US" dirty="0"/>
              <a:t>Clock generator (including Phase Locked Loop), reset generator, and distribution network for these signals</a:t>
            </a:r>
          </a:p>
          <a:p>
            <a:r>
              <a:rPr lang="en-US" dirty="0"/>
              <a:t>Voltage regulator and power control circuits</a:t>
            </a:r>
          </a:p>
          <a:p>
            <a:r>
              <a:rPr lang="en-US" dirty="0"/>
              <a:t>Other analog components (e.g., ADC, DAC, voltage reference circuits)</a:t>
            </a:r>
          </a:p>
          <a:p>
            <a:r>
              <a:rPr lang="en-US" dirty="0"/>
              <a:t>I/O pads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26</a:t>
            </a:fld>
            <a:endParaRPr lang="en-US" sz="900">
              <a:latin typeface="Arial"/>
              <a:cs typeface="Arial"/>
            </a:endParaRPr>
          </a:p>
        </p:txBody>
      </p:sp>
    </p:spTree>
    <p:extLst>
      <p:ext uri="{BB962C8B-B14F-4D97-AF65-F5344CB8AC3E}">
        <p14:creationId xmlns:p14="http://schemas.microsoft.com/office/powerpoint/2010/main" val="36217695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you need to start</a:t>
            </a:r>
          </a:p>
        </p:txBody>
      </p:sp>
      <p:sp>
        <p:nvSpPr>
          <p:cNvPr id="3" name="Text Placeholder 2"/>
          <p:cNvSpPr>
            <a:spLocks noGrp="1"/>
          </p:cNvSpPr>
          <p:nvPr>
            <p:ph type="body" idx="1"/>
          </p:nvPr>
        </p:nvSpPr>
        <p:spPr>
          <a:xfrm>
            <a:off x="867632" y="1329980"/>
            <a:ext cx="8958138" cy="1667375"/>
          </a:xfrm>
        </p:spPr>
        <p:txBody>
          <a:bodyPr/>
          <a:lstStyle/>
          <a:p>
            <a:r>
              <a:rPr lang="en-US" dirty="0"/>
              <a:t>Development suites</a:t>
            </a:r>
          </a:p>
          <a:p>
            <a:pPr lvl="1"/>
            <a:r>
              <a:rPr lang="en-US" dirty="0"/>
              <a:t>STM32CubeIDE</a:t>
            </a:r>
          </a:p>
          <a:p>
            <a:r>
              <a:rPr lang="en-US" dirty="0"/>
              <a:t>Development Board</a:t>
            </a:r>
          </a:p>
          <a:p>
            <a:pPr lvl="1"/>
            <a:r>
              <a:rPr lang="en-US" dirty="0"/>
              <a:t>STM32F4 Discovery Board- IoT</a:t>
            </a:r>
          </a:p>
          <a:p>
            <a:r>
              <a:rPr lang="en-US" dirty="0"/>
              <a:t>Real Time Variable Viewer</a:t>
            </a:r>
          </a:p>
          <a:p>
            <a:pPr lvl="1"/>
            <a:r>
              <a:rPr lang="en-US" dirty="0"/>
              <a:t>STM32CUBE Monitor</a:t>
            </a:r>
          </a:p>
          <a:p>
            <a:r>
              <a:rPr lang="en-US" dirty="0"/>
              <a:t>Debug Adaptor</a:t>
            </a:r>
          </a:p>
          <a:p>
            <a:pPr lvl="1"/>
            <a:r>
              <a:rPr lang="en-US" dirty="0"/>
              <a:t>STLinkv2 -IoT</a:t>
            </a:r>
          </a:p>
          <a:p>
            <a:r>
              <a:rPr lang="en-US" dirty="0"/>
              <a:t>Documents and other Resources</a:t>
            </a:r>
          </a:p>
          <a:p>
            <a:pPr lvl="1"/>
            <a:r>
              <a:rPr lang="en-US" dirty="0">
                <a:hlinkClick r:id="rId2"/>
              </a:rPr>
              <a:t>Link to Resources</a:t>
            </a:r>
            <a:endParaRPr lang="en-US" dirty="0"/>
          </a:p>
          <a:p>
            <a:pPr lvl="2"/>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27</a:t>
            </a:fld>
            <a:endParaRPr lang="en-US" sz="900">
              <a:latin typeface="Arial"/>
              <a:cs typeface="Arial"/>
            </a:endParaRPr>
          </a:p>
        </p:txBody>
      </p:sp>
    </p:spTree>
    <p:extLst>
      <p:ext uri="{BB962C8B-B14F-4D97-AF65-F5344CB8AC3E}">
        <p14:creationId xmlns:p14="http://schemas.microsoft.com/office/powerpoint/2010/main" val="42120712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a:cs typeface="Arial"/>
              </a:rPr>
              <a:t>Software Development Flow</a:t>
            </a:r>
            <a:br>
              <a:rPr lang="en-US" dirty="0">
                <a:latin typeface="Arial"/>
                <a:cs typeface="Arial"/>
              </a:rPr>
            </a:b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28</a:t>
            </a:fld>
            <a:endParaRPr lang="en-US" sz="900">
              <a:latin typeface="Arial"/>
              <a:cs typeface="Arial"/>
            </a:endParaRPr>
          </a:p>
        </p:txBody>
      </p:sp>
      <p:grpSp>
        <p:nvGrpSpPr>
          <p:cNvPr id="5" name="Group 4"/>
          <p:cNvGrpSpPr/>
          <p:nvPr/>
        </p:nvGrpSpPr>
        <p:grpSpPr>
          <a:xfrm>
            <a:off x="1317656" y="1676400"/>
            <a:ext cx="8458200" cy="4648200"/>
            <a:chOff x="381000" y="1676400"/>
            <a:chExt cx="8458200" cy="4648200"/>
          </a:xfrm>
        </p:grpSpPr>
        <p:sp>
          <p:nvSpPr>
            <p:cNvPr id="6" name="Rectangle 5"/>
            <p:cNvSpPr/>
            <p:nvPr/>
          </p:nvSpPr>
          <p:spPr>
            <a:xfrm>
              <a:off x="457200" y="1676400"/>
              <a:ext cx="1905000" cy="914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Select microcontroller </a:t>
              </a:r>
              <a:r>
                <a:rPr lang="en-US"/>
                <a:t>in STM32CUBE IDE</a:t>
              </a:r>
              <a:endParaRPr lang="en-US" dirty="0"/>
            </a:p>
          </p:txBody>
        </p:sp>
        <p:sp>
          <p:nvSpPr>
            <p:cNvPr id="7" name="Rectangle 6"/>
            <p:cNvSpPr/>
            <p:nvPr/>
          </p:nvSpPr>
          <p:spPr>
            <a:xfrm>
              <a:off x="3124200" y="1676400"/>
              <a:ext cx="1316182" cy="914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Select peripherals</a:t>
              </a:r>
            </a:p>
          </p:txBody>
        </p:sp>
        <p:sp>
          <p:nvSpPr>
            <p:cNvPr id="8" name="Rectangle 7"/>
            <p:cNvSpPr/>
            <p:nvPr/>
          </p:nvSpPr>
          <p:spPr>
            <a:xfrm>
              <a:off x="4876800" y="1676400"/>
              <a:ext cx="1219200" cy="914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Configure setting</a:t>
              </a:r>
            </a:p>
          </p:txBody>
        </p:sp>
        <p:sp>
          <p:nvSpPr>
            <p:cNvPr id="9" name="Rectangle 8"/>
            <p:cNvSpPr/>
            <p:nvPr/>
          </p:nvSpPr>
          <p:spPr>
            <a:xfrm>
              <a:off x="6781800" y="1676400"/>
              <a:ext cx="2057400" cy="9906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Set debug option and clock configuration</a:t>
              </a:r>
            </a:p>
          </p:txBody>
        </p:sp>
        <p:sp>
          <p:nvSpPr>
            <p:cNvPr id="10" name="Rectangle 9"/>
            <p:cNvSpPr/>
            <p:nvPr/>
          </p:nvSpPr>
          <p:spPr>
            <a:xfrm>
              <a:off x="3429000" y="5410200"/>
              <a:ext cx="2514600" cy="914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Flash the code to microcontroller or debug the code</a:t>
              </a:r>
            </a:p>
          </p:txBody>
        </p:sp>
        <p:sp>
          <p:nvSpPr>
            <p:cNvPr id="11" name="Rectangle 10"/>
            <p:cNvSpPr/>
            <p:nvPr/>
          </p:nvSpPr>
          <p:spPr>
            <a:xfrm>
              <a:off x="5029200" y="3429000"/>
              <a:ext cx="1219200" cy="914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Generate template code</a:t>
              </a:r>
            </a:p>
          </p:txBody>
        </p:sp>
        <p:sp>
          <p:nvSpPr>
            <p:cNvPr id="12" name="Rectangle 11"/>
            <p:cNvSpPr/>
            <p:nvPr/>
          </p:nvSpPr>
          <p:spPr>
            <a:xfrm>
              <a:off x="381000" y="3429000"/>
              <a:ext cx="1676400" cy="914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Modify your </a:t>
              </a:r>
              <a:r>
                <a:rPr lang="en-US" dirty="0" err="1"/>
                <a:t>main.c</a:t>
              </a:r>
              <a:r>
                <a:rPr lang="en-US" dirty="0"/>
                <a:t> file in </a:t>
              </a:r>
              <a:r>
                <a:rPr lang="en-US" dirty="0" err="1"/>
                <a:t>src</a:t>
              </a:r>
              <a:r>
                <a:rPr lang="en-US" dirty="0"/>
                <a:t> folder</a:t>
              </a:r>
            </a:p>
          </p:txBody>
        </p:sp>
        <p:sp>
          <p:nvSpPr>
            <p:cNvPr id="13" name="Rectangle 12"/>
            <p:cNvSpPr/>
            <p:nvPr/>
          </p:nvSpPr>
          <p:spPr>
            <a:xfrm>
              <a:off x="685800" y="5410200"/>
              <a:ext cx="1676400" cy="914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Compile and build the code</a:t>
              </a:r>
            </a:p>
          </p:txBody>
        </p:sp>
        <p:sp>
          <p:nvSpPr>
            <p:cNvPr id="14" name="Rectangle 13"/>
            <p:cNvSpPr/>
            <p:nvPr/>
          </p:nvSpPr>
          <p:spPr>
            <a:xfrm>
              <a:off x="6934200" y="5410200"/>
              <a:ext cx="914400" cy="914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O/P</a:t>
              </a:r>
            </a:p>
          </p:txBody>
        </p:sp>
        <p:sp>
          <p:nvSpPr>
            <p:cNvPr id="15" name="Rectangle 14"/>
            <p:cNvSpPr/>
            <p:nvPr/>
          </p:nvSpPr>
          <p:spPr>
            <a:xfrm>
              <a:off x="2743200" y="3429000"/>
              <a:ext cx="1676400" cy="914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Open template code using IDE</a:t>
              </a:r>
            </a:p>
          </p:txBody>
        </p:sp>
        <p:sp>
          <p:nvSpPr>
            <p:cNvPr id="16" name="Rectangle 15"/>
            <p:cNvSpPr/>
            <p:nvPr/>
          </p:nvSpPr>
          <p:spPr>
            <a:xfrm>
              <a:off x="7010400" y="3429000"/>
              <a:ext cx="1600200" cy="914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Set IDE</a:t>
              </a:r>
            </a:p>
            <a:p>
              <a:pPr algn="ctr"/>
              <a:r>
                <a:rPr lang="en-US" dirty="0"/>
                <a:t>(STM32CUBE IDE)</a:t>
              </a:r>
            </a:p>
          </p:txBody>
        </p:sp>
        <p:cxnSp>
          <p:nvCxnSpPr>
            <p:cNvPr id="17" name="Straight Arrow Connector 16"/>
            <p:cNvCxnSpPr/>
            <p:nvPr/>
          </p:nvCxnSpPr>
          <p:spPr>
            <a:xfrm flipH="1">
              <a:off x="4440382" y="4003964"/>
              <a:ext cx="6096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12" idx="2"/>
            </p:cNvCxnSpPr>
            <p:nvPr/>
          </p:nvCxnSpPr>
          <p:spPr>
            <a:xfrm>
              <a:off x="1219200" y="4343400"/>
              <a:ext cx="0" cy="10668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15" idx="1"/>
              <a:endCxn id="12" idx="3"/>
            </p:cNvCxnSpPr>
            <p:nvPr/>
          </p:nvCxnSpPr>
          <p:spPr>
            <a:xfrm flipH="1">
              <a:off x="2057400" y="3886200"/>
              <a:ext cx="6858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13" idx="3"/>
              <a:endCxn id="10" idx="1"/>
            </p:cNvCxnSpPr>
            <p:nvPr/>
          </p:nvCxnSpPr>
          <p:spPr>
            <a:xfrm>
              <a:off x="2362200" y="5867400"/>
              <a:ext cx="10668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10" idx="3"/>
              <a:endCxn id="14" idx="1"/>
            </p:cNvCxnSpPr>
            <p:nvPr/>
          </p:nvCxnSpPr>
          <p:spPr>
            <a:xfrm>
              <a:off x="5943600" y="5867400"/>
              <a:ext cx="9906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6" idx="3"/>
              <a:endCxn id="7" idx="1"/>
            </p:cNvCxnSpPr>
            <p:nvPr/>
          </p:nvCxnSpPr>
          <p:spPr>
            <a:xfrm>
              <a:off x="2362200" y="2133600"/>
              <a:ext cx="7620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7" idx="3"/>
              <a:endCxn id="8" idx="1"/>
            </p:cNvCxnSpPr>
            <p:nvPr/>
          </p:nvCxnSpPr>
          <p:spPr>
            <a:xfrm>
              <a:off x="4440382" y="2133600"/>
              <a:ext cx="436418"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9" idx="2"/>
              <a:endCxn id="16" idx="0"/>
            </p:cNvCxnSpPr>
            <p:nvPr/>
          </p:nvCxnSpPr>
          <p:spPr>
            <a:xfrm>
              <a:off x="7810500" y="2667000"/>
              <a:ext cx="0" cy="7620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16" idx="1"/>
              <a:endCxn id="11" idx="3"/>
            </p:cNvCxnSpPr>
            <p:nvPr/>
          </p:nvCxnSpPr>
          <p:spPr>
            <a:xfrm flipH="1">
              <a:off x="6248400" y="3886200"/>
              <a:ext cx="7620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stCxn id="8" idx="3"/>
              <a:endCxn id="9" idx="1"/>
            </p:cNvCxnSpPr>
            <p:nvPr/>
          </p:nvCxnSpPr>
          <p:spPr>
            <a:xfrm>
              <a:off x="6096000" y="2133600"/>
              <a:ext cx="685800" cy="381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53051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Software Compiling Flow</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29</a:t>
            </a:fld>
            <a:endParaRPr lang="en-US" sz="900">
              <a:latin typeface="Arial"/>
              <a:cs typeface="Arial"/>
            </a:endParaRPr>
          </a:p>
        </p:txBody>
      </p:sp>
      <p:pic>
        <p:nvPicPr>
          <p:cNvPr id="5" name="Picture 4"/>
          <p:cNvPicPr>
            <a:picLocks noChangeAspect="1"/>
          </p:cNvPicPr>
          <p:nvPr/>
        </p:nvPicPr>
        <p:blipFill>
          <a:blip r:embed="rId2">
            <a:lum bright="-20000" contrast="40000"/>
          </a:blip>
          <a:stretch>
            <a:fillRect/>
          </a:stretch>
        </p:blipFill>
        <p:spPr>
          <a:xfrm>
            <a:off x="0" y="1204180"/>
            <a:ext cx="10693400" cy="5148141"/>
          </a:xfrm>
          <a:prstGeom prst="rect">
            <a:avLst/>
          </a:prstGeom>
        </p:spPr>
      </p:pic>
    </p:spTree>
    <p:extLst>
      <p:ext uri="{BB962C8B-B14F-4D97-AF65-F5344CB8AC3E}">
        <p14:creationId xmlns:p14="http://schemas.microsoft.com/office/powerpoint/2010/main" val="16692679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24765">
              <a:lnSpc>
                <a:spcPct val="100000"/>
              </a:lnSpc>
            </a:pPr>
            <a:r>
              <a:rPr sz="3600" b="1" dirty="0">
                <a:latin typeface="Arial"/>
                <a:cs typeface="Arial"/>
              </a:rPr>
              <a:t>A</a:t>
            </a:r>
            <a:r>
              <a:rPr sz="3600" b="1" spc="-5" dirty="0">
                <a:latin typeface="Arial"/>
                <a:cs typeface="Arial"/>
              </a:rPr>
              <a:t>g</a:t>
            </a:r>
            <a:r>
              <a:rPr sz="3600" b="1" spc="0" dirty="0">
                <a:latin typeface="Arial"/>
                <a:cs typeface="Arial"/>
              </a:rPr>
              <a:t>en</a:t>
            </a:r>
            <a:r>
              <a:rPr sz="3600" b="1" spc="-5" dirty="0">
                <a:latin typeface="Arial"/>
                <a:cs typeface="Arial"/>
              </a:rPr>
              <a:t>d</a:t>
            </a:r>
            <a:r>
              <a:rPr sz="3600" b="1" spc="0" dirty="0">
                <a:latin typeface="Arial"/>
                <a:cs typeface="Arial"/>
              </a:rPr>
              <a:t>a</a:t>
            </a:r>
            <a:endParaRPr sz="3600">
              <a:latin typeface="Arial"/>
              <a:cs typeface="Arial"/>
            </a:endParaRPr>
          </a:p>
        </p:txBody>
      </p:sp>
      <p:sp>
        <p:nvSpPr>
          <p:cNvPr id="3" name="object 3"/>
          <p:cNvSpPr txBox="1"/>
          <p:nvPr/>
        </p:nvSpPr>
        <p:spPr>
          <a:xfrm>
            <a:off x="1069339" y="1210054"/>
            <a:ext cx="8741857" cy="2263395"/>
          </a:xfrm>
          <a:prstGeom prst="rect">
            <a:avLst/>
          </a:prstGeom>
        </p:spPr>
        <p:txBody>
          <a:bodyPr vert="horz" wrap="square" lIns="0" tIns="0" rIns="0" bIns="0" rtlCol="0">
            <a:noAutofit/>
          </a:bodyPr>
          <a:lstStyle/>
          <a:p>
            <a:pPr marL="12065">
              <a:lnSpc>
                <a:spcPct val="100000"/>
              </a:lnSpc>
              <a:buClr>
                <a:srgbClr val="118CAA"/>
              </a:buClr>
              <a:buSzPct val="125000"/>
              <a:tabLst>
                <a:tab pos="277495" algn="l"/>
              </a:tabLst>
            </a:pPr>
            <a:r>
              <a:rPr lang="en-US" sz="2400" dirty="0">
                <a:latin typeface="Arial"/>
                <a:cs typeface="Arial"/>
              </a:rPr>
              <a:t>What are the ARM Cortex M Processors?</a:t>
            </a:r>
          </a:p>
          <a:p>
            <a:pPr marL="926465" lvl="4">
              <a:buClr>
                <a:srgbClr val="118CAA"/>
              </a:buClr>
              <a:buSzPct val="125000"/>
              <a:tabLst>
                <a:tab pos="277495" algn="l"/>
              </a:tabLst>
            </a:pPr>
            <a:r>
              <a:rPr lang="en-US" sz="2400" dirty="0">
                <a:latin typeface="Arial"/>
                <a:cs typeface="Arial"/>
              </a:rPr>
              <a:t>The CortexM3 and M4 Processors</a:t>
            </a:r>
          </a:p>
          <a:p>
            <a:pPr marL="926465" lvl="4">
              <a:buClr>
                <a:srgbClr val="118CAA"/>
              </a:buClr>
              <a:buSzPct val="125000"/>
              <a:tabLst>
                <a:tab pos="277495" algn="l"/>
              </a:tabLst>
            </a:pPr>
            <a:r>
              <a:rPr lang="en-US" sz="2400" dirty="0">
                <a:latin typeface="Arial"/>
                <a:cs typeface="Arial"/>
              </a:rPr>
              <a:t>The Cortex-M Processor Family</a:t>
            </a:r>
          </a:p>
          <a:p>
            <a:pPr marL="12065">
              <a:buClr>
                <a:srgbClr val="118CAA"/>
              </a:buClr>
              <a:buSzPct val="125000"/>
              <a:tabLst>
                <a:tab pos="277495" algn="l"/>
              </a:tabLst>
            </a:pPr>
            <a:r>
              <a:rPr lang="en-US" sz="2400" dirty="0">
                <a:latin typeface="Arial"/>
                <a:cs typeface="Arial"/>
              </a:rPr>
              <a:t>Advantage of the Cortex-M Processors</a:t>
            </a:r>
          </a:p>
          <a:p>
            <a:pPr marL="926465" lvl="2">
              <a:buClr>
                <a:srgbClr val="118CAA"/>
              </a:buClr>
              <a:buSzPct val="125000"/>
              <a:tabLst>
                <a:tab pos="277495" algn="l"/>
              </a:tabLst>
            </a:pPr>
            <a:r>
              <a:rPr lang="en-US" sz="2400" dirty="0">
                <a:latin typeface="Arial"/>
                <a:cs typeface="Arial"/>
              </a:rPr>
              <a:t>Low Power</a:t>
            </a:r>
          </a:p>
          <a:p>
            <a:pPr marL="926465" lvl="2">
              <a:buClr>
                <a:srgbClr val="118CAA"/>
              </a:buClr>
              <a:buSzPct val="125000"/>
              <a:tabLst>
                <a:tab pos="277495" algn="l"/>
              </a:tabLst>
            </a:pPr>
            <a:r>
              <a:rPr lang="en-US" sz="2400" dirty="0">
                <a:latin typeface="Arial"/>
                <a:cs typeface="Arial"/>
              </a:rPr>
              <a:t>Performance</a:t>
            </a:r>
          </a:p>
          <a:p>
            <a:pPr marL="926465" lvl="2">
              <a:buClr>
                <a:srgbClr val="118CAA"/>
              </a:buClr>
              <a:buSzPct val="125000"/>
              <a:tabLst>
                <a:tab pos="277495" algn="l"/>
              </a:tabLst>
            </a:pPr>
            <a:r>
              <a:rPr lang="en-US" sz="2400" dirty="0">
                <a:latin typeface="Arial"/>
                <a:cs typeface="Arial"/>
              </a:rPr>
              <a:t>Energy Efficiency</a:t>
            </a:r>
          </a:p>
          <a:p>
            <a:pPr marL="926465" lvl="2">
              <a:buClr>
                <a:srgbClr val="118CAA"/>
              </a:buClr>
              <a:buSzPct val="125000"/>
              <a:tabLst>
                <a:tab pos="277495" algn="l"/>
              </a:tabLst>
            </a:pPr>
            <a:r>
              <a:rPr lang="en-US" sz="2400" dirty="0">
                <a:latin typeface="Arial"/>
                <a:cs typeface="Arial"/>
              </a:rPr>
              <a:t>Code Density</a:t>
            </a:r>
          </a:p>
          <a:p>
            <a:pPr marL="926465" lvl="2">
              <a:buClr>
                <a:srgbClr val="118CAA"/>
              </a:buClr>
              <a:buSzPct val="125000"/>
              <a:tabLst>
                <a:tab pos="277495" algn="l"/>
              </a:tabLst>
            </a:pPr>
            <a:r>
              <a:rPr lang="en-US" sz="2400" dirty="0">
                <a:latin typeface="Arial"/>
                <a:cs typeface="Arial"/>
              </a:rPr>
              <a:t>Interrupts</a:t>
            </a:r>
          </a:p>
          <a:p>
            <a:pPr marL="926465" lvl="2">
              <a:buClr>
                <a:srgbClr val="118CAA"/>
              </a:buClr>
              <a:buSzPct val="125000"/>
              <a:tabLst>
                <a:tab pos="277495" algn="l"/>
              </a:tabLst>
            </a:pPr>
            <a:r>
              <a:rPr lang="en-US" sz="2400" dirty="0">
                <a:latin typeface="Arial"/>
                <a:cs typeface="Arial"/>
              </a:rPr>
              <a:t>Ease of use, C friendly</a:t>
            </a:r>
          </a:p>
          <a:p>
            <a:pPr marL="926465" lvl="2">
              <a:buClr>
                <a:srgbClr val="118CAA"/>
              </a:buClr>
              <a:buSzPct val="125000"/>
              <a:tabLst>
                <a:tab pos="277495" algn="l"/>
              </a:tabLst>
            </a:pPr>
            <a:r>
              <a:rPr lang="en-US" sz="2400" dirty="0">
                <a:latin typeface="Arial"/>
                <a:cs typeface="Arial"/>
              </a:rPr>
              <a:t>Scalability</a:t>
            </a:r>
          </a:p>
          <a:p>
            <a:pPr marL="12065">
              <a:buClr>
                <a:srgbClr val="118CAA"/>
              </a:buClr>
              <a:buSzPct val="125000"/>
              <a:tabLst>
                <a:tab pos="277495" algn="l"/>
              </a:tabLst>
            </a:pPr>
            <a:r>
              <a:rPr lang="en-US" sz="2400" dirty="0">
                <a:latin typeface="Arial"/>
                <a:cs typeface="Arial"/>
              </a:rPr>
              <a:t>Application of the ARM Cortex-M Processor</a:t>
            </a:r>
          </a:p>
          <a:p>
            <a:pPr marL="12065">
              <a:buClr>
                <a:srgbClr val="118CAA"/>
              </a:buClr>
              <a:buSzPct val="125000"/>
              <a:tabLst>
                <a:tab pos="277495" algn="l"/>
              </a:tabLst>
            </a:pPr>
            <a:r>
              <a:rPr lang="en-US" sz="2400" dirty="0">
                <a:latin typeface="Arial"/>
                <a:cs typeface="Arial"/>
              </a:rPr>
              <a:t>Background and History</a:t>
            </a:r>
          </a:p>
          <a:p>
            <a:pPr marL="926465" lvl="2">
              <a:buClr>
                <a:srgbClr val="118CAA"/>
              </a:buClr>
              <a:buSzPct val="125000"/>
              <a:tabLst>
                <a:tab pos="277495" algn="l"/>
              </a:tabLst>
            </a:pPr>
            <a:r>
              <a:rPr lang="en-US" sz="2400" dirty="0">
                <a:latin typeface="Arial"/>
                <a:cs typeface="Arial"/>
              </a:rPr>
              <a:t>ARM processor evolution</a:t>
            </a:r>
          </a:p>
          <a:p>
            <a:pPr marL="926465" lvl="2">
              <a:buClr>
                <a:srgbClr val="118CAA"/>
              </a:buClr>
              <a:buSzPct val="125000"/>
              <a:tabLst>
                <a:tab pos="277495" algn="l"/>
              </a:tabLst>
            </a:pPr>
            <a:r>
              <a:rPr lang="en-US" sz="2400" dirty="0">
                <a:latin typeface="Arial"/>
                <a:cs typeface="Arial"/>
              </a:rPr>
              <a:t>Architecture versions and Thumb ISA</a:t>
            </a:r>
          </a:p>
          <a:p>
            <a:pPr marL="12065">
              <a:buClr>
                <a:srgbClr val="118CAA"/>
              </a:buClr>
              <a:buSzPct val="125000"/>
              <a:tabLst>
                <a:tab pos="277495" algn="l"/>
              </a:tabLst>
            </a:pPr>
            <a:endParaRPr lang="en-US" sz="2400" dirty="0">
              <a:latin typeface="Arial"/>
              <a:cs typeface="Arial"/>
            </a:endParaRPr>
          </a:p>
          <a:p>
            <a:pPr marL="12065">
              <a:buClr>
                <a:srgbClr val="118CAA"/>
              </a:buClr>
              <a:buSzPct val="125000"/>
              <a:tabLst>
                <a:tab pos="277495" algn="l"/>
              </a:tabLst>
            </a:pPr>
            <a:r>
              <a:rPr lang="en-US" sz="2400" dirty="0">
                <a:latin typeface="Arial"/>
                <a:cs typeface="Arial"/>
              </a:rPr>
              <a:t>	</a:t>
            </a:r>
            <a:endParaRPr sz="2400" dirty="0">
              <a:latin typeface="Arial"/>
              <a:cs typeface="Arial"/>
            </a:endParaRPr>
          </a:p>
        </p:txBody>
      </p:sp>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a:t>
            </a:fld>
            <a:endParaRPr lang="en-US" sz="900">
              <a:latin typeface="Arial"/>
              <a:cs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Polling Flow</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30</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098569" y="1401986"/>
            <a:ext cx="8569535" cy="4977853"/>
          </a:xfrm>
          <a:prstGeom prst="rect">
            <a:avLst/>
          </a:prstGeom>
        </p:spPr>
      </p:pic>
    </p:spTree>
    <p:extLst>
      <p:ext uri="{BB962C8B-B14F-4D97-AF65-F5344CB8AC3E}">
        <p14:creationId xmlns:p14="http://schemas.microsoft.com/office/powerpoint/2010/main" val="5748237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Interrupt Driven</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31</a:t>
            </a:fld>
            <a:endParaRPr lang="en-US" sz="900">
              <a:latin typeface="Arial"/>
              <a:cs typeface="Arial"/>
            </a:endParaRPr>
          </a:p>
        </p:txBody>
      </p:sp>
      <p:pic>
        <p:nvPicPr>
          <p:cNvPr id="6" name="Picture 5"/>
          <p:cNvPicPr>
            <a:picLocks noChangeAspect="1"/>
          </p:cNvPicPr>
          <p:nvPr/>
        </p:nvPicPr>
        <p:blipFill>
          <a:blip r:embed="rId2"/>
          <a:stretch>
            <a:fillRect/>
          </a:stretch>
        </p:blipFill>
        <p:spPr>
          <a:xfrm>
            <a:off x="1212089" y="1185962"/>
            <a:ext cx="8311075" cy="5500300"/>
          </a:xfrm>
          <a:prstGeom prst="rect">
            <a:avLst/>
          </a:prstGeom>
        </p:spPr>
      </p:pic>
    </p:spTree>
    <p:extLst>
      <p:ext uri="{BB962C8B-B14F-4D97-AF65-F5344CB8AC3E}">
        <p14:creationId xmlns:p14="http://schemas.microsoft.com/office/powerpoint/2010/main" val="204732960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054488" y="-23910"/>
            <a:ext cx="5483701" cy="6684021"/>
          </a:xfrm>
          <a:prstGeom prst="rect">
            <a:avLst/>
          </a:prstGeom>
        </p:spPr>
      </p:pic>
      <p:sp>
        <p:nvSpPr>
          <p:cNvPr id="2" name="Title 1"/>
          <p:cNvSpPr>
            <a:spLocks noGrp="1"/>
          </p:cNvSpPr>
          <p:nvPr>
            <p:ph type="title"/>
          </p:nvPr>
        </p:nvSpPr>
        <p:spPr>
          <a:xfrm>
            <a:off x="594174" y="302717"/>
            <a:ext cx="8579104" cy="556623"/>
          </a:xfrm>
        </p:spPr>
        <p:txBody>
          <a:bodyPr/>
          <a:lstStyle/>
          <a:p>
            <a:r>
              <a:rPr lang="en-US" dirty="0"/>
              <a:t>Multi Tasking System</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32</a:t>
            </a:fld>
            <a:endParaRPr lang="en-US" sz="900">
              <a:latin typeface="Arial"/>
              <a:cs typeface="Arial"/>
            </a:endParaRPr>
          </a:p>
        </p:txBody>
      </p:sp>
      <p:sp>
        <p:nvSpPr>
          <p:cNvPr id="6" name="TextBox 5"/>
          <p:cNvSpPr txBox="1"/>
          <p:nvPr/>
        </p:nvSpPr>
        <p:spPr>
          <a:xfrm>
            <a:off x="196216" y="1065499"/>
            <a:ext cx="5184576" cy="5786199"/>
          </a:xfrm>
          <a:prstGeom prst="rect">
            <a:avLst/>
          </a:prstGeom>
          <a:noFill/>
        </p:spPr>
        <p:txBody>
          <a:bodyPr wrap="square" rtlCol="0">
            <a:spAutoFit/>
          </a:bodyPr>
          <a:lstStyle/>
          <a:p>
            <a:r>
              <a:rPr lang="en-US" sz="3200" dirty="0"/>
              <a:t>In these applications, a Real-Time Operating System(RTOS) can be used to handle the </a:t>
            </a:r>
            <a:r>
              <a:rPr lang="en-US" sz="3200"/>
              <a:t>task scheduling. </a:t>
            </a:r>
            <a:endParaRPr lang="en-US" sz="3200" dirty="0"/>
          </a:p>
          <a:p>
            <a:endParaRPr lang="en-US" dirty="0"/>
          </a:p>
          <a:p>
            <a:r>
              <a:rPr lang="en-US" sz="3200" dirty="0"/>
              <a:t>An RTOS allows multiple processes to be executed</a:t>
            </a:r>
          </a:p>
          <a:p>
            <a:r>
              <a:rPr lang="en-US" sz="3200" dirty="0"/>
              <a:t>concurrently, by dividing the processor’s time into time slots and allocating the time</a:t>
            </a:r>
          </a:p>
          <a:p>
            <a:r>
              <a:rPr lang="en-US" sz="3200" dirty="0"/>
              <a:t>slots to the processes that </a:t>
            </a:r>
            <a:r>
              <a:rPr lang="en-US" sz="3200"/>
              <a:t>require services.</a:t>
            </a:r>
            <a:endParaRPr lang="en-US" sz="3200" dirty="0"/>
          </a:p>
        </p:txBody>
      </p:sp>
    </p:spTree>
    <p:extLst>
      <p:ext uri="{BB962C8B-B14F-4D97-AF65-F5344CB8AC3E}">
        <p14:creationId xmlns:p14="http://schemas.microsoft.com/office/powerpoint/2010/main" val="28913850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RTOS to Handle Multiple Task</a:t>
            </a:r>
          </a:p>
        </p:txBody>
      </p:sp>
      <p:pic>
        <p:nvPicPr>
          <p:cNvPr id="6" name="Picture 5"/>
          <p:cNvPicPr>
            <a:picLocks noChangeAspect="1"/>
          </p:cNvPicPr>
          <p:nvPr/>
        </p:nvPicPr>
        <p:blipFill>
          <a:blip r:embed="rId2"/>
          <a:stretch>
            <a:fillRect/>
          </a:stretch>
        </p:blipFill>
        <p:spPr>
          <a:xfrm>
            <a:off x="2807952" y="1485901"/>
            <a:ext cx="5077502" cy="4584700"/>
          </a:xfrm>
          <a:prstGeom prst="rect">
            <a:avLst/>
          </a:prstGeom>
        </p:spPr>
      </p:pic>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33</a:t>
            </a:fld>
            <a:endParaRPr lang="en-US" sz="900">
              <a:latin typeface="Arial"/>
              <a:cs typeface="Arial"/>
            </a:endParaRPr>
          </a:p>
        </p:txBody>
      </p:sp>
    </p:spTree>
    <p:extLst>
      <p:ext uri="{BB962C8B-B14F-4D97-AF65-F5344CB8AC3E}">
        <p14:creationId xmlns:p14="http://schemas.microsoft.com/office/powerpoint/2010/main" val="356254900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ARM Data Size Definition &amp; Interfaces</a:t>
            </a:r>
          </a:p>
        </p:txBody>
      </p:sp>
      <p:pic>
        <p:nvPicPr>
          <p:cNvPr id="5" name="Picture 4"/>
          <p:cNvPicPr>
            <a:picLocks noChangeAspect="1"/>
          </p:cNvPicPr>
          <p:nvPr/>
        </p:nvPicPr>
        <p:blipFill>
          <a:blip r:embed="rId2"/>
          <a:stretch>
            <a:fillRect/>
          </a:stretch>
        </p:blipFill>
        <p:spPr>
          <a:xfrm>
            <a:off x="2250358" y="1260673"/>
            <a:ext cx="5636025" cy="1663700"/>
          </a:xfrm>
          <a:prstGeom prst="rect">
            <a:avLst/>
          </a:prstGeom>
        </p:spPr>
      </p:pic>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34</a:t>
            </a:fld>
            <a:endParaRPr lang="en-US" sz="900">
              <a:latin typeface="Arial"/>
              <a:cs typeface="Arial"/>
            </a:endParaRPr>
          </a:p>
        </p:txBody>
      </p:sp>
      <p:pic>
        <p:nvPicPr>
          <p:cNvPr id="6" name="Picture 5"/>
          <p:cNvPicPr>
            <a:picLocks noChangeAspect="1"/>
          </p:cNvPicPr>
          <p:nvPr/>
        </p:nvPicPr>
        <p:blipFill>
          <a:blip r:embed="rId3"/>
          <a:stretch>
            <a:fillRect/>
          </a:stretch>
        </p:blipFill>
        <p:spPr>
          <a:xfrm>
            <a:off x="1742606" y="2986162"/>
            <a:ext cx="6651525" cy="3327400"/>
          </a:xfrm>
          <a:prstGeom prst="rect">
            <a:avLst/>
          </a:prstGeom>
        </p:spPr>
      </p:pic>
    </p:spTree>
    <p:extLst>
      <p:ext uri="{BB962C8B-B14F-4D97-AF65-F5344CB8AC3E}">
        <p14:creationId xmlns:p14="http://schemas.microsoft.com/office/powerpoint/2010/main" val="385873996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815515" y="2144822"/>
            <a:ext cx="7056784" cy="1274658"/>
          </a:xfrm>
          <a:prstGeom prst="rect">
            <a:avLst/>
          </a:prstGeom>
        </p:spPr>
        <p:txBody>
          <a:bodyPr vert="horz" wrap="square" lIns="0" tIns="0" rIns="0" bIns="0" rtlCol="0">
            <a:noAutofit/>
          </a:bodyPr>
          <a:lstStyle/>
          <a:p>
            <a:pPr marL="486409" marR="12700" indent="-429895" algn="ctr">
              <a:lnSpc>
                <a:spcPct val="100000"/>
              </a:lnSpc>
            </a:pPr>
            <a:r>
              <a:rPr lang="en-US" sz="4200" b="1" spc="0" dirty="0">
                <a:latin typeface="Arial"/>
                <a:cs typeface="Arial"/>
              </a:rPr>
              <a:t>Technical Overview</a:t>
            </a:r>
            <a:endParaRPr sz="4200" dirty="0">
              <a:latin typeface="Arial"/>
              <a:cs typeface="Arial"/>
            </a:endParaRPr>
          </a:p>
        </p:txBody>
      </p:sp>
      <p:sp>
        <p:nvSpPr>
          <p:cNvPr id="3" name="object 3"/>
          <p:cNvSpPr txBox="1"/>
          <p:nvPr/>
        </p:nvSpPr>
        <p:spPr>
          <a:xfrm>
            <a:off x="3605277"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7" y="4421010"/>
            <a:ext cx="3438444" cy="664522"/>
          </a:xfrm>
          <a:prstGeom prst="rect">
            <a:avLst/>
          </a:prstGeom>
        </p:spPr>
      </p:pic>
    </p:spTree>
    <p:extLst>
      <p:ext uri="{BB962C8B-B14F-4D97-AF65-F5344CB8AC3E}">
        <p14:creationId xmlns:p14="http://schemas.microsoft.com/office/powerpoint/2010/main" val="201457656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a:cs typeface="Arial"/>
              </a:rPr>
              <a:t>Processor type and Architecture</a:t>
            </a:r>
            <a:br>
              <a:rPr lang="en-US" dirty="0">
                <a:latin typeface="Arial"/>
                <a:cs typeface="Arial"/>
              </a:rPr>
            </a:br>
            <a:endParaRPr lang="en-US" dirty="0"/>
          </a:p>
        </p:txBody>
      </p:sp>
      <p:sp>
        <p:nvSpPr>
          <p:cNvPr id="3" name="Text Placeholder 2"/>
          <p:cNvSpPr>
            <a:spLocks noGrp="1"/>
          </p:cNvSpPr>
          <p:nvPr>
            <p:ph type="body" idx="1"/>
          </p:nvPr>
        </p:nvSpPr>
        <p:spPr>
          <a:xfrm>
            <a:off x="867632" y="1401988"/>
            <a:ext cx="9519628" cy="1667375"/>
          </a:xfrm>
        </p:spPr>
        <p:txBody>
          <a:bodyPr/>
          <a:lstStyle/>
          <a:p>
            <a:r>
              <a:rPr lang="en-US" dirty="0"/>
              <a:t>All the ARM Cortex-M processors are 32-bit RISC (Reduced Instruction Set Computing) processors. They have:</a:t>
            </a:r>
          </a:p>
          <a:p>
            <a:r>
              <a:rPr lang="en-US" dirty="0"/>
              <a:t>32-bit registers</a:t>
            </a:r>
          </a:p>
          <a:p>
            <a:r>
              <a:rPr lang="en-US" dirty="0"/>
              <a:t>32-bit internal data path</a:t>
            </a:r>
          </a:p>
          <a:p>
            <a:r>
              <a:rPr lang="en-US" dirty="0"/>
              <a:t>32-bit bus interface</a:t>
            </a:r>
          </a:p>
          <a:p>
            <a:r>
              <a:rPr lang="en-US" dirty="0"/>
              <a:t>3 Stage Pipelining (FDE)</a:t>
            </a:r>
          </a:p>
          <a:p>
            <a:r>
              <a:rPr lang="en-US" b="1" dirty="0">
                <a:solidFill>
                  <a:srgbClr val="FF0000"/>
                </a:solidFill>
              </a:rPr>
              <a:t>Harvard Bus Arch</a:t>
            </a:r>
            <a:r>
              <a:rPr lang="en-US" dirty="0"/>
              <a:t>.(Simul. </a:t>
            </a:r>
            <a:r>
              <a:rPr lang="en-US" dirty="0" err="1"/>
              <a:t>Instrn</a:t>
            </a:r>
            <a:r>
              <a:rPr lang="en-US" dirty="0"/>
              <a:t>. Fetch &amp; Data Access)</a:t>
            </a:r>
          </a:p>
          <a:p>
            <a:r>
              <a:rPr lang="en-US" dirty="0"/>
              <a:t>32-bit Addressing which allow 4GB address space</a:t>
            </a:r>
          </a:p>
          <a:p>
            <a:r>
              <a:rPr lang="en-US" dirty="0"/>
              <a:t>Load and Store Arch. </a:t>
            </a:r>
          </a:p>
          <a:p>
            <a:pPr marL="0" indent="0">
              <a:buNone/>
            </a:pPr>
            <a:r>
              <a:rPr lang="en-US" dirty="0"/>
              <a:t>(LDM – load data from memory &amp; STM – store data to memory) </a:t>
            </a:r>
          </a:p>
          <a:p>
            <a:r>
              <a:rPr lang="en-US" dirty="0"/>
              <a:t>Processor Arch. ARMv7M</a:t>
            </a:r>
          </a:p>
          <a:p>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36</a:t>
            </a:fld>
            <a:endParaRPr lang="en-US" sz="900">
              <a:latin typeface="Arial"/>
              <a:cs typeface="Arial"/>
            </a:endParaRPr>
          </a:p>
        </p:txBody>
      </p:sp>
    </p:spTree>
    <p:extLst>
      <p:ext uri="{BB962C8B-B14F-4D97-AF65-F5344CB8AC3E}">
        <p14:creationId xmlns:p14="http://schemas.microsoft.com/office/powerpoint/2010/main" val="318958629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Instruction Set - Thumb2 </a:t>
            </a:r>
          </a:p>
        </p:txBody>
      </p:sp>
      <p:sp>
        <p:nvSpPr>
          <p:cNvPr id="4" name="Slide Number Placeholder 3"/>
          <p:cNvSpPr>
            <a:spLocks noGrp="1"/>
          </p:cNvSpPr>
          <p:nvPr>
            <p:ph type="sldNum" sz="quarter" idx="7"/>
          </p:nvPr>
        </p:nvSpPr>
        <p:spPr>
          <a:xfrm>
            <a:off x="1212090" y="6978651"/>
            <a:ext cx="304704" cy="185002"/>
          </a:xfrm>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37</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5499101" y="1339851"/>
            <a:ext cx="4505325" cy="3619500"/>
          </a:xfrm>
          <a:prstGeom prst="rect">
            <a:avLst/>
          </a:prstGeom>
        </p:spPr>
      </p:pic>
      <p:pic>
        <p:nvPicPr>
          <p:cNvPr id="12" name="Picture 11"/>
          <p:cNvPicPr>
            <a:picLocks noChangeAspect="1"/>
          </p:cNvPicPr>
          <p:nvPr/>
        </p:nvPicPr>
        <p:blipFill>
          <a:blip r:embed="rId3"/>
          <a:stretch>
            <a:fillRect/>
          </a:stretch>
        </p:blipFill>
        <p:spPr>
          <a:xfrm>
            <a:off x="1516790" y="2974529"/>
            <a:ext cx="4243185" cy="493819"/>
          </a:xfrm>
          <a:prstGeom prst="rect">
            <a:avLst/>
          </a:prstGeom>
        </p:spPr>
      </p:pic>
      <p:grpSp>
        <p:nvGrpSpPr>
          <p:cNvPr id="13" name="Group 12"/>
          <p:cNvGrpSpPr/>
          <p:nvPr/>
        </p:nvGrpSpPr>
        <p:grpSpPr>
          <a:xfrm>
            <a:off x="1631374" y="2212267"/>
            <a:ext cx="4114799" cy="369332"/>
            <a:chOff x="2451100" y="2221984"/>
            <a:chExt cx="3276600" cy="369332"/>
          </a:xfrm>
        </p:grpSpPr>
        <p:cxnSp>
          <p:nvCxnSpPr>
            <p:cNvPr id="14" name="Straight Arrow Connector 13"/>
            <p:cNvCxnSpPr/>
            <p:nvPr/>
          </p:nvCxnSpPr>
          <p:spPr>
            <a:xfrm>
              <a:off x="4051300" y="2406650"/>
              <a:ext cx="167640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5" name="TextBox 14"/>
            <p:cNvSpPr txBox="1"/>
            <p:nvPr/>
          </p:nvSpPr>
          <p:spPr>
            <a:xfrm>
              <a:off x="2451100" y="2221984"/>
              <a:ext cx="1981200" cy="369332"/>
            </a:xfrm>
            <a:prstGeom prst="rect">
              <a:avLst/>
            </a:prstGeom>
            <a:noFill/>
          </p:spPr>
          <p:txBody>
            <a:bodyPr wrap="square" rtlCol="0">
              <a:spAutoFit/>
            </a:bodyPr>
            <a:lstStyle/>
            <a:p>
              <a:r>
                <a:rPr lang="en-US" dirty="0"/>
                <a:t>High Performance</a:t>
              </a:r>
            </a:p>
          </p:txBody>
        </p:sp>
      </p:grpSp>
      <p:grpSp>
        <p:nvGrpSpPr>
          <p:cNvPr id="16" name="Group 15"/>
          <p:cNvGrpSpPr/>
          <p:nvPr/>
        </p:nvGrpSpPr>
        <p:grpSpPr>
          <a:xfrm>
            <a:off x="1301262" y="3638681"/>
            <a:ext cx="4442369" cy="646331"/>
            <a:chOff x="3082300" y="2114151"/>
            <a:chExt cx="2645400" cy="646331"/>
          </a:xfrm>
        </p:grpSpPr>
        <p:cxnSp>
          <p:nvCxnSpPr>
            <p:cNvPr id="17" name="Straight Arrow Connector 16"/>
            <p:cNvCxnSpPr/>
            <p:nvPr/>
          </p:nvCxnSpPr>
          <p:spPr>
            <a:xfrm>
              <a:off x="4432300" y="2406121"/>
              <a:ext cx="1295400" cy="52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8" name="TextBox 17"/>
            <p:cNvSpPr txBox="1"/>
            <p:nvPr/>
          </p:nvSpPr>
          <p:spPr>
            <a:xfrm>
              <a:off x="3082300" y="2114151"/>
              <a:ext cx="1497427" cy="646331"/>
            </a:xfrm>
            <a:prstGeom prst="rect">
              <a:avLst/>
            </a:prstGeom>
            <a:noFill/>
          </p:spPr>
          <p:txBody>
            <a:bodyPr wrap="square" rtlCol="0">
              <a:spAutoFit/>
            </a:bodyPr>
            <a:lstStyle/>
            <a:p>
              <a:r>
                <a:rPr lang="en-US" dirty="0"/>
                <a:t>High Performance &amp; High Code Density</a:t>
              </a:r>
            </a:p>
          </p:txBody>
        </p:sp>
      </p:grpSp>
    </p:spTree>
    <p:extLst>
      <p:ext uri="{BB962C8B-B14F-4D97-AF65-F5344CB8AC3E}">
        <p14:creationId xmlns:p14="http://schemas.microsoft.com/office/powerpoint/2010/main" val="54398254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61234" y="310516"/>
            <a:ext cx="8579104" cy="556623"/>
          </a:xfrm>
          <a:prstGeom prst="rect">
            <a:avLst/>
          </a:prstGeom>
        </p:spPr>
        <p:txBody>
          <a:bodyPr vert="horz" wrap="square" lIns="0" tIns="0" rIns="0" bIns="0" rtlCol="0">
            <a:noAutofit/>
          </a:bodyPr>
          <a:lstStyle/>
          <a:p>
            <a:pPr marL="12700">
              <a:lnSpc>
                <a:spcPct val="100000"/>
              </a:lnSpc>
            </a:pPr>
            <a:r>
              <a:rPr sz="3600" b="1" spc="-5" dirty="0">
                <a:latin typeface="Arial"/>
                <a:cs typeface="Arial"/>
              </a:rPr>
              <a:t>Th</a:t>
            </a:r>
            <a:r>
              <a:rPr sz="3600" b="1" spc="0" dirty="0">
                <a:latin typeface="Arial"/>
                <a:cs typeface="Arial"/>
              </a:rPr>
              <a:t>e</a:t>
            </a:r>
            <a:r>
              <a:rPr sz="3600" b="1" spc="-5" dirty="0">
                <a:latin typeface="Arial"/>
                <a:cs typeface="Arial"/>
              </a:rPr>
              <a:t> Thu</a:t>
            </a:r>
            <a:r>
              <a:rPr sz="3600" b="1" spc="0" dirty="0">
                <a:latin typeface="Arial"/>
                <a:cs typeface="Arial"/>
              </a:rPr>
              <a:t>mb-2</a:t>
            </a:r>
            <a:r>
              <a:rPr sz="3600" b="1" spc="5" dirty="0">
                <a:latin typeface="Arial"/>
                <a:cs typeface="Arial"/>
              </a:rPr>
              <a:t> </a:t>
            </a:r>
            <a:r>
              <a:rPr sz="3600" b="1" spc="-5" dirty="0">
                <a:latin typeface="Arial"/>
                <a:cs typeface="Arial"/>
              </a:rPr>
              <a:t>in</a:t>
            </a:r>
            <a:r>
              <a:rPr sz="3600" b="1" spc="0" dirty="0">
                <a:latin typeface="Arial"/>
                <a:cs typeface="Arial"/>
              </a:rPr>
              <a:t>st</a:t>
            </a:r>
            <a:r>
              <a:rPr sz="3600" b="1" spc="5" dirty="0">
                <a:latin typeface="Arial"/>
                <a:cs typeface="Arial"/>
              </a:rPr>
              <a:t>r</a:t>
            </a:r>
            <a:r>
              <a:rPr sz="3600" b="1" spc="-5" dirty="0">
                <a:latin typeface="Arial"/>
                <a:cs typeface="Arial"/>
              </a:rPr>
              <a:t>u</a:t>
            </a:r>
            <a:r>
              <a:rPr sz="3600" b="1" spc="0" dirty="0">
                <a:latin typeface="Arial"/>
                <a:cs typeface="Arial"/>
              </a:rPr>
              <a:t>cti</a:t>
            </a:r>
            <a:r>
              <a:rPr sz="3600" b="1" spc="-5" dirty="0">
                <a:latin typeface="Arial"/>
                <a:cs typeface="Arial"/>
              </a:rPr>
              <a:t>o</a:t>
            </a:r>
            <a:r>
              <a:rPr sz="3600" b="1" spc="0" dirty="0">
                <a:latin typeface="Arial"/>
                <a:cs typeface="Arial"/>
              </a:rPr>
              <a:t>n set</a:t>
            </a:r>
            <a:endParaRPr sz="3600" dirty="0">
              <a:latin typeface="Arial"/>
              <a:cs typeface="Arial"/>
            </a:endParaRPr>
          </a:p>
        </p:txBody>
      </p:sp>
      <p:sp>
        <p:nvSpPr>
          <p:cNvPr id="3" name="object 3"/>
          <p:cNvSpPr txBox="1"/>
          <p:nvPr/>
        </p:nvSpPr>
        <p:spPr>
          <a:xfrm>
            <a:off x="1057149" y="1240029"/>
            <a:ext cx="170816" cy="390525"/>
          </a:xfrm>
          <a:prstGeom prst="rect">
            <a:avLst/>
          </a:prstGeom>
        </p:spPr>
        <p:txBody>
          <a:bodyPr vert="horz" wrap="square" lIns="0" tIns="0" rIns="0" bIns="0" rtlCol="0">
            <a:noAutofit/>
          </a:bodyPr>
          <a:lstStyle/>
          <a:p>
            <a:pPr marL="12700">
              <a:lnSpc>
                <a:spcPct val="100000"/>
              </a:lnSpc>
            </a:pPr>
            <a:r>
              <a:rPr sz="2500" spc="-25" dirty="0">
                <a:solidFill>
                  <a:srgbClr val="118CAA"/>
                </a:solidFill>
                <a:latin typeface="Arial"/>
                <a:cs typeface="Arial"/>
              </a:rPr>
              <a:t></a:t>
            </a:r>
            <a:endParaRPr sz="2500">
              <a:latin typeface="Arial"/>
              <a:cs typeface="Arial"/>
            </a:endParaRPr>
          </a:p>
        </p:txBody>
      </p:sp>
      <p:sp>
        <p:nvSpPr>
          <p:cNvPr id="4" name="object 4"/>
          <p:cNvSpPr txBox="1"/>
          <p:nvPr/>
        </p:nvSpPr>
        <p:spPr>
          <a:xfrm>
            <a:off x="1344402" y="1199093"/>
            <a:ext cx="4907279" cy="1893570"/>
          </a:xfrm>
          <a:prstGeom prst="rect">
            <a:avLst/>
          </a:prstGeom>
        </p:spPr>
        <p:txBody>
          <a:bodyPr vert="horz" wrap="square" lIns="0" tIns="0" rIns="0" bIns="0" rtlCol="0">
            <a:noAutofit/>
          </a:bodyPr>
          <a:lstStyle/>
          <a:p>
            <a:pPr marL="12700">
              <a:lnSpc>
                <a:spcPct val="100000"/>
              </a:lnSpc>
            </a:pPr>
            <a:r>
              <a:rPr sz="2000" spc="-5" dirty="0">
                <a:latin typeface="Arial"/>
                <a:cs typeface="Arial"/>
              </a:rPr>
              <a:t>V</a:t>
            </a:r>
            <a:r>
              <a:rPr sz="2000" spc="0" dirty="0">
                <a:latin typeface="Arial"/>
                <a:cs typeface="Arial"/>
              </a:rPr>
              <a:t>a</a:t>
            </a:r>
            <a:r>
              <a:rPr sz="2000" spc="5" dirty="0">
                <a:latin typeface="Arial"/>
                <a:cs typeface="Arial"/>
              </a:rPr>
              <a:t>r</a:t>
            </a:r>
            <a:r>
              <a:rPr sz="2000" spc="0" dirty="0">
                <a:latin typeface="Arial"/>
                <a:cs typeface="Arial"/>
              </a:rPr>
              <a:t>iable</a:t>
            </a:r>
            <a:r>
              <a:rPr sz="2000" spc="5" dirty="0">
                <a:latin typeface="Arial"/>
                <a:cs typeface="Arial"/>
              </a:rPr>
              <a:t>-</a:t>
            </a:r>
            <a:r>
              <a:rPr sz="2000" spc="0" dirty="0">
                <a:latin typeface="Arial"/>
                <a:cs typeface="Arial"/>
              </a:rPr>
              <a:t>leng</a:t>
            </a:r>
            <a:r>
              <a:rPr sz="2000" spc="-5" dirty="0">
                <a:latin typeface="Arial"/>
                <a:cs typeface="Arial"/>
              </a:rPr>
              <a:t>t</a:t>
            </a:r>
            <a:r>
              <a:rPr sz="2000" spc="0" dirty="0">
                <a:latin typeface="Arial"/>
                <a:cs typeface="Arial"/>
              </a:rPr>
              <a:t>h</a:t>
            </a:r>
            <a:r>
              <a:rPr sz="2000" spc="-40" dirty="0">
                <a:latin typeface="Arial"/>
                <a:cs typeface="Arial"/>
              </a:rPr>
              <a:t> </a:t>
            </a:r>
            <a:r>
              <a:rPr sz="2000" spc="0" dirty="0">
                <a:latin typeface="Arial"/>
                <a:cs typeface="Arial"/>
              </a:rPr>
              <a:t>in</a:t>
            </a:r>
            <a:r>
              <a:rPr sz="2000" spc="5" dirty="0">
                <a:latin typeface="Arial"/>
                <a:cs typeface="Arial"/>
              </a:rPr>
              <a:t>s</a:t>
            </a:r>
            <a:r>
              <a:rPr sz="2000" spc="-5" dirty="0">
                <a:latin typeface="Arial"/>
                <a:cs typeface="Arial"/>
              </a:rPr>
              <a:t>t</a:t>
            </a:r>
            <a:r>
              <a:rPr sz="2000" spc="0" dirty="0">
                <a:latin typeface="Arial"/>
                <a:cs typeface="Arial"/>
              </a:rPr>
              <a:t>ru</a:t>
            </a:r>
            <a:r>
              <a:rPr sz="2000" spc="5" dirty="0">
                <a:latin typeface="Arial"/>
                <a:cs typeface="Arial"/>
              </a:rPr>
              <a:t>c</a:t>
            </a:r>
            <a:r>
              <a:rPr sz="2000" spc="-5" dirty="0">
                <a:latin typeface="Arial"/>
                <a:cs typeface="Arial"/>
              </a:rPr>
              <a:t>t</a:t>
            </a:r>
            <a:r>
              <a:rPr sz="2000" spc="0" dirty="0">
                <a:latin typeface="Arial"/>
                <a:cs typeface="Arial"/>
              </a:rPr>
              <a:t>ions</a:t>
            </a:r>
            <a:endParaRPr sz="2000" dirty="0">
              <a:latin typeface="Arial"/>
              <a:cs typeface="Arial"/>
            </a:endParaRPr>
          </a:p>
          <a:p>
            <a:pPr marL="361315" indent="-250190">
              <a:lnSpc>
                <a:spcPct val="100000"/>
              </a:lnSpc>
              <a:spcBef>
                <a:spcPts val="95"/>
              </a:spcBef>
              <a:buClr>
                <a:srgbClr val="118CAA"/>
              </a:buClr>
              <a:buSzPct val="125000"/>
              <a:buFont typeface="Arial"/>
              <a:buChar char=""/>
              <a:tabLst>
                <a:tab pos="361315" algn="l"/>
              </a:tabLst>
            </a:pPr>
            <a:r>
              <a:rPr sz="1800" spc="0" dirty="0">
                <a:latin typeface="Arial"/>
                <a:cs typeface="Arial"/>
              </a:rPr>
              <a:t>A</a:t>
            </a:r>
            <a:r>
              <a:rPr sz="1800" spc="-5" dirty="0">
                <a:latin typeface="Arial"/>
                <a:cs typeface="Arial"/>
              </a:rPr>
              <a:t>R</a:t>
            </a:r>
            <a:r>
              <a:rPr sz="1800" spc="0" dirty="0">
                <a:latin typeface="Arial"/>
                <a:cs typeface="Arial"/>
              </a:rPr>
              <a:t>M</a:t>
            </a:r>
            <a:r>
              <a:rPr sz="1800" spc="-10" dirty="0">
                <a:latin typeface="Arial"/>
                <a:cs typeface="Arial"/>
              </a:rPr>
              <a:t> </a:t>
            </a:r>
            <a:r>
              <a:rPr sz="1800" spc="-5" dirty="0">
                <a:latin typeface="Arial"/>
                <a:cs typeface="Arial"/>
              </a:rPr>
              <a:t>in</a:t>
            </a:r>
            <a:r>
              <a:rPr sz="1800" spc="0" dirty="0">
                <a:latin typeface="Arial"/>
                <a:cs typeface="Arial"/>
              </a:rPr>
              <a:t>str</a:t>
            </a:r>
            <a:r>
              <a:rPr sz="1800" spc="-5" dirty="0">
                <a:latin typeface="Arial"/>
                <a:cs typeface="Arial"/>
              </a:rPr>
              <a:t>u</a:t>
            </a:r>
            <a:r>
              <a:rPr sz="1800" spc="0" dirty="0">
                <a:latin typeface="Arial"/>
                <a:cs typeface="Arial"/>
              </a:rPr>
              <a:t>ct</a:t>
            </a:r>
            <a:r>
              <a:rPr sz="1800" spc="-5" dirty="0">
                <a:latin typeface="Arial"/>
                <a:cs typeface="Arial"/>
              </a:rPr>
              <a:t>ion</a:t>
            </a:r>
            <a:r>
              <a:rPr sz="1800" spc="0" dirty="0">
                <a:latin typeface="Arial"/>
                <a:cs typeface="Arial"/>
              </a:rPr>
              <a:t>s</a:t>
            </a:r>
            <a:r>
              <a:rPr sz="1800" spc="15" dirty="0">
                <a:latin typeface="Arial"/>
                <a:cs typeface="Arial"/>
              </a:rPr>
              <a:t> </a:t>
            </a:r>
            <a:r>
              <a:rPr sz="1800" spc="-5" dirty="0">
                <a:latin typeface="Arial"/>
                <a:cs typeface="Arial"/>
              </a:rPr>
              <a:t>a</a:t>
            </a:r>
            <a:r>
              <a:rPr sz="1800" spc="0" dirty="0">
                <a:latin typeface="Arial"/>
                <a:cs typeface="Arial"/>
              </a:rPr>
              <a:t>re</a:t>
            </a:r>
            <a:r>
              <a:rPr sz="1800" spc="-5" dirty="0">
                <a:latin typeface="Arial"/>
                <a:cs typeface="Arial"/>
              </a:rPr>
              <a:t> </a:t>
            </a:r>
            <a:r>
              <a:rPr sz="1800" spc="0" dirty="0">
                <a:latin typeface="Arial"/>
                <a:cs typeface="Arial"/>
              </a:rPr>
              <a:t>a</a:t>
            </a:r>
            <a:r>
              <a:rPr sz="1800" spc="-5" dirty="0">
                <a:latin typeface="Arial"/>
                <a:cs typeface="Arial"/>
              </a:rPr>
              <a:t> </a:t>
            </a:r>
            <a:r>
              <a:rPr sz="1800" spc="0" dirty="0">
                <a:latin typeface="Arial"/>
                <a:cs typeface="Arial"/>
              </a:rPr>
              <a:t>f</a:t>
            </a:r>
            <a:r>
              <a:rPr sz="1800" spc="-5" dirty="0">
                <a:latin typeface="Arial"/>
                <a:cs typeface="Arial"/>
              </a:rPr>
              <a:t>i</a:t>
            </a:r>
            <a:r>
              <a:rPr sz="1800" spc="-15" dirty="0">
                <a:latin typeface="Arial"/>
                <a:cs typeface="Arial"/>
              </a:rPr>
              <a:t>x</a:t>
            </a:r>
            <a:r>
              <a:rPr sz="1800" spc="-5" dirty="0">
                <a:latin typeface="Arial"/>
                <a:cs typeface="Arial"/>
              </a:rPr>
              <a:t>e</a:t>
            </a:r>
            <a:r>
              <a:rPr sz="1800" spc="0" dirty="0">
                <a:latin typeface="Arial"/>
                <a:cs typeface="Arial"/>
              </a:rPr>
              <a:t>d</a:t>
            </a:r>
            <a:r>
              <a:rPr sz="1800" spc="20" dirty="0">
                <a:latin typeface="Arial"/>
                <a:cs typeface="Arial"/>
              </a:rPr>
              <a:t> </a:t>
            </a:r>
            <a:r>
              <a:rPr sz="1800" spc="-5" dirty="0">
                <a:latin typeface="Arial"/>
                <a:cs typeface="Arial"/>
              </a:rPr>
              <a:t>leng</a:t>
            </a:r>
            <a:r>
              <a:rPr sz="1800" spc="0" dirty="0">
                <a:latin typeface="Arial"/>
                <a:cs typeface="Arial"/>
              </a:rPr>
              <a:t>th</a:t>
            </a:r>
            <a:r>
              <a:rPr sz="1800" spc="10" dirty="0">
                <a:latin typeface="Arial"/>
                <a:cs typeface="Arial"/>
              </a:rPr>
              <a:t> </a:t>
            </a:r>
            <a:r>
              <a:rPr sz="1800" spc="-5" dirty="0">
                <a:latin typeface="Arial"/>
                <a:cs typeface="Arial"/>
              </a:rPr>
              <a:t>o</a:t>
            </a:r>
            <a:r>
              <a:rPr sz="1800" spc="0" dirty="0">
                <a:latin typeface="Arial"/>
                <a:cs typeface="Arial"/>
              </a:rPr>
              <a:t>f</a:t>
            </a:r>
            <a:r>
              <a:rPr sz="1800" spc="-5" dirty="0">
                <a:latin typeface="Arial"/>
                <a:cs typeface="Arial"/>
              </a:rPr>
              <a:t> 3</a:t>
            </a:r>
            <a:r>
              <a:rPr sz="1800" spc="0" dirty="0">
                <a:latin typeface="Arial"/>
                <a:cs typeface="Arial"/>
              </a:rPr>
              <a:t>2</a:t>
            </a:r>
            <a:r>
              <a:rPr sz="1800" spc="10" dirty="0">
                <a:latin typeface="Arial"/>
                <a:cs typeface="Arial"/>
              </a:rPr>
              <a:t> </a:t>
            </a:r>
            <a:r>
              <a:rPr sz="1800" spc="-5" dirty="0">
                <a:latin typeface="Arial"/>
                <a:cs typeface="Arial"/>
              </a:rPr>
              <a:t>bi</a:t>
            </a:r>
            <a:r>
              <a:rPr sz="1800" spc="0" dirty="0">
                <a:latin typeface="Arial"/>
                <a:cs typeface="Arial"/>
              </a:rPr>
              <a:t>ts</a:t>
            </a:r>
            <a:endParaRPr sz="1800" dirty="0">
              <a:latin typeface="Arial"/>
              <a:cs typeface="Arial"/>
            </a:endParaRPr>
          </a:p>
          <a:p>
            <a:pPr>
              <a:lnSpc>
                <a:spcPts val="500"/>
              </a:lnSpc>
              <a:spcBef>
                <a:spcPts val="22"/>
              </a:spcBef>
              <a:buClr>
                <a:srgbClr val="118CAA"/>
              </a:buClr>
              <a:buFont typeface="Arial"/>
              <a:buChar char=""/>
            </a:pPr>
            <a:endParaRPr sz="500" dirty="0"/>
          </a:p>
          <a:p>
            <a:pPr marL="361315" marR="227965" indent="-250190">
              <a:lnSpc>
                <a:spcPts val="2160"/>
              </a:lnSpc>
              <a:buClr>
                <a:srgbClr val="118CAA"/>
              </a:buClr>
              <a:buSzPct val="125000"/>
              <a:buFont typeface="Arial"/>
              <a:buChar char=""/>
              <a:tabLst>
                <a:tab pos="361315" algn="l"/>
              </a:tabLst>
            </a:pPr>
            <a:r>
              <a:rPr sz="1800" spc="15" dirty="0">
                <a:latin typeface="Arial"/>
                <a:cs typeface="Arial"/>
              </a:rPr>
              <a:t>T</a:t>
            </a:r>
            <a:r>
              <a:rPr sz="1800" spc="-5" dirty="0">
                <a:latin typeface="Arial"/>
                <a:cs typeface="Arial"/>
              </a:rPr>
              <a:t>hu</a:t>
            </a:r>
            <a:r>
              <a:rPr sz="1800" spc="0" dirty="0">
                <a:latin typeface="Arial"/>
                <a:cs typeface="Arial"/>
              </a:rPr>
              <a:t>mb</a:t>
            </a:r>
            <a:r>
              <a:rPr sz="1800" spc="-25" dirty="0">
                <a:latin typeface="Arial"/>
                <a:cs typeface="Arial"/>
              </a:rPr>
              <a:t> </a:t>
            </a:r>
            <a:r>
              <a:rPr sz="1800" spc="-5" dirty="0">
                <a:latin typeface="Arial"/>
                <a:cs typeface="Arial"/>
              </a:rPr>
              <a:t>in</a:t>
            </a:r>
            <a:r>
              <a:rPr sz="1800" spc="0" dirty="0">
                <a:latin typeface="Arial"/>
                <a:cs typeface="Arial"/>
              </a:rPr>
              <a:t>str</a:t>
            </a:r>
            <a:r>
              <a:rPr sz="1800" spc="-5" dirty="0">
                <a:latin typeface="Arial"/>
                <a:cs typeface="Arial"/>
              </a:rPr>
              <a:t>u</a:t>
            </a:r>
            <a:r>
              <a:rPr sz="1800" spc="0" dirty="0">
                <a:latin typeface="Arial"/>
                <a:cs typeface="Arial"/>
              </a:rPr>
              <a:t>ct</a:t>
            </a:r>
            <a:r>
              <a:rPr sz="1800" spc="-5" dirty="0">
                <a:latin typeface="Arial"/>
                <a:cs typeface="Arial"/>
              </a:rPr>
              <a:t>ion</a:t>
            </a:r>
            <a:r>
              <a:rPr sz="1800" spc="0" dirty="0">
                <a:latin typeface="Arial"/>
                <a:cs typeface="Arial"/>
              </a:rPr>
              <a:t>s</a:t>
            </a:r>
            <a:r>
              <a:rPr sz="1800" spc="15" dirty="0">
                <a:latin typeface="Arial"/>
                <a:cs typeface="Arial"/>
              </a:rPr>
              <a:t> </a:t>
            </a:r>
            <a:r>
              <a:rPr sz="1800" spc="-5" dirty="0">
                <a:latin typeface="Arial"/>
                <a:cs typeface="Arial"/>
              </a:rPr>
              <a:t>a</a:t>
            </a:r>
            <a:r>
              <a:rPr sz="1800" spc="0" dirty="0">
                <a:latin typeface="Arial"/>
                <a:cs typeface="Arial"/>
              </a:rPr>
              <a:t>re</a:t>
            </a:r>
            <a:r>
              <a:rPr sz="1800" spc="10" dirty="0">
                <a:latin typeface="Arial"/>
                <a:cs typeface="Arial"/>
              </a:rPr>
              <a:t> </a:t>
            </a:r>
            <a:r>
              <a:rPr sz="1800" spc="0" dirty="0">
                <a:latin typeface="Arial"/>
                <a:cs typeface="Arial"/>
              </a:rPr>
              <a:t>a</a:t>
            </a:r>
            <a:r>
              <a:rPr sz="1800" spc="-5" dirty="0">
                <a:latin typeface="Arial"/>
                <a:cs typeface="Arial"/>
              </a:rPr>
              <a:t> </a:t>
            </a:r>
            <a:r>
              <a:rPr sz="1800" spc="0" dirty="0">
                <a:latin typeface="Arial"/>
                <a:cs typeface="Arial"/>
              </a:rPr>
              <a:t>f</a:t>
            </a:r>
            <a:r>
              <a:rPr sz="1800" spc="-5" dirty="0">
                <a:latin typeface="Arial"/>
                <a:cs typeface="Arial"/>
              </a:rPr>
              <a:t>i</a:t>
            </a:r>
            <a:r>
              <a:rPr sz="1800" spc="-15" dirty="0">
                <a:latin typeface="Arial"/>
                <a:cs typeface="Arial"/>
              </a:rPr>
              <a:t>x</a:t>
            </a:r>
            <a:r>
              <a:rPr sz="1800" spc="-5" dirty="0">
                <a:latin typeface="Arial"/>
                <a:cs typeface="Arial"/>
              </a:rPr>
              <a:t>e</a:t>
            </a:r>
            <a:r>
              <a:rPr sz="1800" spc="0" dirty="0">
                <a:latin typeface="Arial"/>
                <a:cs typeface="Arial"/>
              </a:rPr>
              <a:t>d</a:t>
            </a:r>
            <a:r>
              <a:rPr sz="1800" spc="10" dirty="0">
                <a:latin typeface="Arial"/>
                <a:cs typeface="Arial"/>
              </a:rPr>
              <a:t> </a:t>
            </a:r>
            <a:r>
              <a:rPr sz="1800" spc="-5" dirty="0">
                <a:latin typeface="Arial"/>
                <a:cs typeface="Arial"/>
              </a:rPr>
              <a:t>leng</a:t>
            </a:r>
            <a:r>
              <a:rPr sz="1800" spc="0" dirty="0">
                <a:latin typeface="Arial"/>
                <a:cs typeface="Arial"/>
              </a:rPr>
              <a:t>th</a:t>
            </a:r>
            <a:r>
              <a:rPr sz="1800" spc="10" dirty="0">
                <a:latin typeface="Arial"/>
                <a:cs typeface="Arial"/>
              </a:rPr>
              <a:t> </a:t>
            </a:r>
            <a:r>
              <a:rPr sz="1800" spc="-5" dirty="0">
                <a:latin typeface="Arial"/>
                <a:cs typeface="Arial"/>
              </a:rPr>
              <a:t>o</a:t>
            </a:r>
            <a:r>
              <a:rPr sz="1800" spc="0" dirty="0">
                <a:latin typeface="Arial"/>
                <a:cs typeface="Arial"/>
              </a:rPr>
              <a:t>f</a:t>
            </a:r>
            <a:r>
              <a:rPr sz="1800" spc="5" dirty="0">
                <a:latin typeface="Arial"/>
                <a:cs typeface="Arial"/>
              </a:rPr>
              <a:t> </a:t>
            </a:r>
            <a:r>
              <a:rPr sz="1800" spc="-5" dirty="0">
                <a:latin typeface="Arial"/>
                <a:cs typeface="Arial"/>
              </a:rPr>
              <a:t>1</a:t>
            </a:r>
            <a:r>
              <a:rPr sz="1800" spc="0" dirty="0">
                <a:latin typeface="Arial"/>
                <a:cs typeface="Arial"/>
              </a:rPr>
              <a:t>6 </a:t>
            </a:r>
            <a:r>
              <a:rPr sz="1800" spc="-5" dirty="0">
                <a:latin typeface="Arial"/>
                <a:cs typeface="Arial"/>
              </a:rPr>
              <a:t>bi</a:t>
            </a:r>
            <a:r>
              <a:rPr sz="1800" spc="0" dirty="0">
                <a:latin typeface="Arial"/>
                <a:cs typeface="Arial"/>
              </a:rPr>
              <a:t>ts</a:t>
            </a:r>
            <a:endParaRPr sz="1800" dirty="0">
              <a:latin typeface="Arial"/>
              <a:cs typeface="Arial"/>
            </a:endParaRPr>
          </a:p>
          <a:p>
            <a:pPr>
              <a:lnSpc>
                <a:spcPts val="500"/>
              </a:lnSpc>
              <a:spcBef>
                <a:spcPts val="40"/>
              </a:spcBef>
              <a:buClr>
                <a:srgbClr val="118CAA"/>
              </a:buClr>
              <a:buFont typeface="Arial"/>
              <a:buChar char=""/>
            </a:pPr>
            <a:endParaRPr sz="500" dirty="0"/>
          </a:p>
          <a:p>
            <a:pPr marL="361315" marR="127000" indent="-250190">
              <a:lnSpc>
                <a:spcPts val="2160"/>
              </a:lnSpc>
              <a:buClr>
                <a:srgbClr val="118CAA"/>
              </a:buClr>
              <a:buSzPct val="125000"/>
              <a:buFont typeface="Arial"/>
              <a:buChar char=""/>
              <a:tabLst>
                <a:tab pos="361315" algn="l"/>
              </a:tabLst>
            </a:pPr>
            <a:r>
              <a:rPr sz="1800" spc="15" dirty="0">
                <a:latin typeface="Arial"/>
                <a:cs typeface="Arial"/>
              </a:rPr>
              <a:t>T</a:t>
            </a:r>
            <a:r>
              <a:rPr sz="1800" spc="-5" dirty="0">
                <a:latin typeface="Arial"/>
                <a:cs typeface="Arial"/>
              </a:rPr>
              <a:t>hu</a:t>
            </a:r>
            <a:r>
              <a:rPr sz="1800" spc="0" dirty="0">
                <a:latin typeface="Arial"/>
                <a:cs typeface="Arial"/>
              </a:rPr>
              <a:t>m</a:t>
            </a:r>
            <a:r>
              <a:rPr sz="1800" spc="-5" dirty="0">
                <a:latin typeface="Arial"/>
                <a:cs typeface="Arial"/>
              </a:rPr>
              <a:t>b</a:t>
            </a:r>
            <a:r>
              <a:rPr sz="1800" spc="0" dirty="0">
                <a:latin typeface="Arial"/>
                <a:cs typeface="Arial"/>
              </a:rPr>
              <a:t>-2</a:t>
            </a:r>
            <a:r>
              <a:rPr sz="1800" spc="-15" dirty="0">
                <a:latin typeface="Arial"/>
                <a:cs typeface="Arial"/>
              </a:rPr>
              <a:t> </a:t>
            </a:r>
            <a:r>
              <a:rPr sz="1800" spc="-5" dirty="0">
                <a:latin typeface="Arial"/>
                <a:cs typeface="Arial"/>
              </a:rPr>
              <a:t>in</a:t>
            </a:r>
            <a:r>
              <a:rPr sz="1800" spc="0" dirty="0">
                <a:latin typeface="Arial"/>
                <a:cs typeface="Arial"/>
              </a:rPr>
              <a:t>str</a:t>
            </a:r>
            <a:r>
              <a:rPr sz="1800" spc="-5" dirty="0">
                <a:latin typeface="Arial"/>
                <a:cs typeface="Arial"/>
              </a:rPr>
              <a:t>u</a:t>
            </a:r>
            <a:r>
              <a:rPr sz="1800" spc="0" dirty="0">
                <a:latin typeface="Arial"/>
                <a:cs typeface="Arial"/>
              </a:rPr>
              <a:t>ct</a:t>
            </a:r>
            <a:r>
              <a:rPr sz="1800" spc="-5" dirty="0">
                <a:latin typeface="Arial"/>
                <a:cs typeface="Arial"/>
              </a:rPr>
              <a:t>ion</a:t>
            </a:r>
            <a:r>
              <a:rPr sz="1800" spc="0" dirty="0">
                <a:latin typeface="Arial"/>
                <a:cs typeface="Arial"/>
              </a:rPr>
              <a:t>s</a:t>
            </a:r>
            <a:r>
              <a:rPr sz="1800" spc="15" dirty="0">
                <a:latin typeface="Arial"/>
                <a:cs typeface="Arial"/>
              </a:rPr>
              <a:t> </a:t>
            </a:r>
            <a:r>
              <a:rPr sz="1800" spc="0" dirty="0">
                <a:latin typeface="Arial"/>
                <a:cs typeface="Arial"/>
              </a:rPr>
              <a:t>c</a:t>
            </a:r>
            <a:r>
              <a:rPr sz="1800" spc="-5" dirty="0">
                <a:latin typeface="Arial"/>
                <a:cs typeface="Arial"/>
              </a:rPr>
              <a:t>a</a:t>
            </a:r>
            <a:r>
              <a:rPr sz="1800" spc="0" dirty="0">
                <a:latin typeface="Arial"/>
                <a:cs typeface="Arial"/>
              </a:rPr>
              <a:t>n</a:t>
            </a:r>
            <a:r>
              <a:rPr sz="1800" spc="-5" dirty="0">
                <a:latin typeface="Arial"/>
                <a:cs typeface="Arial"/>
              </a:rPr>
              <a:t> b</a:t>
            </a:r>
            <a:r>
              <a:rPr sz="1800" spc="0" dirty="0">
                <a:latin typeface="Arial"/>
                <a:cs typeface="Arial"/>
              </a:rPr>
              <a:t>e</a:t>
            </a:r>
            <a:r>
              <a:rPr sz="1800" spc="-5" dirty="0">
                <a:latin typeface="Arial"/>
                <a:cs typeface="Arial"/>
              </a:rPr>
              <a:t> ei</a:t>
            </a:r>
            <a:r>
              <a:rPr sz="1800" spc="0" dirty="0">
                <a:latin typeface="Arial"/>
                <a:cs typeface="Arial"/>
              </a:rPr>
              <a:t>t</a:t>
            </a:r>
            <a:r>
              <a:rPr sz="1800" spc="-5" dirty="0">
                <a:latin typeface="Arial"/>
                <a:cs typeface="Arial"/>
              </a:rPr>
              <a:t>he</a:t>
            </a:r>
            <a:r>
              <a:rPr sz="1800" spc="0" dirty="0">
                <a:latin typeface="Arial"/>
                <a:cs typeface="Arial"/>
              </a:rPr>
              <a:t>r</a:t>
            </a:r>
            <a:r>
              <a:rPr sz="1800" spc="15" dirty="0">
                <a:latin typeface="Arial"/>
                <a:cs typeface="Arial"/>
              </a:rPr>
              <a:t> </a:t>
            </a:r>
            <a:r>
              <a:rPr sz="1800" spc="-5" dirty="0">
                <a:latin typeface="Arial"/>
                <a:cs typeface="Arial"/>
              </a:rPr>
              <a:t>16</a:t>
            </a:r>
            <a:r>
              <a:rPr sz="1800" spc="0" dirty="0">
                <a:latin typeface="Arial"/>
                <a:cs typeface="Arial"/>
              </a:rPr>
              <a:t>-</a:t>
            </a:r>
            <a:r>
              <a:rPr sz="1800" spc="-5" dirty="0">
                <a:latin typeface="Arial"/>
                <a:cs typeface="Arial"/>
              </a:rPr>
              <a:t>bi</a:t>
            </a:r>
            <a:r>
              <a:rPr sz="1800" spc="0" dirty="0">
                <a:latin typeface="Arial"/>
                <a:cs typeface="Arial"/>
              </a:rPr>
              <a:t>t</a:t>
            </a:r>
            <a:r>
              <a:rPr sz="1800" spc="15" dirty="0">
                <a:latin typeface="Arial"/>
                <a:cs typeface="Arial"/>
              </a:rPr>
              <a:t> </a:t>
            </a:r>
            <a:r>
              <a:rPr sz="1800" spc="-5" dirty="0">
                <a:latin typeface="Arial"/>
                <a:cs typeface="Arial"/>
              </a:rPr>
              <a:t>o</a:t>
            </a:r>
            <a:r>
              <a:rPr sz="1800" spc="0" dirty="0">
                <a:latin typeface="Arial"/>
                <a:cs typeface="Arial"/>
              </a:rPr>
              <a:t>r </a:t>
            </a:r>
            <a:r>
              <a:rPr sz="1800" spc="-5" dirty="0">
                <a:latin typeface="Arial"/>
                <a:cs typeface="Arial"/>
              </a:rPr>
              <a:t>32</a:t>
            </a:r>
            <a:r>
              <a:rPr sz="1800" spc="0" dirty="0">
                <a:latin typeface="Arial"/>
                <a:cs typeface="Arial"/>
              </a:rPr>
              <a:t>-</a:t>
            </a:r>
            <a:r>
              <a:rPr sz="1800" spc="-5" dirty="0">
                <a:latin typeface="Arial"/>
                <a:cs typeface="Arial"/>
              </a:rPr>
              <a:t>bi</a:t>
            </a:r>
            <a:r>
              <a:rPr sz="1800" spc="0" dirty="0">
                <a:latin typeface="Arial"/>
                <a:cs typeface="Arial"/>
              </a:rPr>
              <a:t>t</a:t>
            </a:r>
            <a:endParaRPr sz="1800" dirty="0">
              <a:latin typeface="Arial"/>
              <a:cs typeface="Arial"/>
            </a:endParaRPr>
          </a:p>
        </p:txBody>
      </p:sp>
      <p:sp>
        <p:nvSpPr>
          <p:cNvPr id="5" name="object 5"/>
          <p:cNvSpPr txBox="1"/>
          <p:nvPr/>
        </p:nvSpPr>
        <p:spPr>
          <a:xfrm>
            <a:off x="828394" y="3048083"/>
            <a:ext cx="5097779" cy="2207260"/>
          </a:xfrm>
          <a:prstGeom prst="rect">
            <a:avLst/>
          </a:prstGeom>
        </p:spPr>
        <p:txBody>
          <a:bodyPr vert="horz" wrap="square" lIns="0" tIns="0" rIns="0" bIns="0" rtlCol="0">
            <a:noAutofit/>
          </a:bodyPr>
          <a:lstStyle/>
          <a:p>
            <a:pPr marL="205740" marR="12700" indent="-193675">
              <a:lnSpc>
                <a:spcPct val="96700"/>
              </a:lnSpc>
              <a:buClr>
                <a:srgbClr val="118CAA"/>
              </a:buClr>
              <a:buSzPct val="125000"/>
              <a:buFont typeface="Arial"/>
              <a:buChar char=""/>
              <a:tabLst>
                <a:tab pos="262255" algn="l"/>
              </a:tabLst>
            </a:pPr>
            <a:r>
              <a:rPr sz="2000" spc="-15" dirty="0">
                <a:latin typeface="Arial"/>
                <a:cs typeface="Arial"/>
              </a:rPr>
              <a:t>T</a:t>
            </a:r>
            <a:r>
              <a:rPr sz="2000" spc="-10" dirty="0">
                <a:latin typeface="Arial"/>
                <a:cs typeface="Arial"/>
              </a:rPr>
              <a:t>h</a:t>
            </a:r>
            <a:r>
              <a:rPr sz="2000" spc="-15" dirty="0">
                <a:latin typeface="Arial"/>
                <a:cs typeface="Arial"/>
              </a:rPr>
              <a:t>u</a:t>
            </a:r>
            <a:r>
              <a:rPr sz="2000" spc="-30" dirty="0">
                <a:latin typeface="Arial"/>
                <a:cs typeface="Arial"/>
              </a:rPr>
              <a:t>m</a:t>
            </a:r>
            <a:r>
              <a:rPr sz="2000" spc="-15" dirty="0">
                <a:latin typeface="Arial"/>
                <a:cs typeface="Arial"/>
              </a:rPr>
              <a:t>b-2</a:t>
            </a:r>
            <a:r>
              <a:rPr sz="2000" spc="15" dirty="0">
                <a:latin typeface="Arial"/>
                <a:cs typeface="Arial"/>
              </a:rPr>
              <a:t> </a:t>
            </a:r>
            <a:r>
              <a:rPr sz="2000" spc="-10" dirty="0">
                <a:latin typeface="Arial"/>
                <a:cs typeface="Arial"/>
              </a:rPr>
              <a:t>gi</a:t>
            </a:r>
            <a:r>
              <a:rPr sz="2000" spc="-25" dirty="0">
                <a:latin typeface="Arial"/>
                <a:cs typeface="Arial"/>
              </a:rPr>
              <a:t>v</a:t>
            </a:r>
            <a:r>
              <a:rPr sz="2000" spc="-15" dirty="0">
                <a:latin typeface="Arial"/>
                <a:cs typeface="Arial"/>
              </a:rPr>
              <a:t>es</a:t>
            </a:r>
            <a:r>
              <a:rPr sz="2000" spc="15" dirty="0">
                <a:latin typeface="Arial"/>
                <a:cs typeface="Arial"/>
              </a:rPr>
              <a:t> </a:t>
            </a:r>
            <a:r>
              <a:rPr sz="2000" spc="-15" dirty="0">
                <a:latin typeface="Arial"/>
                <a:cs typeface="Arial"/>
              </a:rPr>
              <a:t>appro</a:t>
            </a:r>
            <a:r>
              <a:rPr sz="2000" spc="-25" dirty="0">
                <a:latin typeface="Arial"/>
                <a:cs typeface="Arial"/>
              </a:rPr>
              <a:t>x</a:t>
            </a:r>
            <a:r>
              <a:rPr sz="2000" spc="-5" dirty="0">
                <a:latin typeface="Arial"/>
                <a:cs typeface="Arial"/>
              </a:rPr>
              <a:t>i</a:t>
            </a:r>
            <a:r>
              <a:rPr sz="2000" spc="-30" dirty="0">
                <a:latin typeface="Arial"/>
                <a:cs typeface="Arial"/>
              </a:rPr>
              <a:t>m</a:t>
            </a:r>
            <a:r>
              <a:rPr sz="2000" spc="-10" dirty="0">
                <a:latin typeface="Arial"/>
                <a:cs typeface="Arial"/>
              </a:rPr>
              <a:t>ately</a:t>
            </a:r>
            <a:r>
              <a:rPr sz="2000" spc="15" dirty="0">
                <a:latin typeface="Arial"/>
                <a:cs typeface="Arial"/>
              </a:rPr>
              <a:t> </a:t>
            </a:r>
            <a:r>
              <a:rPr sz="2000" b="1" spc="-15" dirty="0">
                <a:latin typeface="Arial"/>
                <a:cs typeface="Arial"/>
              </a:rPr>
              <a:t>26%</a:t>
            </a:r>
            <a:r>
              <a:rPr sz="2000" spc="-10" dirty="0">
                <a:latin typeface="Arial"/>
                <a:cs typeface="Arial"/>
              </a:rPr>
              <a:t> i</a:t>
            </a:r>
            <a:r>
              <a:rPr sz="2000" spc="-30" dirty="0">
                <a:latin typeface="Arial"/>
                <a:cs typeface="Arial"/>
              </a:rPr>
              <a:t>m</a:t>
            </a:r>
            <a:r>
              <a:rPr sz="2000" spc="-15" dirty="0">
                <a:latin typeface="Arial"/>
                <a:cs typeface="Arial"/>
              </a:rPr>
              <a:t>pro</a:t>
            </a:r>
            <a:r>
              <a:rPr sz="2000" spc="-25" dirty="0">
                <a:latin typeface="Arial"/>
                <a:cs typeface="Arial"/>
              </a:rPr>
              <a:t>v</a:t>
            </a:r>
            <a:r>
              <a:rPr sz="2000" spc="-15" dirty="0">
                <a:latin typeface="Arial"/>
                <a:cs typeface="Arial"/>
              </a:rPr>
              <a:t>e</a:t>
            </a:r>
            <a:r>
              <a:rPr sz="2000" spc="-30" dirty="0">
                <a:latin typeface="Arial"/>
                <a:cs typeface="Arial"/>
              </a:rPr>
              <a:t>m</a:t>
            </a:r>
            <a:r>
              <a:rPr sz="2000" spc="-15" dirty="0">
                <a:latin typeface="Arial"/>
                <a:cs typeface="Arial"/>
              </a:rPr>
              <a:t>ent</a:t>
            </a:r>
            <a:r>
              <a:rPr sz="2000" spc="35" dirty="0">
                <a:latin typeface="Arial"/>
                <a:cs typeface="Arial"/>
              </a:rPr>
              <a:t> </a:t>
            </a:r>
            <a:r>
              <a:rPr sz="2000" spc="-10" dirty="0">
                <a:latin typeface="Arial"/>
                <a:cs typeface="Arial"/>
              </a:rPr>
              <a:t>in c</a:t>
            </a:r>
            <a:r>
              <a:rPr sz="2000" spc="-15" dirty="0">
                <a:latin typeface="Arial"/>
                <a:cs typeface="Arial"/>
              </a:rPr>
              <a:t>ode den</a:t>
            </a:r>
            <a:r>
              <a:rPr sz="2000" spc="-10" dirty="0">
                <a:latin typeface="Arial"/>
                <a:cs typeface="Arial"/>
              </a:rPr>
              <a:t>sity</a:t>
            </a:r>
            <a:r>
              <a:rPr sz="2000" spc="5" dirty="0">
                <a:latin typeface="Arial"/>
                <a:cs typeface="Arial"/>
              </a:rPr>
              <a:t> </a:t>
            </a:r>
            <a:r>
              <a:rPr sz="2000" spc="-15" dirty="0">
                <a:latin typeface="Arial"/>
                <a:cs typeface="Arial"/>
              </a:rPr>
              <a:t>o</a:t>
            </a:r>
            <a:r>
              <a:rPr sz="2000" spc="-25" dirty="0">
                <a:latin typeface="Arial"/>
                <a:cs typeface="Arial"/>
              </a:rPr>
              <a:t>v</a:t>
            </a:r>
            <a:r>
              <a:rPr sz="2000" spc="-10" dirty="0">
                <a:latin typeface="Arial"/>
                <a:cs typeface="Arial"/>
              </a:rPr>
              <a:t>er</a:t>
            </a:r>
            <a:r>
              <a:rPr sz="2000" spc="10" dirty="0">
                <a:latin typeface="Arial"/>
                <a:cs typeface="Arial"/>
              </a:rPr>
              <a:t> </a:t>
            </a:r>
            <a:r>
              <a:rPr sz="2000" spc="-15" dirty="0">
                <a:latin typeface="Arial"/>
                <a:cs typeface="Arial"/>
              </a:rPr>
              <a:t>A</a:t>
            </a:r>
            <a:r>
              <a:rPr sz="2000" spc="-25" dirty="0">
                <a:latin typeface="Arial"/>
                <a:cs typeface="Arial"/>
              </a:rPr>
              <a:t>R</a:t>
            </a:r>
            <a:r>
              <a:rPr sz="2000" spc="-20" dirty="0">
                <a:latin typeface="Arial"/>
                <a:cs typeface="Arial"/>
              </a:rPr>
              <a:t>M</a:t>
            </a:r>
            <a:endParaRPr sz="2000" dirty="0">
              <a:latin typeface="Arial"/>
              <a:cs typeface="Arial"/>
            </a:endParaRPr>
          </a:p>
          <a:p>
            <a:pPr>
              <a:lnSpc>
                <a:spcPts val="700"/>
              </a:lnSpc>
              <a:spcBef>
                <a:spcPts val="48"/>
              </a:spcBef>
              <a:buClr>
                <a:srgbClr val="118CAA"/>
              </a:buClr>
              <a:buFont typeface="Arial"/>
              <a:buChar char=""/>
            </a:pPr>
            <a:endParaRPr sz="2000" dirty="0"/>
          </a:p>
          <a:p>
            <a:pPr>
              <a:lnSpc>
                <a:spcPts val="1000"/>
              </a:lnSpc>
              <a:buClr>
                <a:srgbClr val="118CAA"/>
              </a:buClr>
              <a:buFont typeface="Arial"/>
              <a:buChar char=""/>
            </a:pPr>
            <a:endParaRPr sz="2000" dirty="0"/>
          </a:p>
          <a:p>
            <a:pPr>
              <a:lnSpc>
                <a:spcPts val="1000"/>
              </a:lnSpc>
              <a:buClr>
                <a:srgbClr val="118CAA"/>
              </a:buClr>
              <a:buFont typeface="Arial"/>
              <a:buChar char=""/>
            </a:pPr>
            <a:endParaRPr sz="2000" dirty="0"/>
          </a:p>
          <a:p>
            <a:pPr>
              <a:lnSpc>
                <a:spcPts val="1000"/>
              </a:lnSpc>
              <a:buClr>
                <a:srgbClr val="118CAA"/>
              </a:buClr>
              <a:buFont typeface="Arial"/>
              <a:buChar char=""/>
            </a:pPr>
            <a:endParaRPr sz="2000" dirty="0"/>
          </a:p>
          <a:p>
            <a:pPr marL="205740" marR="530225" indent="-193675">
              <a:lnSpc>
                <a:spcPts val="2640"/>
              </a:lnSpc>
              <a:buClr>
                <a:srgbClr val="118CAA"/>
              </a:buClr>
              <a:buSzPct val="125000"/>
              <a:buFont typeface="Arial"/>
              <a:buChar char=""/>
              <a:tabLst>
                <a:tab pos="262255" algn="l"/>
              </a:tabLst>
            </a:pPr>
            <a:r>
              <a:rPr sz="2000" spc="-15" dirty="0">
                <a:latin typeface="Arial"/>
                <a:cs typeface="Arial"/>
              </a:rPr>
              <a:t>T</a:t>
            </a:r>
            <a:r>
              <a:rPr sz="2000" spc="-10" dirty="0">
                <a:latin typeface="Arial"/>
                <a:cs typeface="Arial"/>
              </a:rPr>
              <a:t>h</a:t>
            </a:r>
            <a:r>
              <a:rPr sz="2000" spc="-15" dirty="0">
                <a:latin typeface="Arial"/>
                <a:cs typeface="Arial"/>
              </a:rPr>
              <a:t>u</a:t>
            </a:r>
            <a:r>
              <a:rPr sz="2000" spc="-30" dirty="0">
                <a:latin typeface="Arial"/>
                <a:cs typeface="Arial"/>
              </a:rPr>
              <a:t>m</a:t>
            </a:r>
            <a:r>
              <a:rPr sz="2000" spc="-15" dirty="0">
                <a:latin typeface="Arial"/>
                <a:cs typeface="Arial"/>
              </a:rPr>
              <a:t>b-2</a:t>
            </a:r>
            <a:r>
              <a:rPr sz="2000" spc="15" dirty="0">
                <a:latin typeface="Arial"/>
                <a:cs typeface="Arial"/>
              </a:rPr>
              <a:t> </a:t>
            </a:r>
            <a:r>
              <a:rPr sz="2000" spc="-10" dirty="0">
                <a:latin typeface="Arial"/>
                <a:cs typeface="Arial"/>
              </a:rPr>
              <a:t>gi</a:t>
            </a:r>
            <a:r>
              <a:rPr sz="2000" spc="-25" dirty="0">
                <a:latin typeface="Arial"/>
                <a:cs typeface="Arial"/>
              </a:rPr>
              <a:t>v</a:t>
            </a:r>
            <a:r>
              <a:rPr sz="2000" spc="-15" dirty="0">
                <a:latin typeface="Arial"/>
                <a:cs typeface="Arial"/>
              </a:rPr>
              <a:t>es</a:t>
            </a:r>
            <a:r>
              <a:rPr sz="2000" spc="15" dirty="0">
                <a:latin typeface="Arial"/>
                <a:cs typeface="Arial"/>
              </a:rPr>
              <a:t> </a:t>
            </a:r>
            <a:r>
              <a:rPr sz="2000" spc="-15" dirty="0">
                <a:latin typeface="Arial"/>
                <a:cs typeface="Arial"/>
              </a:rPr>
              <a:t>appro</a:t>
            </a:r>
            <a:r>
              <a:rPr sz="2000" spc="-25" dirty="0">
                <a:latin typeface="Arial"/>
                <a:cs typeface="Arial"/>
              </a:rPr>
              <a:t>x</a:t>
            </a:r>
            <a:r>
              <a:rPr sz="2000" spc="-5" dirty="0">
                <a:latin typeface="Arial"/>
                <a:cs typeface="Arial"/>
              </a:rPr>
              <a:t>i</a:t>
            </a:r>
            <a:r>
              <a:rPr sz="2000" spc="-30" dirty="0">
                <a:latin typeface="Arial"/>
                <a:cs typeface="Arial"/>
              </a:rPr>
              <a:t>m</a:t>
            </a:r>
            <a:r>
              <a:rPr sz="2000" spc="-10" dirty="0">
                <a:latin typeface="Arial"/>
                <a:cs typeface="Arial"/>
              </a:rPr>
              <a:t>ately</a:t>
            </a:r>
            <a:r>
              <a:rPr sz="2000" spc="15" dirty="0">
                <a:latin typeface="Arial"/>
                <a:cs typeface="Arial"/>
              </a:rPr>
              <a:t> </a:t>
            </a:r>
            <a:r>
              <a:rPr sz="2000" spc="-15" dirty="0">
                <a:latin typeface="Arial"/>
                <a:cs typeface="Arial"/>
              </a:rPr>
              <a:t>25%</a:t>
            </a:r>
            <a:r>
              <a:rPr sz="2000" spc="-10" dirty="0">
                <a:latin typeface="Arial"/>
                <a:cs typeface="Arial"/>
              </a:rPr>
              <a:t> i</a:t>
            </a:r>
            <a:r>
              <a:rPr sz="2000" spc="-30" dirty="0">
                <a:latin typeface="Arial"/>
                <a:cs typeface="Arial"/>
              </a:rPr>
              <a:t>m</a:t>
            </a:r>
            <a:r>
              <a:rPr sz="2000" spc="-15" dirty="0">
                <a:latin typeface="Arial"/>
                <a:cs typeface="Arial"/>
              </a:rPr>
              <a:t>pro</a:t>
            </a:r>
            <a:r>
              <a:rPr sz="2000" spc="-25" dirty="0">
                <a:latin typeface="Arial"/>
                <a:cs typeface="Arial"/>
              </a:rPr>
              <a:t>v</a:t>
            </a:r>
            <a:r>
              <a:rPr sz="2000" spc="-15" dirty="0">
                <a:latin typeface="Arial"/>
                <a:cs typeface="Arial"/>
              </a:rPr>
              <a:t>e</a:t>
            </a:r>
            <a:r>
              <a:rPr sz="2000" spc="-30" dirty="0">
                <a:latin typeface="Arial"/>
                <a:cs typeface="Arial"/>
              </a:rPr>
              <a:t>m</a:t>
            </a:r>
            <a:r>
              <a:rPr sz="2000" spc="-15" dirty="0">
                <a:latin typeface="Arial"/>
                <a:cs typeface="Arial"/>
              </a:rPr>
              <a:t>ent</a:t>
            </a:r>
            <a:r>
              <a:rPr sz="2000" spc="35" dirty="0">
                <a:latin typeface="Arial"/>
                <a:cs typeface="Arial"/>
              </a:rPr>
              <a:t> </a:t>
            </a:r>
            <a:r>
              <a:rPr sz="2000" spc="-10" dirty="0">
                <a:latin typeface="Arial"/>
                <a:cs typeface="Arial"/>
              </a:rPr>
              <a:t>in perfor</a:t>
            </a:r>
            <a:r>
              <a:rPr sz="2000" spc="-25" dirty="0">
                <a:latin typeface="Arial"/>
                <a:cs typeface="Arial"/>
              </a:rPr>
              <a:t>m</a:t>
            </a:r>
            <a:r>
              <a:rPr sz="2000" spc="-15" dirty="0">
                <a:latin typeface="Arial"/>
                <a:cs typeface="Arial"/>
              </a:rPr>
              <a:t>an</a:t>
            </a:r>
            <a:r>
              <a:rPr sz="2000" spc="-10" dirty="0">
                <a:latin typeface="Arial"/>
                <a:cs typeface="Arial"/>
              </a:rPr>
              <a:t>c</a:t>
            </a:r>
            <a:r>
              <a:rPr sz="2000" spc="-15" dirty="0">
                <a:latin typeface="Arial"/>
                <a:cs typeface="Arial"/>
              </a:rPr>
              <a:t>e</a:t>
            </a:r>
            <a:r>
              <a:rPr sz="2000" spc="35" dirty="0">
                <a:latin typeface="Arial"/>
                <a:cs typeface="Arial"/>
              </a:rPr>
              <a:t> </a:t>
            </a:r>
            <a:r>
              <a:rPr sz="2000" spc="-15" dirty="0">
                <a:latin typeface="Arial"/>
                <a:cs typeface="Arial"/>
              </a:rPr>
              <a:t>o</a:t>
            </a:r>
            <a:r>
              <a:rPr sz="2000" spc="-25" dirty="0">
                <a:latin typeface="Arial"/>
                <a:cs typeface="Arial"/>
              </a:rPr>
              <a:t>v</a:t>
            </a:r>
            <a:r>
              <a:rPr sz="2000" spc="-10" dirty="0">
                <a:latin typeface="Arial"/>
                <a:cs typeface="Arial"/>
              </a:rPr>
              <a:t>er Th</a:t>
            </a:r>
            <a:r>
              <a:rPr sz="2000" spc="-15" dirty="0">
                <a:latin typeface="Arial"/>
                <a:cs typeface="Arial"/>
              </a:rPr>
              <a:t>u</a:t>
            </a:r>
            <a:r>
              <a:rPr sz="2000" spc="-30" dirty="0">
                <a:latin typeface="Arial"/>
                <a:cs typeface="Arial"/>
              </a:rPr>
              <a:t>m</a:t>
            </a:r>
            <a:r>
              <a:rPr sz="2000" spc="-15" dirty="0">
                <a:latin typeface="Arial"/>
                <a:cs typeface="Arial"/>
              </a:rPr>
              <a:t>b</a:t>
            </a:r>
            <a:endParaRPr sz="2000" dirty="0">
              <a:latin typeface="Arial"/>
              <a:cs typeface="Arial"/>
            </a:endParaRPr>
          </a:p>
        </p:txBody>
      </p:sp>
      <p:sp>
        <p:nvSpPr>
          <p:cNvPr id="6" name="object 6"/>
          <p:cNvSpPr/>
          <p:nvPr/>
        </p:nvSpPr>
        <p:spPr>
          <a:xfrm>
            <a:off x="7290913" y="1235747"/>
            <a:ext cx="3168396" cy="5256149"/>
          </a:xfrm>
          <a:custGeom>
            <a:avLst/>
            <a:gdLst/>
            <a:ahLst/>
            <a:cxnLst/>
            <a:rect l="l" t="t" r="r" b="b"/>
            <a:pathLst>
              <a:path w="3168396" h="5256149">
                <a:moveTo>
                  <a:pt x="0" y="0"/>
                </a:moveTo>
                <a:lnTo>
                  <a:pt x="3168396" y="0"/>
                </a:lnTo>
                <a:lnTo>
                  <a:pt x="3168396" y="5256149"/>
                </a:lnTo>
                <a:lnTo>
                  <a:pt x="0" y="5256149"/>
                </a:lnTo>
                <a:lnTo>
                  <a:pt x="0" y="0"/>
                </a:lnTo>
                <a:close/>
              </a:path>
            </a:pathLst>
          </a:custGeom>
          <a:solidFill>
            <a:srgbClr val="003300"/>
          </a:solidFill>
        </p:spPr>
        <p:txBody>
          <a:bodyPr wrap="square" lIns="0" tIns="0" rIns="0" bIns="0" rtlCol="0">
            <a:noAutofit/>
          </a:bodyPr>
          <a:lstStyle/>
          <a:p>
            <a:endParaRPr/>
          </a:p>
        </p:txBody>
      </p:sp>
      <p:sp>
        <p:nvSpPr>
          <p:cNvPr id="7" name="object 7"/>
          <p:cNvSpPr/>
          <p:nvPr/>
        </p:nvSpPr>
        <p:spPr>
          <a:xfrm>
            <a:off x="7361018" y="3972852"/>
            <a:ext cx="3090545" cy="2487041"/>
          </a:xfrm>
          <a:custGeom>
            <a:avLst/>
            <a:gdLst/>
            <a:ahLst/>
            <a:cxnLst/>
            <a:rect l="l" t="t" r="r" b="b"/>
            <a:pathLst>
              <a:path w="3090545" h="2487041">
                <a:moveTo>
                  <a:pt x="0" y="0"/>
                </a:moveTo>
                <a:lnTo>
                  <a:pt x="3090545" y="0"/>
                </a:lnTo>
                <a:lnTo>
                  <a:pt x="3090545" y="2487041"/>
                </a:lnTo>
                <a:lnTo>
                  <a:pt x="0" y="2487041"/>
                </a:lnTo>
                <a:lnTo>
                  <a:pt x="0" y="0"/>
                </a:lnTo>
                <a:close/>
              </a:path>
            </a:pathLst>
          </a:custGeom>
          <a:solidFill>
            <a:srgbClr val="003300"/>
          </a:solidFill>
        </p:spPr>
        <p:txBody>
          <a:bodyPr wrap="square" lIns="0" tIns="0" rIns="0" bIns="0" rtlCol="0">
            <a:noAutofit/>
          </a:bodyPr>
          <a:lstStyle/>
          <a:p>
            <a:endParaRPr/>
          </a:p>
        </p:txBody>
      </p:sp>
      <p:sp>
        <p:nvSpPr>
          <p:cNvPr id="8" name="object 8"/>
          <p:cNvSpPr/>
          <p:nvPr/>
        </p:nvSpPr>
        <p:spPr>
          <a:xfrm>
            <a:off x="7373209" y="4148871"/>
            <a:ext cx="4572" cy="0"/>
          </a:xfrm>
          <a:custGeom>
            <a:avLst/>
            <a:gdLst/>
            <a:ahLst/>
            <a:cxnLst/>
            <a:rect l="l" t="t" r="r" b="b"/>
            <a:pathLst>
              <a:path w="4572">
                <a:moveTo>
                  <a:pt x="0" y="0"/>
                </a:moveTo>
                <a:lnTo>
                  <a:pt x="4572" y="0"/>
                </a:lnTo>
              </a:path>
            </a:pathLst>
          </a:custGeom>
          <a:ln w="4572">
            <a:solidFill>
              <a:srgbClr val="376996"/>
            </a:solidFill>
          </a:ln>
        </p:spPr>
        <p:txBody>
          <a:bodyPr wrap="square" lIns="0" tIns="0" rIns="0" bIns="0" rtlCol="0">
            <a:noAutofit/>
          </a:bodyPr>
          <a:lstStyle/>
          <a:p>
            <a:endParaRPr/>
          </a:p>
        </p:txBody>
      </p:sp>
      <p:sp>
        <p:nvSpPr>
          <p:cNvPr id="9" name="object 9"/>
          <p:cNvSpPr/>
          <p:nvPr/>
        </p:nvSpPr>
        <p:spPr>
          <a:xfrm>
            <a:off x="7588094" y="3972850"/>
            <a:ext cx="1668779" cy="246888"/>
          </a:xfrm>
          <a:prstGeom prst="rect">
            <a:avLst/>
          </a:prstGeom>
          <a:blipFill>
            <a:blip r:embed="rId2" cstate="print"/>
            <a:stretch>
              <a:fillRect/>
            </a:stretch>
          </a:blipFill>
        </p:spPr>
        <p:txBody>
          <a:bodyPr wrap="square" lIns="0" tIns="0" rIns="0" bIns="0" rtlCol="0">
            <a:noAutofit/>
          </a:bodyPr>
          <a:lstStyle/>
          <a:p>
            <a:endParaRPr/>
          </a:p>
        </p:txBody>
      </p:sp>
      <p:sp>
        <p:nvSpPr>
          <p:cNvPr id="10" name="object 10"/>
          <p:cNvSpPr/>
          <p:nvPr/>
        </p:nvSpPr>
        <p:spPr>
          <a:xfrm>
            <a:off x="7373209" y="4123726"/>
            <a:ext cx="164592" cy="100584"/>
          </a:xfrm>
          <a:prstGeom prst="rect">
            <a:avLst/>
          </a:prstGeom>
          <a:blipFill>
            <a:blip r:embed="rId3" cstate="print"/>
            <a:stretch>
              <a:fillRect/>
            </a:stretch>
          </a:blipFill>
        </p:spPr>
        <p:txBody>
          <a:bodyPr wrap="square" lIns="0" tIns="0" rIns="0" bIns="0" rtlCol="0">
            <a:noAutofit/>
          </a:bodyPr>
          <a:lstStyle/>
          <a:p>
            <a:endParaRPr/>
          </a:p>
        </p:txBody>
      </p:sp>
      <p:sp>
        <p:nvSpPr>
          <p:cNvPr id="11" name="object 11"/>
          <p:cNvSpPr/>
          <p:nvPr/>
        </p:nvSpPr>
        <p:spPr>
          <a:xfrm>
            <a:off x="7588093" y="4219738"/>
            <a:ext cx="1897378" cy="365760"/>
          </a:xfrm>
          <a:prstGeom prst="rect">
            <a:avLst/>
          </a:prstGeom>
          <a:blipFill>
            <a:blip r:embed="rId4" cstate="print"/>
            <a:stretch>
              <a:fillRect/>
            </a:stretch>
          </a:blipFill>
        </p:spPr>
        <p:txBody>
          <a:bodyPr wrap="square" lIns="0" tIns="0" rIns="0" bIns="0" rtlCol="0">
            <a:noAutofit/>
          </a:bodyPr>
          <a:lstStyle/>
          <a:p>
            <a:endParaRPr/>
          </a:p>
        </p:txBody>
      </p:sp>
      <p:sp>
        <p:nvSpPr>
          <p:cNvPr id="12" name="object 12"/>
          <p:cNvSpPr/>
          <p:nvPr/>
        </p:nvSpPr>
        <p:spPr>
          <a:xfrm>
            <a:off x="7423502" y="4489486"/>
            <a:ext cx="114300" cy="100457"/>
          </a:xfrm>
          <a:prstGeom prst="rect">
            <a:avLst/>
          </a:prstGeom>
          <a:blipFill>
            <a:blip r:embed="rId5" cstate="print"/>
            <a:stretch>
              <a:fillRect/>
            </a:stretch>
          </a:blipFill>
        </p:spPr>
        <p:txBody>
          <a:bodyPr wrap="square" lIns="0" tIns="0" rIns="0" bIns="0" rtlCol="0">
            <a:noAutofit/>
          </a:bodyPr>
          <a:lstStyle/>
          <a:p>
            <a:endParaRPr/>
          </a:p>
        </p:txBody>
      </p:sp>
      <p:sp>
        <p:nvSpPr>
          <p:cNvPr id="13" name="object 13"/>
          <p:cNvSpPr/>
          <p:nvPr/>
        </p:nvSpPr>
        <p:spPr>
          <a:xfrm>
            <a:off x="7588093" y="4585498"/>
            <a:ext cx="1897378" cy="370331"/>
          </a:xfrm>
          <a:prstGeom prst="rect">
            <a:avLst/>
          </a:prstGeom>
          <a:blipFill>
            <a:blip r:embed="rId6" cstate="print"/>
            <a:stretch>
              <a:fillRect/>
            </a:stretch>
          </a:blipFill>
        </p:spPr>
        <p:txBody>
          <a:bodyPr wrap="square" lIns="0" tIns="0" rIns="0" bIns="0" rtlCol="0">
            <a:noAutofit/>
          </a:bodyPr>
          <a:lstStyle/>
          <a:p>
            <a:endParaRPr/>
          </a:p>
        </p:txBody>
      </p:sp>
      <p:sp>
        <p:nvSpPr>
          <p:cNvPr id="14" name="object 14"/>
          <p:cNvSpPr/>
          <p:nvPr/>
        </p:nvSpPr>
        <p:spPr>
          <a:xfrm>
            <a:off x="7423502" y="4859819"/>
            <a:ext cx="114300" cy="100583"/>
          </a:xfrm>
          <a:prstGeom prst="rect">
            <a:avLst/>
          </a:prstGeom>
          <a:blipFill>
            <a:blip r:embed="rId7" cstate="print"/>
            <a:stretch>
              <a:fillRect/>
            </a:stretch>
          </a:blipFill>
        </p:spPr>
        <p:txBody>
          <a:bodyPr wrap="square" lIns="0" tIns="0" rIns="0" bIns="0" rtlCol="0">
            <a:noAutofit/>
          </a:bodyPr>
          <a:lstStyle/>
          <a:p>
            <a:endParaRPr/>
          </a:p>
        </p:txBody>
      </p:sp>
      <p:sp>
        <p:nvSpPr>
          <p:cNvPr id="15" name="object 15"/>
          <p:cNvSpPr/>
          <p:nvPr/>
        </p:nvSpPr>
        <p:spPr>
          <a:xfrm>
            <a:off x="7423502" y="5230150"/>
            <a:ext cx="114300" cy="100584"/>
          </a:xfrm>
          <a:prstGeom prst="rect">
            <a:avLst/>
          </a:prstGeom>
          <a:blipFill>
            <a:blip r:embed="rId8" cstate="print"/>
            <a:stretch>
              <a:fillRect/>
            </a:stretch>
          </a:blipFill>
        </p:spPr>
        <p:txBody>
          <a:bodyPr wrap="square" lIns="0" tIns="0" rIns="0" bIns="0" rtlCol="0">
            <a:noAutofit/>
          </a:bodyPr>
          <a:lstStyle/>
          <a:p>
            <a:endParaRPr/>
          </a:p>
        </p:txBody>
      </p:sp>
      <p:sp>
        <p:nvSpPr>
          <p:cNvPr id="16" name="object 16"/>
          <p:cNvSpPr/>
          <p:nvPr/>
        </p:nvSpPr>
        <p:spPr>
          <a:xfrm>
            <a:off x="9860379" y="5344451"/>
            <a:ext cx="260604" cy="100584"/>
          </a:xfrm>
          <a:prstGeom prst="rect">
            <a:avLst/>
          </a:prstGeom>
          <a:blipFill>
            <a:blip r:embed="rId9" cstate="print"/>
            <a:stretch>
              <a:fillRect/>
            </a:stretch>
          </a:blipFill>
        </p:spPr>
        <p:txBody>
          <a:bodyPr wrap="square" lIns="0" tIns="0" rIns="0" bIns="0" rtlCol="0">
            <a:noAutofit/>
          </a:bodyPr>
          <a:lstStyle/>
          <a:p>
            <a:endParaRPr/>
          </a:p>
        </p:txBody>
      </p:sp>
      <p:sp>
        <p:nvSpPr>
          <p:cNvPr id="17" name="object 17"/>
          <p:cNvSpPr/>
          <p:nvPr/>
        </p:nvSpPr>
        <p:spPr>
          <a:xfrm>
            <a:off x="9860379" y="5509042"/>
            <a:ext cx="470917" cy="105156"/>
          </a:xfrm>
          <a:prstGeom prst="rect">
            <a:avLst/>
          </a:prstGeom>
          <a:blipFill>
            <a:blip r:embed="rId10" cstate="print"/>
            <a:stretch>
              <a:fillRect/>
            </a:stretch>
          </a:blipFill>
        </p:spPr>
        <p:txBody>
          <a:bodyPr wrap="square" lIns="0" tIns="0" rIns="0" bIns="0" rtlCol="0">
            <a:noAutofit/>
          </a:bodyPr>
          <a:lstStyle/>
          <a:p>
            <a:endParaRPr/>
          </a:p>
        </p:txBody>
      </p:sp>
      <p:sp>
        <p:nvSpPr>
          <p:cNvPr id="18" name="object 18"/>
          <p:cNvSpPr/>
          <p:nvPr/>
        </p:nvSpPr>
        <p:spPr>
          <a:xfrm>
            <a:off x="7428074" y="5600482"/>
            <a:ext cx="109727" cy="100584"/>
          </a:xfrm>
          <a:prstGeom prst="rect">
            <a:avLst/>
          </a:prstGeom>
          <a:blipFill>
            <a:blip r:embed="rId11" cstate="print"/>
            <a:stretch>
              <a:fillRect/>
            </a:stretch>
          </a:blipFill>
        </p:spPr>
        <p:txBody>
          <a:bodyPr wrap="square" lIns="0" tIns="0" rIns="0" bIns="0" rtlCol="0">
            <a:noAutofit/>
          </a:bodyPr>
          <a:lstStyle/>
          <a:p>
            <a:endParaRPr/>
          </a:p>
        </p:txBody>
      </p:sp>
      <p:sp>
        <p:nvSpPr>
          <p:cNvPr id="19" name="object 19"/>
          <p:cNvSpPr/>
          <p:nvPr/>
        </p:nvSpPr>
        <p:spPr>
          <a:xfrm>
            <a:off x="9860379" y="5682777"/>
            <a:ext cx="361188" cy="100584"/>
          </a:xfrm>
          <a:prstGeom prst="rect">
            <a:avLst/>
          </a:prstGeom>
          <a:blipFill>
            <a:blip r:embed="rId12" cstate="print"/>
            <a:stretch>
              <a:fillRect/>
            </a:stretch>
          </a:blipFill>
        </p:spPr>
        <p:txBody>
          <a:bodyPr wrap="square" lIns="0" tIns="0" rIns="0" bIns="0" rtlCol="0">
            <a:noAutofit/>
          </a:bodyPr>
          <a:lstStyle/>
          <a:p>
            <a:endParaRPr/>
          </a:p>
        </p:txBody>
      </p:sp>
      <p:sp>
        <p:nvSpPr>
          <p:cNvPr id="20" name="object 20"/>
          <p:cNvSpPr/>
          <p:nvPr/>
        </p:nvSpPr>
        <p:spPr>
          <a:xfrm>
            <a:off x="9654639" y="5317019"/>
            <a:ext cx="160021" cy="493775"/>
          </a:xfrm>
          <a:prstGeom prst="rect">
            <a:avLst/>
          </a:prstGeom>
          <a:blipFill>
            <a:blip r:embed="rId13" cstate="print"/>
            <a:stretch>
              <a:fillRect/>
            </a:stretch>
          </a:blipFill>
        </p:spPr>
        <p:txBody>
          <a:bodyPr wrap="square" lIns="0" tIns="0" rIns="0" bIns="0" rtlCol="0">
            <a:noAutofit/>
          </a:bodyPr>
          <a:lstStyle/>
          <a:p>
            <a:endParaRPr/>
          </a:p>
        </p:txBody>
      </p:sp>
      <p:sp>
        <p:nvSpPr>
          <p:cNvPr id="21" name="object 21"/>
          <p:cNvSpPr/>
          <p:nvPr/>
        </p:nvSpPr>
        <p:spPr>
          <a:xfrm>
            <a:off x="7588093" y="4955829"/>
            <a:ext cx="1897378" cy="1088136"/>
          </a:xfrm>
          <a:prstGeom prst="rect">
            <a:avLst/>
          </a:prstGeom>
          <a:blipFill>
            <a:blip r:embed="rId14" cstate="print"/>
            <a:stretch>
              <a:fillRect/>
            </a:stretch>
          </a:blipFill>
        </p:spPr>
        <p:txBody>
          <a:bodyPr wrap="square" lIns="0" tIns="0" rIns="0" bIns="0" rtlCol="0">
            <a:noAutofit/>
          </a:bodyPr>
          <a:lstStyle/>
          <a:p>
            <a:endParaRPr/>
          </a:p>
        </p:txBody>
      </p:sp>
      <p:sp>
        <p:nvSpPr>
          <p:cNvPr id="22" name="object 22"/>
          <p:cNvSpPr/>
          <p:nvPr/>
        </p:nvSpPr>
        <p:spPr>
          <a:xfrm>
            <a:off x="7482940" y="5970815"/>
            <a:ext cx="54863" cy="100584"/>
          </a:xfrm>
          <a:prstGeom prst="rect">
            <a:avLst/>
          </a:prstGeom>
          <a:blipFill>
            <a:blip r:embed="rId15" cstate="print"/>
            <a:stretch>
              <a:fillRect/>
            </a:stretch>
          </a:blipFill>
        </p:spPr>
        <p:txBody>
          <a:bodyPr wrap="square" lIns="0" tIns="0" rIns="0" bIns="0" rtlCol="0">
            <a:noAutofit/>
          </a:bodyPr>
          <a:lstStyle/>
          <a:p>
            <a:endParaRPr/>
          </a:p>
        </p:txBody>
      </p:sp>
      <p:sp>
        <p:nvSpPr>
          <p:cNvPr id="23" name="object 23"/>
          <p:cNvSpPr/>
          <p:nvPr/>
        </p:nvSpPr>
        <p:spPr>
          <a:xfrm>
            <a:off x="8996271" y="6135406"/>
            <a:ext cx="210310" cy="109728"/>
          </a:xfrm>
          <a:prstGeom prst="rect">
            <a:avLst/>
          </a:prstGeom>
          <a:blipFill>
            <a:blip r:embed="rId16" cstate="print"/>
            <a:stretch>
              <a:fillRect/>
            </a:stretch>
          </a:blipFill>
        </p:spPr>
        <p:txBody>
          <a:bodyPr wrap="square" lIns="0" tIns="0" rIns="0" bIns="0" rtlCol="0">
            <a:noAutofit/>
          </a:bodyPr>
          <a:lstStyle/>
          <a:p>
            <a:endParaRPr/>
          </a:p>
        </p:txBody>
      </p:sp>
      <p:sp>
        <p:nvSpPr>
          <p:cNvPr id="24" name="object 24"/>
          <p:cNvSpPr/>
          <p:nvPr/>
        </p:nvSpPr>
        <p:spPr>
          <a:xfrm>
            <a:off x="8356191" y="6283996"/>
            <a:ext cx="4572" cy="0"/>
          </a:xfrm>
          <a:custGeom>
            <a:avLst/>
            <a:gdLst/>
            <a:ahLst/>
            <a:cxnLst/>
            <a:rect l="l" t="t" r="r" b="b"/>
            <a:pathLst>
              <a:path w="4572">
                <a:moveTo>
                  <a:pt x="0" y="0"/>
                </a:moveTo>
                <a:lnTo>
                  <a:pt x="4572" y="0"/>
                </a:lnTo>
              </a:path>
            </a:pathLst>
          </a:custGeom>
          <a:ln w="4571">
            <a:solidFill>
              <a:srgbClr val="185286"/>
            </a:solidFill>
          </a:ln>
        </p:spPr>
        <p:txBody>
          <a:bodyPr wrap="square" lIns="0" tIns="0" rIns="0" bIns="0" rtlCol="0">
            <a:noAutofit/>
          </a:bodyPr>
          <a:lstStyle/>
          <a:p>
            <a:endParaRPr/>
          </a:p>
        </p:txBody>
      </p:sp>
      <p:sp>
        <p:nvSpPr>
          <p:cNvPr id="25" name="object 25"/>
          <p:cNvSpPr/>
          <p:nvPr/>
        </p:nvSpPr>
        <p:spPr>
          <a:xfrm>
            <a:off x="7752687" y="6139977"/>
            <a:ext cx="1216152" cy="233172"/>
          </a:xfrm>
          <a:prstGeom prst="rect">
            <a:avLst/>
          </a:prstGeom>
          <a:blipFill>
            <a:blip r:embed="rId17" cstate="print"/>
            <a:stretch>
              <a:fillRect/>
            </a:stretch>
          </a:blipFill>
        </p:spPr>
        <p:txBody>
          <a:bodyPr wrap="square" lIns="0" tIns="0" rIns="0" bIns="0" rtlCol="0">
            <a:noAutofit/>
          </a:bodyPr>
          <a:lstStyle/>
          <a:p>
            <a:endParaRPr/>
          </a:p>
        </p:txBody>
      </p:sp>
      <p:sp>
        <p:nvSpPr>
          <p:cNvPr id="26" name="object 26"/>
          <p:cNvSpPr/>
          <p:nvPr/>
        </p:nvSpPr>
        <p:spPr>
          <a:xfrm>
            <a:off x="7290916" y="1235747"/>
            <a:ext cx="3096641" cy="2631821"/>
          </a:xfrm>
          <a:custGeom>
            <a:avLst/>
            <a:gdLst/>
            <a:ahLst/>
            <a:cxnLst/>
            <a:rect l="l" t="t" r="r" b="b"/>
            <a:pathLst>
              <a:path w="3096641" h="2631821">
                <a:moveTo>
                  <a:pt x="0" y="0"/>
                </a:moveTo>
                <a:lnTo>
                  <a:pt x="3096641" y="0"/>
                </a:lnTo>
                <a:lnTo>
                  <a:pt x="3096641" y="2631821"/>
                </a:lnTo>
                <a:lnTo>
                  <a:pt x="0" y="2631821"/>
                </a:lnTo>
                <a:lnTo>
                  <a:pt x="0" y="0"/>
                </a:lnTo>
                <a:close/>
              </a:path>
            </a:pathLst>
          </a:custGeom>
          <a:solidFill>
            <a:srgbClr val="003300"/>
          </a:solidFill>
        </p:spPr>
        <p:txBody>
          <a:bodyPr wrap="square" lIns="0" tIns="0" rIns="0" bIns="0" rtlCol="0">
            <a:noAutofit/>
          </a:bodyPr>
          <a:lstStyle/>
          <a:p>
            <a:endParaRPr/>
          </a:p>
        </p:txBody>
      </p:sp>
      <p:sp>
        <p:nvSpPr>
          <p:cNvPr id="27" name="object 27"/>
          <p:cNvSpPr/>
          <p:nvPr/>
        </p:nvSpPr>
        <p:spPr>
          <a:xfrm>
            <a:off x="7638386" y="1430819"/>
            <a:ext cx="1673353" cy="265175"/>
          </a:xfrm>
          <a:prstGeom prst="rect">
            <a:avLst/>
          </a:prstGeom>
          <a:blipFill>
            <a:blip r:embed="rId18" cstate="print"/>
            <a:stretch>
              <a:fillRect/>
            </a:stretch>
          </a:blipFill>
        </p:spPr>
        <p:txBody>
          <a:bodyPr wrap="square" lIns="0" tIns="0" rIns="0" bIns="0" rtlCol="0">
            <a:noAutofit/>
          </a:bodyPr>
          <a:lstStyle/>
          <a:p>
            <a:endParaRPr/>
          </a:p>
        </p:txBody>
      </p:sp>
      <p:sp>
        <p:nvSpPr>
          <p:cNvPr id="28" name="object 28"/>
          <p:cNvSpPr/>
          <p:nvPr/>
        </p:nvSpPr>
        <p:spPr>
          <a:xfrm>
            <a:off x="7396069" y="1599983"/>
            <a:ext cx="164592" cy="100584"/>
          </a:xfrm>
          <a:prstGeom prst="rect">
            <a:avLst/>
          </a:prstGeom>
          <a:blipFill>
            <a:blip r:embed="rId19" cstate="print"/>
            <a:stretch>
              <a:fillRect/>
            </a:stretch>
          </a:blipFill>
        </p:spPr>
        <p:txBody>
          <a:bodyPr wrap="square" lIns="0" tIns="0" rIns="0" bIns="0" rtlCol="0">
            <a:noAutofit/>
          </a:bodyPr>
          <a:lstStyle/>
          <a:p>
            <a:endParaRPr/>
          </a:p>
        </p:txBody>
      </p:sp>
      <p:sp>
        <p:nvSpPr>
          <p:cNvPr id="29" name="object 29"/>
          <p:cNvSpPr/>
          <p:nvPr/>
        </p:nvSpPr>
        <p:spPr>
          <a:xfrm>
            <a:off x="7638386" y="1695994"/>
            <a:ext cx="1901952" cy="365760"/>
          </a:xfrm>
          <a:prstGeom prst="rect">
            <a:avLst/>
          </a:prstGeom>
          <a:blipFill>
            <a:blip r:embed="rId20" cstate="print"/>
            <a:stretch>
              <a:fillRect/>
            </a:stretch>
          </a:blipFill>
        </p:spPr>
        <p:txBody>
          <a:bodyPr wrap="square" lIns="0" tIns="0" rIns="0" bIns="0" rtlCol="0">
            <a:noAutofit/>
          </a:bodyPr>
          <a:lstStyle/>
          <a:p>
            <a:endParaRPr/>
          </a:p>
        </p:txBody>
      </p:sp>
      <p:sp>
        <p:nvSpPr>
          <p:cNvPr id="30" name="object 30"/>
          <p:cNvSpPr/>
          <p:nvPr/>
        </p:nvSpPr>
        <p:spPr>
          <a:xfrm>
            <a:off x="7446360" y="1965742"/>
            <a:ext cx="114300" cy="100584"/>
          </a:xfrm>
          <a:prstGeom prst="rect">
            <a:avLst/>
          </a:prstGeom>
          <a:blipFill>
            <a:blip r:embed="rId21" cstate="print"/>
            <a:stretch>
              <a:fillRect/>
            </a:stretch>
          </a:blipFill>
        </p:spPr>
        <p:txBody>
          <a:bodyPr wrap="square" lIns="0" tIns="0" rIns="0" bIns="0" rtlCol="0">
            <a:noAutofit/>
          </a:bodyPr>
          <a:lstStyle/>
          <a:p>
            <a:endParaRPr/>
          </a:p>
        </p:txBody>
      </p:sp>
      <p:sp>
        <p:nvSpPr>
          <p:cNvPr id="31" name="object 31"/>
          <p:cNvSpPr/>
          <p:nvPr/>
        </p:nvSpPr>
        <p:spPr>
          <a:xfrm>
            <a:off x="7638386" y="2061755"/>
            <a:ext cx="1901952" cy="374903"/>
          </a:xfrm>
          <a:prstGeom prst="rect">
            <a:avLst/>
          </a:prstGeom>
          <a:blipFill>
            <a:blip r:embed="rId22" cstate="print"/>
            <a:stretch>
              <a:fillRect/>
            </a:stretch>
          </a:blipFill>
        </p:spPr>
        <p:txBody>
          <a:bodyPr wrap="square" lIns="0" tIns="0" rIns="0" bIns="0" rtlCol="0">
            <a:noAutofit/>
          </a:bodyPr>
          <a:lstStyle/>
          <a:p>
            <a:endParaRPr/>
          </a:p>
        </p:txBody>
      </p:sp>
      <p:sp>
        <p:nvSpPr>
          <p:cNvPr id="32" name="object 32"/>
          <p:cNvSpPr/>
          <p:nvPr/>
        </p:nvSpPr>
        <p:spPr>
          <a:xfrm>
            <a:off x="7446360" y="2340645"/>
            <a:ext cx="114300" cy="100584"/>
          </a:xfrm>
          <a:prstGeom prst="rect">
            <a:avLst/>
          </a:prstGeom>
          <a:blipFill>
            <a:blip r:embed="rId23" cstate="print"/>
            <a:stretch>
              <a:fillRect/>
            </a:stretch>
          </a:blipFill>
        </p:spPr>
        <p:txBody>
          <a:bodyPr wrap="square" lIns="0" tIns="0" rIns="0" bIns="0" rtlCol="0">
            <a:noAutofit/>
          </a:bodyPr>
          <a:lstStyle/>
          <a:p>
            <a:endParaRPr/>
          </a:p>
        </p:txBody>
      </p:sp>
      <p:sp>
        <p:nvSpPr>
          <p:cNvPr id="33" name="object 33"/>
          <p:cNvSpPr/>
          <p:nvPr/>
        </p:nvSpPr>
        <p:spPr>
          <a:xfrm>
            <a:off x="7446360" y="2710978"/>
            <a:ext cx="114300" cy="100584"/>
          </a:xfrm>
          <a:prstGeom prst="rect">
            <a:avLst/>
          </a:prstGeom>
          <a:blipFill>
            <a:blip r:embed="rId24" cstate="print"/>
            <a:stretch>
              <a:fillRect/>
            </a:stretch>
          </a:blipFill>
        </p:spPr>
        <p:txBody>
          <a:bodyPr wrap="square" lIns="0" tIns="0" rIns="0" bIns="0" rtlCol="0">
            <a:noAutofit/>
          </a:bodyPr>
          <a:lstStyle/>
          <a:p>
            <a:endParaRPr/>
          </a:p>
        </p:txBody>
      </p:sp>
      <p:sp>
        <p:nvSpPr>
          <p:cNvPr id="34" name="object 34"/>
          <p:cNvSpPr/>
          <p:nvPr/>
        </p:nvSpPr>
        <p:spPr>
          <a:xfrm>
            <a:off x="9915243" y="2820706"/>
            <a:ext cx="260604" cy="100584"/>
          </a:xfrm>
          <a:prstGeom prst="rect">
            <a:avLst/>
          </a:prstGeom>
          <a:blipFill>
            <a:blip r:embed="rId25" cstate="print"/>
            <a:stretch>
              <a:fillRect/>
            </a:stretch>
          </a:blipFill>
        </p:spPr>
        <p:txBody>
          <a:bodyPr wrap="square" lIns="0" tIns="0" rIns="0" bIns="0" rtlCol="0">
            <a:noAutofit/>
          </a:bodyPr>
          <a:lstStyle/>
          <a:p>
            <a:endParaRPr/>
          </a:p>
        </p:txBody>
      </p:sp>
      <p:sp>
        <p:nvSpPr>
          <p:cNvPr id="35" name="object 35"/>
          <p:cNvSpPr/>
          <p:nvPr/>
        </p:nvSpPr>
        <p:spPr>
          <a:xfrm>
            <a:off x="9915242" y="2985172"/>
            <a:ext cx="466343" cy="100711"/>
          </a:xfrm>
          <a:prstGeom prst="rect">
            <a:avLst/>
          </a:prstGeom>
          <a:blipFill>
            <a:blip r:embed="rId26" cstate="print"/>
            <a:stretch>
              <a:fillRect/>
            </a:stretch>
          </a:blipFill>
        </p:spPr>
        <p:txBody>
          <a:bodyPr wrap="square" lIns="0" tIns="0" rIns="0" bIns="0" rtlCol="0">
            <a:noAutofit/>
          </a:bodyPr>
          <a:lstStyle/>
          <a:p>
            <a:endParaRPr/>
          </a:p>
        </p:txBody>
      </p:sp>
      <p:sp>
        <p:nvSpPr>
          <p:cNvPr id="36" name="object 36"/>
          <p:cNvSpPr/>
          <p:nvPr/>
        </p:nvSpPr>
        <p:spPr>
          <a:xfrm>
            <a:off x="7450934" y="3076738"/>
            <a:ext cx="109727" cy="100584"/>
          </a:xfrm>
          <a:prstGeom prst="rect">
            <a:avLst/>
          </a:prstGeom>
          <a:blipFill>
            <a:blip r:embed="rId27" cstate="print"/>
            <a:stretch>
              <a:fillRect/>
            </a:stretch>
          </a:blipFill>
        </p:spPr>
        <p:txBody>
          <a:bodyPr wrap="square" lIns="0" tIns="0" rIns="0" bIns="0" rtlCol="0">
            <a:noAutofit/>
          </a:bodyPr>
          <a:lstStyle/>
          <a:p>
            <a:endParaRPr/>
          </a:p>
        </p:txBody>
      </p:sp>
      <p:sp>
        <p:nvSpPr>
          <p:cNvPr id="37" name="object 37"/>
          <p:cNvSpPr/>
          <p:nvPr/>
        </p:nvSpPr>
        <p:spPr>
          <a:xfrm>
            <a:off x="9915243" y="3154463"/>
            <a:ext cx="361188" cy="105156"/>
          </a:xfrm>
          <a:prstGeom prst="rect">
            <a:avLst/>
          </a:prstGeom>
          <a:blipFill>
            <a:blip r:embed="rId28" cstate="print"/>
            <a:stretch>
              <a:fillRect/>
            </a:stretch>
          </a:blipFill>
        </p:spPr>
        <p:txBody>
          <a:bodyPr wrap="square" lIns="0" tIns="0" rIns="0" bIns="0" rtlCol="0">
            <a:noAutofit/>
          </a:bodyPr>
          <a:lstStyle/>
          <a:p>
            <a:endParaRPr/>
          </a:p>
        </p:txBody>
      </p:sp>
      <p:sp>
        <p:nvSpPr>
          <p:cNvPr id="38" name="object 38"/>
          <p:cNvSpPr/>
          <p:nvPr/>
        </p:nvSpPr>
        <p:spPr>
          <a:xfrm>
            <a:off x="9714076" y="2774985"/>
            <a:ext cx="155447" cy="498348"/>
          </a:xfrm>
          <a:prstGeom prst="rect">
            <a:avLst/>
          </a:prstGeom>
          <a:blipFill>
            <a:blip r:embed="rId29" cstate="print"/>
            <a:stretch>
              <a:fillRect/>
            </a:stretch>
          </a:blipFill>
        </p:spPr>
        <p:txBody>
          <a:bodyPr wrap="square" lIns="0" tIns="0" rIns="0" bIns="0" rtlCol="0">
            <a:noAutofit/>
          </a:bodyPr>
          <a:lstStyle/>
          <a:p>
            <a:endParaRPr/>
          </a:p>
        </p:txBody>
      </p:sp>
      <p:sp>
        <p:nvSpPr>
          <p:cNvPr id="39" name="object 39"/>
          <p:cNvSpPr/>
          <p:nvPr/>
        </p:nvSpPr>
        <p:spPr>
          <a:xfrm>
            <a:off x="7638386" y="2436657"/>
            <a:ext cx="1901952" cy="1065276"/>
          </a:xfrm>
          <a:prstGeom prst="rect">
            <a:avLst/>
          </a:prstGeom>
          <a:blipFill>
            <a:blip r:embed="rId30" cstate="print"/>
            <a:stretch>
              <a:fillRect/>
            </a:stretch>
          </a:blipFill>
        </p:spPr>
        <p:txBody>
          <a:bodyPr wrap="square" lIns="0" tIns="0" rIns="0" bIns="0" rtlCol="0">
            <a:noAutofit/>
          </a:bodyPr>
          <a:lstStyle/>
          <a:p>
            <a:endParaRPr/>
          </a:p>
        </p:txBody>
      </p:sp>
      <p:sp>
        <p:nvSpPr>
          <p:cNvPr id="40" name="object 40"/>
          <p:cNvSpPr/>
          <p:nvPr/>
        </p:nvSpPr>
        <p:spPr>
          <a:xfrm>
            <a:off x="7505798" y="3451641"/>
            <a:ext cx="54864" cy="100584"/>
          </a:xfrm>
          <a:prstGeom prst="rect">
            <a:avLst/>
          </a:prstGeom>
          <a:blipFill>
            <a:blip r:embed="rId31" cstate="print"/>
            <a:stretch>
              <a:fillRect/>
            </a:stretch>
          </a:blipFill>
        </p:spPr>
        <p:txBody>
          <a:bodyPr wrap="square" lIns="0" tIns="0" rIns="0" bIns="0" rtlCol="0">
            <a:noAutofit/>
          </a:bodyPr>
          <a:lstStyle/>
          <a:p>
            <a:endParaRPr/>
          </a:p>
        </p:txBody>
      </p:sp>
      <p:sp>
        <p:nvSpPr>
          <p:cNvPr id="41" name="object 41"/>
          <p:cNvSpPr/>
          <p:nvPr/>
        </p:nvSpPr>
        <p:spPr>
          <a:xfrm>
            <a:off x="7908133" y="3597946"/>
            <a:ext cx="1261874" cy="182880"/>
          </a:xfrm>
          <a:prstGeom prst="rect">
            <a:avLst/>
          </a:prstGeom>
          <a:blipFill>
            <a:blip r:embed="rId32" cstate="print"/>
            <a:stretch>
              <a:fillRect/>
            </a:stretch>
          </a:blipFill>
        </p:spPr>
        <p:txBody>
          <a:bodyPr wrap="square" lIns="0" tIns="0" rIns="0" bIns="0" rtlCol="0">
            <a:noAutofit/>
          </a:bodyPr>
          <a:lstStyle/>
          <a:p>
            <a:endParaRPr/>
          </a:p>
        </p:txBody>
      </p:sp>
      <p:sp>
        <p:nvSpPr>
          <p:cNvPr id="42" name="object 42"/>
          <p:cNvSpPr/>
          <p:nvPr/>
        </p:nvSpPr>
        <p:spPr>
          <a:xfrm>
            <a:off x="8452203" y="3778539"/>
            <a:ext cx="4572" cy="0"/>
          </a:xfrm>
          <a:custGeom>
            <a:avLst/>
            <a:gdLst/>
            <a:ahLst/>
            <a:cxnLst/>
            <a:rect l="l" t="t" r="r" b="b"/>
            <a:pathLst>
              <a:path w="4572">
                <a:moveTo>
                  <a:pt x="0" y="0"/>
                </a:moveTo>
                <a:lnTo>
                  <a:pt x="4572" y="0"/>
                </a:lnTo>
              </a:path>
            </a:pathLst>
          </a:custGeom>
          <a:ln w="4572">
            <a:solidFill>
              <a:srgbClr val="285D8E"/>
            </a:solidFill>
          </a:ln>
        </p:spPr>
        <p:txBody>
          <a:bodyPr wrap="square" lIns="0" tIns="0" rIns="0" bIns="0" rtlCol="0">
            <a:noAutofit/>
          </a:bodyPr>
          <a:lstStyle/>
          <a:p>
            <a:endParaRPr/>
          </a:p>
        </p:txBody>
      </p:sp>
      <p:sp>
        <p:nvSpPr>
          <p:cNvPr id="43" name="object 43"/>
          <p:cNvSpPr/>
          <p:nvPr/>
        </p:nvSpPr>
        <p:spPr>
          <a:xfrm>
            <a:off x="8063583" y="3780826"/>
            <a:ext cx="370331" cy="54864"/>
          </a:xfrm>
          <a:prstGeom prst="rect">
            <a:avLst/>
          </a:prstGeom>
          <a:blipFill>
            <a:blip r:embed="rId33" cstate="print"/>
            <a:stretch>
              <a:fillRect/>
            </a:stretch>
          </a:blipFill>
        </p:spPr>
        <p:txBody>
          <a:bodyPr wrap="square" lIns="0" tIns="0" rIns="0" bIns="0" rtlCol="0">
            <a:noAutofit/>
          </a:bodyPr>
          <a:lstStyle/>
          <a:p>
            <a:endParaRPr/>
          </a:p>
        </p:txBody>
      </p:sp>
      <p:sp>
        <p:nvSpPr>
          <p:cNvPr id="44" name="object 44"/>
          <p:cNvSpPr/>
          <p:nvPr/>
        </p:nvSpPr>
        <p:spPr>
          <a:xfrm>
            <a:off x="8497922" y="3776254"/>
            <a:ext cx="219455" cy="59436"/>
          </a:xfrm>
          <a:prstGeom prst="rect">
            <a:avLst/>
          </a:prstGeom>
          <a:blipFill>
            <a:blip r:embed="rId34" cstate="print"/>
            <a:stretch>
              <a:fillRect/>
            </a:stretch>
          </a:blipFill>
        </p:spPr>
        <p:txBody>
          <a:bodyPr wrap="square" lIns="0" tIns="0" rIns="0" bIns="0" rtlCol="0">
            <a:noAutofit/>
          </a:bodyPr>
          <a:lstStyle/>
          <a:p>
            <a:endParaRPr/>
          </a:p>
        </p:txBody>
      </p:sp>
      <p:sp>
        <p:nvSpPr>
          <p:cNvPr id="45" name="object 45"/>
          <p:cNvSpPr/>
          <p:nvPr/>
        </p:nvSpPr>
        <p:spPr>
          <a:xfrm>
            <a:off x="8758526" y="3776254"/>
            <a:ext cx="260604" cy="59436"/>
          </a:xfrm>
          <a:prstGeom prst="rect">
            <a:avLst/>
          </a:prstGeom>
          <a:blipFill>
            <a:blip r:embed="rId35" cstate="print"/>
            <a:stretch>
              <a:fillRect/>
            </a:stretch>
          </a:blipFill>
        </p:spPr>
        <p:txBody>
          <a:bodyPr wrap="square" lIns="0" tIns="0" rIns="0" bIns="0" rtlCol="0">
            <a:noAutofit/>
          </a:bodyPr>
          <a:lstStyle/>
          <a:p>
            <a:endParaRPr/>
          </a:p>
        </p:txBody>
      </p:sp>
      <p:sp>
        <p:nvSpPr>
          <p:cNvPr id="48" name="Slide Number Placeholder 47"/>
          <p:cNvSpPr>
            <a:spLocks noGrp="1"/>
          </p:cNvSpPr>
          <p:nvPr>
            <p:ph type="sldNum" sz="quarter" idx="7"/>
          </p:nvPr>
        </p:nvSpPr>
        <p:spPr>
          <a:xfrm>
            <a:off x="1212091" y="7014973"/>
            <a:ext cx="324612" cy="116079"/>
          </a:xfrm>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38</a:t>
            </a:fld>
            <a:endParaRPr lang="en-US" sz="900" dirty="0">
              <a:latin typeface="Arial"/>
              <a:cs typeface="Arial"/>
            </a:endParaRPr>
          </a:p>
        </p:txBody>
      </p:sp>
      <p:sp>
        <p:nvSpPr>
          <p:cNvPr id="46" name="TextBox 45">
            <a:extLst>
              <a:ext uri="{FF2B5EF4-FFF2-40B4-BE49-F238E27FC236}">
                <a16:creationId xmlns:a16="http://schemas.microsoft.com/office/drawing/2014/main" id="{023341F8-E979-C2B0-F914-D3C89CA58052}"/>
              </a:ext>
            </a:extLst>
          </p:cNvPr>
          <p:cNvSpPr txBox="1"/>
          <p:nvPr/>
        </p:nvSpPr>
        <p:spPr>
          <a:xfrm>
            <a:off x="104517" y="5178435"/>
            <a:ext cx="7277838" cy="1631216"/>
          </a:xfrm>
          <a:prstGeom prst="rect">
            <a:avLst/>
          </a:prstGeom>
          <a:noFill/>
        </p:spPr>
        <p:txBody>
          <a:bodyPr wrap="square" rtlCol="0">
            <a:spAutoFit/>
          </a:bodyPr>
          <a:lstStyle/>
          <a:p>
            <a:pPr algn="l"/>
            <a:r>
              <a:rPr lang="en-US" sz="2000" b="1" spc="-10" dirty="0">
                <a:solidFill>
                  <a:srgbClr val="FF0000"/>
                </a:solidFill>
                <a:latin typeface="Arial"/>
                <a:cs typeface="Arial"/>
              </a:rPr>
              <a:t>Code density: </a:t>
            </a:r>
            <a:r>
              <a:rPr lang="en-US" sz="2000" spc="-10" dirty="0">
                <a:latin typeface="Arial"/>
                <a:cs typeface="Arial"/>
              </a:rPr>
              <a:t>to achieve the same tasks, you need a smaller program size. </a:t>
            </a:r>
          </a:p>
          <a:p>
            <a:pPr marL="342900" indent="-342900" algn="l">
              <a:buFont typeface="Arial" panose="020B0604020202020204" pitchFamily="34" charset="0"/>
              <a:buChar char="•"/>
            </a:pPr>
            <a:r>
              <a:rPr lang="en-US" sz="2000" spc="-10" dirty="0">
                <a:latin typeface="Arial"/>
                <a:cs typeface="Arial"/>
              </a:rPr>
              <a:t>reduced cost </a:t>
            </a:r>
          </a:p>
          <a:p>
            <a:pPr marL="342900" indent="-342900" algn="l">
              <a:buFont typeface="Arial" panose="020B0604020202020204" pitchFamily="34" charset="0"/>
              <a:buChar char="•"/>
            </a:pPr>
            <a:r>
              <a:rPr lang="en-US" sz="2000" spc="-10" dirty="0">
                <a:latin typeface="Arial"/>
                <a:cs typeface="Arial"/>
              </a:rPr>
              <a:t>Reduced power consumption </a:t>
            </a:r>
          </a:p>
          <a:p>
            <a:pPr marL="342900" indent="-342900" algn="l">
              <a:buFont typeface="Arial" panose="020B0604020202020204" pitchFamily="34" charset="0"/>
              <a:buChar char="•"/>
            </a:pPr>
            <a:r>
              <a:rPr lang="en-US" sz="2000" spc="-10" dirty="0">
                <a:latin typeface="Arial"/>
                <a:cs typeface="Arial"/>
              </a:rPr>
              <a:t>use a microcontroller with smaller flash memory size</a:t>
            </a:r>
          </a:p>
        </p:txBody>
      </p:sp>
    </p:spTree>
    <p:extLst>
      <p:ext uri="{BB962C8B-B14F-4D97-AF65-F5344CB8AC3E}">
        <p14:creationId xmlns:p14="http://schemas.microsoft.com/office/powerpoint/2010/main" val="3719583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ARM and Thumb Mode Switching</a:t>
            </a:r>
          </a:p>
        </p:txBody>
      </p:sp>
      <p:pic>
        <p:nvPicPr>
          <p:cNvPr id="4" name="Picture 3"/>
          <p:cNvPicPr>
            <a:picLocks noChangeAspect="1"/>
          </p:cNvPicPr>
          <p:nvPr/>
        </p:nvPicPr>
        <p:blipFill rotWithShape="1">
          <a:blip r:embed="rId2"/>
          <a:srcRect t="5161"/>
          <a:stretch/>
        </p:blipFill>
        <p:spPr>
          <a:xfrm>
            <a:off x="345362" y="1263650"/>
            <a:ext cx="10002678" cy="5374710"/>
          </a:xfrm>
          <a:prstGeom prst="rect">
            <a:avLst/>
          </a:prstGeom>
        </p:spPr>
      </p:pic>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39</a:t>
            </a:fld>
            <a:endParaRPr lang="en-US" sz="900">
              <a:latin typeface="Arial"/>
              <a:cs typeface="Arial"/>
            </a:endParaRPr>
          </a:p>
        </p:txBody>
      </p:sp>
    </p:spTree>
    <p:extLst>
      <p:ext uri="{BB962C8B-B14F-4D97-AF65-F5344CB8AC3E}">
        <p14:creationId xmlns:p14="http://schemas.microsoft.com/office/powerpoint/2010/main" val="42177351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a:extLst>
              <a:ext uri="{FF2B5EF4-FFF2-40B4-BE49-F238E27FC236}">
                <a16:creationId xmlns:a16="http://schemas.microsoft.com/office/drawing/2014/main" id="{BCA17820-E14E-49CF-9D30-E45AC74EC792}"/>
              </a:ext>
            </a:extLst>
          </p:cNvPr>
          <p:cNvSpPr>
            <a:spLocks noGrp="1" noChangeArrowheads="1"/>
          </p:cNvSpPr>
          <p:nvPr>
            <p:ph type="title"/>
          </p:nvPr>
        </p:nvSpPr>
        <p:spPr/>
        <p:txBody>
          <a:bodyPr/>
          <a:lstStyle/>
          <a:p>
            <a:pPr eaLnBrk="1" hangingPunct="1"/>
            <a:r>
              <a:rPr lang="en-US" altLang="en-US"/>
              <a:t>Why ARM here ???</a:t>
            </a:r>
          </a:p>
        </p:txBody>
      </p:sp>
      <p:sp>
        <p:nvSpPr>
          <p:cNvPr id="11267" name="Rectangle 3">
            <a:extLst>
              <a:ext uri="{FF2B5EF4-FFF2-40B4-BE49-F238E27FC236}">
                <a16:creationId xmlns:a16="http://schemas.microsoft.com/office/drawing/2014/main" id="{7D0BA4B8-C703-4E33-87E3-C58E5FC6A88E}"/>
              </a:ext>
            </a:extLst>
          </p:cNvPr>
          <p:cNvSpPr>
            <a:spLocks noGrp="1" noChangeArrowheads="1"/>
          </p:cNvSpPr>
          <p:nvPr>
            <p:ph type="body" idx="1"/>
          </p:nvPr>
        </p:nvSpPr>
        <p:spPr/>
        <p:txBody>
          <a:bodyPr/>
          <a:lstStyle/>
          <a:p>
            <a:pPr algn="just" eaLnBrk="1" hangingPunct="1">
              <a:lnSpc>
                <a:spcPct val="150000"/>
              </a:lnSpc>
            </a:pPr>
            <a:r>
              <a:rPr lang="en-US" altLang="en-US" sz="3085"/>
              <a:t>ARM is one of the most licensed and thus widespread processor cores in the world</a:t>
            </a:r>
          </a:p>
          <a:p>
            <a:pPr algn="just" eaLnBrk="1" hangingPunct="1">
              <a:lnSpc>
                <a:spcPct val="150000"/>
              </a:lnSpc>
            </a:pPr>
            <a:r>
              <a:rPr lang="en-US" altLang="en-US" sz="3085"/>
              <a:t>Used especially in portable devices due to low power consumption and reasonable performance </a:t>
            </a:r>
          </a:p>
          <a:p>
            <a:pPr algn="just" eaLnBrk="1" hangingPunct="1">
              <a:lnSpc>
                <a:spcPct val="150000"/>
              </a:lnSpc>
            </a:pPr>
            <a:r>
              <a:rPr lang="en-US" altLang="en-US" sz="3085"/>
              <a:t>Several interesting extensions available like Thumb instruction set and Jazelle Java machine</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Thumb2 No </a:t>
            </a:r>
            <a:r>
              <a:rPr lang="en-US"/>
              <a:t>Switching Req.</a:t>
            </a:r>
            <a:endParaRPr lang="en-US" dirty="0"/>
          </a:p>
        </p:txBody>
      </p:sp>
      <p:pic>
        <p:nvPicPr>
          <p:cNvPr id="4" name="Picture 3"/>
          <p:cNvPicPr>
            <a:picLocks noChangeAspect="1"/>
          </p:cNvPicPr>
          <p:nvPr/>
        </p:nvPicPr>
        <p:blipFill rotWithShape="1">
          <a:blip r:embed="rId2"/>
          <a:srcRect t="5452"/>
          <a:stretch/>
        </p:blipFill>
        <p:spPr>
          <a:xfrm>
            <a:off x="243811" y="1263651"/>
            <a:ext cx="10205779" cy="5175250"/>
          </a:xfrm>
          <a:prstGeom prst="rect">
            <a:avLst/>
          </a:prstGeom>
        </p:spPr>
      </p:pic>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40</a:t>
            </a:fld>
            <a:endParaRPr lang="en-US" sz="900">
              <a:latin typeface="Arial"/>
              <a:cs typeface="Arial"/>
            </a:endParaRPr>
          </a:p>
        </p:txBody>
      </p:sp>
    </p:spTree>
    <p:extLst>
      <p:ext uri="{BB962C8B-B14F-4D97-AF65-F5344CB8AC3E}">
        <p14:creationId xmlns:p14="http://schemas.microsoft.com/office/powerpoint/2010/main" val="393746101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8187" y="177851"/>
            <a:ext cx="8579104" cy="556623"/>
          </a:xfrm>
        </p:spPr>
        <p:txBody>
          <a:bodyPr/>
          <a:lstStyle/>
          <a:p>
            <a:r>
              <a:rPr lang="en-US" dirty="0"/>
              <a:t>Block Diagram</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41</a:t>
            </a:fld>
            <a:endParaRPr lang="en-US" sz="900">
              <a:latin typeface="Arial"/>
              <a:cs typeface="Arial"/>
            </a:endParaRPr>
          </a:p>
        </p:txBody>
      </p:sp>
      <p:pic>
        <p:nvPicPr>
          <p:cNvPr id="6" name="Picture 5"/>
          <p:cNvPicPr>
            <a:picLocks noChangeAspect="1"/>
          </p:cNvPicPr>
          <p:nvPr/>
        </p:nvPicPr>
        <p:blipFill>
          <a:blip r:embed="rId2"/>
          <a:stretch>
            <a:fillRect/>
          </a:stretch>
        </p:blipFill>
        <p:spPr>
          <a:xfrm>
            <a:off x="306140" y="881152"/>
            <a:ext cx="9793088" cy="5794195"/>
          </a:xfrm>
          <a:prstGeom prst="rect">
            <a:avLst/>
          </a:prstGeom>
        </p:spPr>
      </p:pic>
    </p:spTree>
    <p:extLst>
      <p:ext uri="{BB962C8B-B14F-4D97-AF65-F5344CB8AC3E}">
        <p14:creationId xmlns:p14="http://schemas.microsoft.com/office/powerpoint/2010/main" val="136385662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2204" y="249976"/>
            <a:ext cx="8579104" cy="556623"/>
          </a:xfrm>
        </p:spPr>
        <p:txBody>
          <a:bodyPr/>
          <a:lstStyle/>
          <a:p>
            <a:r>
              <a:rPr lang="en-US" dirty="0"/>
              <a:t>Various Bus Interfaces on Cortex M3 </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42</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523075" y="1003301"/>
            <a:ext cx="9647253" cy="5549901"/>
          </a:xfrm>
          <a:prstGeom prst="rect">
            <a:avLst/>
          </a:prstGeom>
        </p:spPr>
      </p:pic>
    </p:spTree>
    <p:extLst>
      <p:ext uri="{BB962C8B-B14F-4D97-AF65-F5344CB8AC3E}">
        <p14:creationId xmlns:p14="http://schemas.microsoft.com/office/powerpoint/2010/main" val="39622389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668266" y="1722248"/>
            <a:ext cx="2362201" cy="914400"/>
          </a:xfrm>
          <a:custGeom>
            <a:avLst/>
            <a:gdLst/>
            <a:ahLst/>
            <a:cxnLst/>
            <a:rect l="l" t="t" r="r" b="b"/>
            <a:pathLst>
              <a:path w="2362200" h="914400">
                <a:moveTo>
                  <a:pt x="0" y="0"/>
                </a:moveTo>
                <a:lnTo>
                  <a:pt x="2362200" y="0"/>
                </a:lnTo>
                <a:lnTo>
                  <a:pt x="2362200" y="914400"/>
                </a:lnTo>
                <a:lnTo>
                  <a:pt x="0" y="914400"/>
                </a:lnTo>
                <a:lnTo>
                  <a:pt x="0" y="0"/>
                </a:lnTo>
                <a:close/>
              </a:path>
            </a:pathLst>
          </a:custGeom>
          <a:solidFill>
            <a:srgbClr val="99897A"/>
          </a:solidFill>
        </p:spPr>
        <p:txBody>
          <a:bodyPr wrap="square" lIns="0" tIns="0" rIns="0" bIns="0" rtlCol="0">
            <a:noAutofit/>
          </a:bodyPr>
          <a:lstStyle/>
          <a:p>
            <a:endParaRPr/>
          </a:p>
        </p:txBody>
      </p:sp>
      <p:sp>
        <p:nvSpPr>
          <p:cNvPr id="3" name="object 3"/>
          <p:cNvSpPr/>
          <p:nvPr/>
        </p:nvSpPr>
        <p:spPr>
          <a:xfrm>
            <a:off x="3662172" y="1716153"/>
            <a:ext cx="2375917" cy="928115"/>
          </a:xfrm>
          <a:custGeom>
            <a:avLst/>
            <a:gdLst/>
            <a:ahLst/>
            <a:cxnLst/>
            <a:rect l="l" t="t" r="r" b="b"/>
            <a:pathLst>
              <a:path w="2375916" h="928115">
                <a:moveTo>
                  <a:pt x="2375916" y="0"/>
                </a:moveTo>
                <a:lnTo>
                  <a:pt x="0" y="0"/>
                </a:lnTo>
                <a:lnTo>
                  <a:pt x="0" y="928115"/>
                </a:lnTo>
                <a:lnTo>
                  <a:pt x="2375916" y="928115"/>
                </a:lnTo>
                <a:lnTo>
                  <a:pt x="2375916" y="920496"/>
                </a:lnTo>
                <a:lnTo>
                  <a:pt x="13715" y="920496"/>
                </a:lnTo>
                <a:lnTo>
                  <a:pt x="6095" y="914400"/>
                </a:lnTo>
                <a:lnTo>
                  <a:pt x="13715" y="914400"/>
                </a:lnTo>
                <a:lnTo>
                  <a:pt x="13715" y="13715"/>
                </a:lnTo>
                <a:lnTo>
                  <a:pt x="6095" y="13715"/>
                </a:lnTo>
                <a:lnTo>
                  <a:pt x="13715" y="6096"/>
                </a:lnTo>
                <a:lnTo>
                  <a:pt x="2375916" y="6096"/>
                </a:lnTo>
                <a:lnTo>
                  <a:pt x="2375916" y="0"/>
                </a:lnTo>
                <a:close/>
              </a:path>
              <a:path w="2375916" h="928115">
                <a:moveTo>
                  <a:pt x="13715" y="914400"/>
                </a:moveTo>
                <a:lnTo>
                  <a:pt x="6095" y="914400"/>
                </a:lnTo>
                <a:lnTo>
                  <a:pt x="13715" y="920496"/>
                </a:lnTo>
                <a:lnTo>
                  <a:pt x="13715" y="914400"/>
                </a:lnTo>
                <a:close/>
              </a:path>
              <a:path w="2375916" h="928115">
                <a:moveTo>
                  <a:pt x="2362200" y="914400"/>
                </a:moveTo>
                <a:lnTo>
                  <a:pt x="13715" y="914400"/>
                </a:lnTo>
                <a:lnTo>
                  <a:pt x="13715" y="920496"/>
                </a:lnTo>
                <a:lnTo>
                  <a:pt x="2362200" y="920496"/>
                </a:lnTo>
                <a:lnTo>
                  <a:pt x="2362200" y="914400"/>
                </a:lnTo>
                <a:close/>
              </a:path>
              <a:path w="2375916" h="928115">
                <a:moveTo>
                  <a:pt x="2362200" y="6096"/>
                </a:moveTo>
                <a:lnTo>
                  <a:pt x="2362200" y="920496"/>
                </a:lnTo>
                <a:lnTo>
                  <a:pt x="2368295" y="914400"/>
                </a:lnTo>
                <a:lnTo>
                  <a:pt x="2375916" y="914400"/>
                </a:lnTo>
                <a:lnTo>
                  <a:pt x="2375916" y="13715"/>
                </a:lnTo>
                <a:lnTo>
                  <a:pt x="2368295" y="13715"/>
                </a:lnTo>
                <a:lnTo>
                  <a:pt x="2362200" y="6096"/>
                </a:lnTo>
                <a:close/>
              </a:path>
              <a:path w="2375916" h="928115">
                <a:moveTo>
                  <a:pt x="2375916" y="914400"/>
                </a:moveTo>
                <a:lnTo>
                  <a:pt x="2368295" y="914400"/>
                </a:lnTo>
                <a:lnTo>
                  <a:pt x="2362200" y="920496"/>
                </a:lnTo>
                <a:lnTo>
                  <a:pt x="2375916" y="920496"/>
                </a:lnTo>
                <a:lnTo>
                  <a:pt x="2375916" y="914400"/>
                </a:lnTo>
                <a:close/>
              </a:path>
              <a:path w="2375916" h="928115">
                <a:moveTo>
                  <a:pt x="13715" y="6096"/>
                </a:moveTo>
                <a:lnTo>
                  <a:pt x="6095" y="13715"/>
                </a:lnTo>
                <a:lnTo>
                  <a:pt x="13715" y="13715"/>
                </a:lnTo>
                <a:lnTo>
                  <a:pt x="13715" y="6096"/>
                </a:lnTo>
                <a:close/>
              </a:path>
              <a:path w="2375916" h="928115">
                <a:moveTo>
                  <a:pt x="2362200" y="6096"/>
                </a:moveTo>
                <a:lnTo>
                  <a:pt x="13715" y="6096"/>
                </a:lnTo>
                <a:lnTo>
                  <a:pt x="13715" y="13715"/>
                </a:lnTo>
                <a:lnTo>
                  <a:pt x="2362200" y="13715"/>
                </a:lnTo>
                <a:lnTo>
                  <a:pt x="2362200" y="6096"/>
                </a:lnTo>
                <a:close/>
              </a:path>
              <a:path w="2375916" h="928115">
                <a:moveTo>
                  <a:pt x="2375916" y="6096"/>
                </a:moveTo>
                <a:lnTo>
                  <a:pt x="2362200" y="6096"/>
                </a:lnTo>
                <a:lnTo>
                  <a:pt x="2368295" y="13715"/>
                </a:lnTo>
                <a:lnTo>
                  <a:pt x="2375916" y="13715"/>
                </a:lnTo>
                <a:lnTo>
                  <a:pt x="2375916" y="6096"/>
                </a:lnTo>
                <a:close/>
              </a:path>
            </a:pathLst>
          </a:custGeom>
          <a:solidFill>
            <a:srgbClr val="000000"/>
          </a:solidFill>
        </p:spPr>
        <p:txBody>
          <a:bodyPr wrap="square" lIns="0" tIns="0" rIns="0" bIns="0" rtlCol="0">
            <a:noAutofit/>
          </a:bodyPr>
          <a:lstStyle/>
          <a:p>
            <a:endParaRPr/>
          </a:p>
        </p:txBody>
      </p:sp>
      <p:sp>
        <p:nvSpPr>
          <p:cNvPr id="4" name="object 4"/>
          <p:cNvSpPr txBox="1"/>
          <p:nvPr/>
        </p:nvSpPr>
        <p:spPr>
          <a:xfrm>
            <a:off x="3963416" y="1930402"/>
            <a:ext cx="1770379" cy="498475"/>
          </a:xfrm>
          <a:prstGeom prst="rect">
            <a:avLst/>
          </a:prstGeom>
        </p:spPr>
        <p:txBody>
          <a:bodyPr vert="horz" wrap="square" lIns="0" tIns="0" rIns="0" bIns="0" rtlCol="0">
            <a:noAutofit/>
          </a:bodyPr>
          <a:lstStyle/>
          <a:p>
            <a:pPr marL="135890" marR="12700" indent="-123825">
              <a:lnSpc>
                <a:spcPct val="100000"/>
              </a:lnSpc>
            </a:pPr>
            <a:r>
              <a:rPr sz="1600" b="1" spc="-10" dirty="0">
                <a:solidFill>
                  <a:srgbClr val="FFFFFF"/>
                </a:solidFill>
                <a:latin typeface="Arial"/>
                <a:cs typeface="Arial"/>
              </a:rPr>
              <a:t>Hi</a:t>
            </a:r>
            <a:r>
              <a:rPr sz="1600" b="1" spc="-15" dirty="0">
                <a:solidFill>
                  <a:srgbClr val="FFFFFF"/>
                </a:solidFill>
                <a:latin typeface="Arial"/>
                <a:cs typeface="Arial"/>
              </a:rPr>
              <a:t>g</a:t>
            </a:r>
            <a:r>
              <a:rPr sz="1600" b="1" spc="-10" dirty="0">
                <a:solidFill>
                  <a:srgbClr val="FFFFFF"/>
                </a:solidFill>
                <a:latin typeface="Arial"/>
                <a:cs typeface="Arial"/>
              </a:rPr>
              <a:t>h</a:t>
            </a:r>
            <a:r>
              <a:rPr sz="1600" b="1" spc="-5" dirty="0">
                <a:solidFill>
                  <a:srgbClr val="FFFFFF"/>
                </a:solidFill>
                <a:latin typeface="Arial"/>
                <a:cs typeface="Arial"/>
              </a:rPr>
              <a:t> </a:t>
            </a:r>
            <a:r>
              <a:rPr sz="1600" b="1" spc="-10" dirty="0">
                <a:solidFill>
                  <a:srgbClr val="FFFFFF"/>
                </a:solidFill>
                <a:latin typeface="Arial"/>
                <a:cs typeface="Arial"/>
              </a:rPr>
              <a:t>Per</a:t>
            </a:r>
            <a:r>
              <a:rPr sz="1600" b="1" spc="-15" dirty="0">
                <a:solidFill>
                  <a:srgbClr val="FFFFFF"/>
                </a:solidFill>
                <a:latin typeface="Arial"/>
                <a:cs typeface="Arial"/>
              </a:rPr>
              <a:t>fo</a:t>
            </a:r>
            <a:r>
              <a:rPr sz="1600" b="1" spc="-10" dirty="0">
                <a:solidFill>
                  <a:srgbClr val="FFFFFF"/>
                </a:solidFill>
                <a:latin typeface="Arial"/>
                <a:cs typeface="Arial"/>
              </a:rPr>
              <a:t>r</a:t>
            </a:r>
            <a:r>
              <a:rPr sz="1600" b="1" spc="-20" dirty="0">
                <a:solidFill>
                  <a:srgbClr val="FFFFFF"/>
                </a:solidFill>
                <a:latin typeface="Arial"/>
                <a:cs typeface="Arial"/>
              </a:rPr>
              <a:t>m</a:t>
            </a:r>
            <a:r>
              <a:rPr sz="1600" b="1" spc="-10" dirty="0">
                <a:solidFill>
                  <a:srgbClr val="FFFFFF"/>
                </a:solidFill>
                <a:latin typeface="Arial"/>
                <a:cs typeface="Arial"/>
              </a:rPr>
              <a:t>a</a:t>
            </a:r>
            <a:r>
              <a:rPr sz="1600" b="1" spc="-15" dirty="0">
                <a:solidFill>
                  <a:srgbClr val="FFFFFF"/>
                </a:solidFill>
                <a:latin typeface="Arial"/>
                <a:cs typeface="Arial"/>
              </a:rPr>
              <a:t>n</a:t>
            </a:r>
            <a:r>
              <a:rPr sz="1600" b="1" spc="-10" dirty="0">
                <a:solidFill>
                  <a:srgbClr val="FFFFFF"/>
                </a:solidFill>
                <a:latin typeface="Arial"/>
                <a:cs typeface="Arial"/>
              </a:rPr>
              <a:t>ce</a:t>
            </a:r>
            <a:r>
              <a:rPr sz="1600" b="1" spc="-5" dirty="0">
                <a:solidFill>
                  <a:srgbClr val="FFFFFF"/>
                </a:solidFill>
                <a:latin typeface="Arial"/>
                <a:cs typeface="Arial"/>
              </a:rPr>
              <a:t> </a:t>
            </a:r>
            <a:r>
              <a:rPr sz="1600" b="1" spc="-65" dirty="0">
                <a:solidFill>
                  <a:srgbClr val="FFFFFF"/>
                </a:solidFill>
                <a:latin typeface="Arial"/>
                <a:cs typeface="Arial"/>
              </a:rPr>
              <a:t>A</a:t>
            </a:r>
            <a:r>
              <a:rPr sz="1600" b="1" spc="-15" dirty="0">
                <a:solidFill>
                  <a:srgbClr val="FFFFFF"/>
                </a:solidFill>
                <a:latin typeface="Arial"/>
                <a:cs typeface="Arial"/>
              </a:rPr>
              <a:t>RM</a:t>
            </a:r>
            <a:r>
              <a:rPr sz="1600" b="1" spc="45" dirty="0">
                <a:solidFill>
                  <a:srgbClr val="FFFFFF"/>
                </a:solidFill>
                <a:latin typeface="Arial"/>
                <a:cs typeface="Arial"/>
              </a:rPr>
              <a:t> </a:t>
            </a:r>
            <a:r>
              <a:rPr sz="1600" b="1" spc="-15" dirty="0">
                <a:solidFill>
                  <a:srgbClr val="FFFFFF"/>
                </a:solidFill>
                <a:latin typeface="Arial"/>
                <a:cs typeface="Arial"/>
              </a:rPr>
              <a:t>p</a:t>
            </a:r>
            <a:r>
              <a:rPr sz="1600" b="1" spc="-10" dirty="0">
                <a:solidFill>
                  <a:srgbClr val="FFFFFF"/>
                </a:solidFill>
                <a:latin typeface="Arial"/>
                <a:cs typeface="Arial"/>
              </a:rPr>
              <a:t>r</a:t>
            </a:r>
            <a:r>
              <a:rPr sz="1600" b="1" spc="-15" dirty="0">
                <a:solidFill>
                  <a:srgbClr val="FFFFFF"/>
                </a:solidFill>
                <a:latin typeface="Arial"/>
                <a:cs typeface="Arial"/>
              </a:rPr>
              <a:t>o</a:t>
            </a:r>
            <a:r>
              <a:rPr sz="1600" b="1" spc="-10" dirty="0">
                <a:solidFill>
                  <a:srgbClr val="FFFFFF"/>
                </a:solidFill>
                <a:latin typeface="Arial"/>
                <a:cs typeface="Arial"/>
              </a:rPr>
              <a:t>cess</a:t>
            </a:r>
            <a:r>
              <a:rPr sz="1600" b="1" spc="-15" dirty="0">
                <a:solidFill>
                  <a:srgbClr val="FFFFFF"/>
                </a:solidFill>
                <a:latin typeface="Arial"/>
                <a:cs typeface="Arial"/>
              </a:rPr>
              <a:t>o</a:t>
            </a:r>
            <a:r>
              <a:rPr sz="1600" b="1" spc="-10" dirty="0">
                <a:solidFill>
                  <a:srgbClr val="FFFFFF"/>
                </a:solidFill>
                <a:latin typeface="Arial"/>
                <a:cs typeface="Arial"/>
              </a:rPr>
              <a:t>r</a:t>
            </a:r>
            <a:endParaRPr sz="1600">
              <a:latin typeface="Arial"/>
              <a:cs typeface="Arial"/>
            </a:endParaRPr>
          </a:p>
        </p:txBody>
      </p:sp>
      <p:sp>
        <p:nvSpPr>
          <p:cNvPr id="5" name="object 5"/>
          <p:cNvSpPr/>
          <p:nvPr/>
        </p:nvSpPr>
        <p:spPr>
          <a:xfrm>
            <a:off x="2830065" y="4160647"/>
            <a:ext cx="1905000" cy="914400"/>
          </a:xfrm>
          <a:custGeom>
            <a:avLst/>
            <a:gdLst/>
            <a:ahLst/>
            <a:cxnLst/>
            <a:rect l="l" t="t" r="r" b="b"/>
            <a:pathLst>
              <a:path w="1905000" h="914400">
                <a:moveTo>
                  <a:pt x="0" y="0"/>
                </a:moveTo>
                <a:lnTo>
                  <a:pt x="1905000" y="0"/>
                </a:lnTo>
                <a:lnTo>
                  <a:pt x="1905000" y="914400"/>
                </a:lnTo>
                <a:lnTo>
                  <a:pt x="0" y="914400"/>
                </a:lnTo>
                <a:lnTo>
                  <a:pt x="0" y="0"/>
                </a:lnTo>
                <a:close/>
              </a:path>
            </a:pathLst>
          </a:custGeom>
          <a:solidFill>
            <a:srgbClr val="118CAA"/>
          </a:solidFill>
        </p:spPr>
        <p:txBody>
          <a:bodyPr wrap="square" lIns="0" tIns="0" rIns="0" bIns="0" rtlCol="0">
            <a:noAutofit/>
          </a:bodyPr>
          <a:lstStyle/>
          <a:p>
            <a:endParaRPr/>
          </a:p>
        </p:txBody>
      </p:sp>
      <p:sp>
        <p:nvSpPr>
          <p:cNvPr id="6" name="object 6"/>
          <p:cNvSpPr/>
          <p:nvPr/>
        </p:nvSpPr>
        <p:spPr>
          <a:xfrm>
            <a:off x="2823973" y="4154551"/>
            <a:ext cx="1918716" cy="928116"/>
          </a:xfrm>
          <a:custGeom>
            <a:avLst/>
            <a:gdLst/>
            <a:ahLst/>
            <a:cxnLst/>
            <a:rect l="l" t="t" r="r" b="b"/>
            <a:pathLst>
              <a:path w="1918715" h="928116">
                <a:moveTo>
                  <a:pt x="1918715" y="0"/>
                </a:moveTo>
                <a:lnTo>
                  <a:pt x="0" y="0"/>
                </a:lnTo>
                <a:lnTo>
                  <a:pt x="0" y="928116"/>
                </a:lnTo>
                <a:lnTo>
                  <a:pt x="1918715" y="928116"/>
                </a:lnTo>
                <a:lnTo>
                  <a:pt x="1918715" y="920496"/>
                </a:lnTo>
                <a:lnTo>
                  <a:pt x="13715" y="920496"/>
                </a:lnTo>
                <a:lnTo>
                  <a:pt x="6095" y="914400"/>
                </a:lnTo>
                <a:lnTo>
                  <a:pt x="13715" y="914400"/>
                </a:lnTo>
                <a:lnTo>
                  <a:pt x="13715" y="13715"/>
                </a:lnTo>
                <a:lnTo>
                  <a:pt x="6095" y="13715"/>
                </a:lnTo>
                <a:lnTo>
                  <a:pt x="13715" y="6096"/>
                </a:lnTo>
                <a:lnTo>
                  <a:pt x="1918715" y="6096"/>
                </a:lnTo>
                <a:lnTo>
                  <a:pt x="1918715" y="0"/>
                </a:lnTo>
                <a:close/>
              </a:path>
              <a:path w="1918715" h="928116">
                <a:moveTo>
                  <a:pt x="13715" y="914400"/>
                </a:moveTo>
                <a:lnTo>
                  <a:pt x="6095" y="914400"/>
                </a:lnTo>
                <a:lnTo>
                  <a:pt x="13715" y="920496"/>
                </a:lnTo>
                <a:lnTo>
                  <a:pt x="13715" y="914400"/>
                </a:lnTo>
                <a:close/>
              </a:path>
              <a:path w="1918715" h="928116">
                <a:moveTo>
                  <a:pt x="1905000" y="914400"/>
                </a:moveTo>
                <a:lnTo>
                  <a:pt x="13715" y="914400"/>
                </a:lnTo>
                <a:lnTo>
                  <a:pt x="13715" y="920496"/>
                </a:lnTo>
                <a:lnTo>
                  <a:pt x="1905000" y="920496"/>
                </a:lnTo>
                <a:lnTo>
                  <a:pt x="1905000" y="914400"/>
                </a:lnTo>
                <a:close/>
              </a:path>
              <a:path w="1918715" h="928116">
                <a:moveTo>
                  <a:pt x="1905000" y="6096"/>
                </a:moveTo>
                <a:lnTo>
                  <a:pt x="1905000" y="920496"/>
                </a:lnTo>
                <a:lnTo>
                  <a:pt x="1911095" y="914400"/>
                </a:lnTo>
                <a:lnTo>
                  <a:pt x="1918715" y="914400"/>
                </a:lnTo>
                <a:lnTo>
                  <a:pt x="1918715" y="13715"/>
                </a:lnTo>
                <a:lnTo>
                  <a:pt x="1911095" y="13715"/>
                </a:lnTo>
                <a:lnTo>
                  <a:pt x="1905000" y="6096"/>
                </a:lnTo>
                <a:close/>
              </a:path>
              <a:path w="1918715" h="928116">
                <a:moveTo>
                  <a:pt x="1918715" y="914400"/>
                </a:moveTo>
                <a:lnTo>
                  <a:pt x="1911095" y="914400"/>
                </a:lnTo>
                <a:lnTo>
                  <a:pt x="1905000" y="920496"/>
                </a:lnTo>
                <a:lnTo>
                  <a:pt x="1918715" y="920496"/>
                </a:lnTo>
                <a:lnTo>
                  <a:pt x="1918715" y="914400"/>
                </a:lnTo>
                <a:close/>
              </a:path>
              <a:path w="1918715" h="928116">
                <a:moveTo>
                  <a:pt x="13715" y="6096"/>
                </a:moveTo>
                <a:lnTo>
                  <a:pt x="6095" y="13715"/>
                </a:lnTo>
                <a:lnTo>
                  <a:pt x="13715" y="13715"/>
                </a:lnTo>
                <a:lnTo>
                  <a:pt x="13715" y="6096"/>
                </a:lnTo>
                <a:close/>
              </a:path>
              <a:path w="1918715" h="928116">
                <a:moveTo>
                  <a:pt x="1905000" y="6096"/>
                </a:moveTo>
                <a:lnTo>
                  <a:pt x="13715" y="6096"/>
                </a:lnTo>
                <a:lnTo>
                  <a:pt x="13715" y="13715"/>
                </a:lnTo>
                <a:lnTo>
                  <a:pt x="1905000" y="13715"/>
                </a:lnTo>
                <a:lnTo>
                  <a:pt x="1905000" y="6096"/>
                </a:lnTo>
                <a:close/>
              </a:path>
              <a:path w="1918715" h="928116">
                <a:moveTo>
                  <a:pt x="1918715" y="6096"/>
                </a:moveTo>
                <a:lnTo>
                  <a:pt x="1905000" y="6096"/>
                </a:lnTo>
                <a:lnTo>
                  <a:pt x="1911095" y="13715"/>
                </a:lnTo>
                <a:lnTo>
                  <a:pt x="1918715" y="13715"/>
                </a:lnTo>
                <a:lnTo>
                  <a:pt x="1918715" y="6096"/>
                </a:lnTo>
                <a:close/>
              </a:path>
            </a:pathLst>
          </a:custGeom>
          <a:solidFill>
            <a:srgbClr val="000000"/>
          </a:solidFill>
        </p:spPr>
        <p:txBody>
          <a:bodyPr wrap="square" lIns="0" tIns="0" rIns="0" bIns="0" rtlCol="0">
            <a:noAutofit/>
          </a:bodyPr>
          <a:lstStyle/>
          <a:p>
            <a:endParaRPr/>
          </a:p>
        </p:txBody>
      </p:sp>
      <p:sp>
        <p:nvSpPr>
          <p:cNvPr id="7" name="object 7"/>
          <p:cNvSpPr txBox="1"/>
          <p:nvPr/>
        </p:nvSpPr>
        <p:spPr>
          <a:xfrm>
            <a:off x="3001773" y="4368802"/>
            <a:ext cx="1558925" cy="498475"/>
          </a:xfrm>
          <a:prstGeom prst="rect">
            <a:avLst/>
          </a:prstGeom>
        </p:spPr>
        <p:txBody>
          <a:bodyPr vert="horz" wrap="square" lIns="0" tIns="0" rIns="0" bIns="0" rtlCol="0">
            <a:noAutofit/>
          </a:bodyPr>
          <a:lstStyle/>
          <a:p>
            <a:pPr marL="157480" marR="12700" indent="-144780">
              <a:lnSpc>
                <a:spcPct val="100000"/>
              </a:lnSpc>
            </a:pPr>
            <a:r>
              <a:rPr sz="1600" b="1" spc="-10" dirty="0">
                <a:latin typeface="Arial"/>
                <a:cs typeface="Arial"/>
              </a:rPr>
              <a:t>Hi</a:t>
            </a:r>
            <a:r>
              <a:rPr sz="1600" b="1" spc="-15" dirty="0">
                <a:latin typeface="Arial"/>
                <a:cs typeface="Arial"/>
              </a:rPr>
              <a:t>gh-b</a:t>
            </a:r>
            <a:r>
              <a:rPr sz="1600" b="1" spc="-10" dirty="0">
                <a:latin typeface="Arial"/>
                <a:cs typeface="Arial"/>
              </a:rPr>
              <a:t>a</a:t>
            </a:r>
            <a:r>
              <a:rPr sz="1600" b="1" spc="-15" dirty="0">
                <a:latin typeface="Arial"/>
                <a:cs typeface="Arial"/>
              </a:rPr>
              <a:t>nd</a:t>
            </a:r>
            <a:r>
              <a:rPr sz="1600" b="1" spc="25" dirty="0">
                <a:latin typeface="Arial"/>
                <a:cs typeface="Arial"/>
              </a:rPr>
              <a:t>w</a:t>
            </a:r>
            <a:r>
              <a:rPr sz="1600" b="1" spc="-5" dirty="0">
                <a:latin typeface="Arial"/>
                <a:cs typeface="Arial"/>
              </a:rPr>
              <a:t>i</a:t>
            </a:r>
            <a:r>
              <a:rPr sz="1600" b="1" spc="-15" dirty="0">
                <a:latin typeface="Arial"/>
                <a:cs typeface="Arial"/>
              </a:rPr>
              <a:t>dt</a:t>
            </a:r>
            <a:r>
              <a:rPr sz="1600" b="1" spc="-10" dirty="0">
                <a:latin typeface="Arial"/>
                <a:cs typeface="Arial"/>
              </a:rPr>
              <a:t>h</a:t>
            </a:r>
            <a:r>
              <a:rPr sz="1600" b="1" spc="-5" dirty="0">
                <a:latin typeface="Arial"/>
                <a:cs typeface="Arial"/>
              </a:rPr>
              <a:t> </a:t>
            </a:r>
            <a:r>
              <a:rPr sz="1600" b="1" spc="-15" dirty="0">
                <a:latin typeface="Arial"/>
                <a:cs typeface="Arial"/>
              </a:rPr>
              <a:t>on-</a:t>
            </a:r>
            <a:r>
              <a:rPr sz="1600" b="1" spc="-10" dirty="0">
                <a:latin typeface="Arial"/>
                <a:cs typeface="Arial"/>
              </a:rPr>
              <a:t>c</a:t>
            </a:r>
            <a:r>
              <a:rPr sz="1600" b="1" spc="-15" dirty="0">
                <a:latin typeface="Arial"/>
                <a:cs typeface="Arial"/>
              </a:rPr>
              <a:t>h</a:t>
            </a:r>
            <a:r>
              <a:rPr sz="1600" b="1" spc="-10" dirty="0">
                <a:latin typeface="Arial"/>
                <a:cs typeface="Arial"/>
              </a:rPr>
              <a:t>ip</a:t>
            </a:r>
            <a:r>
              <a:rPr sz="1600" b="1" spc="20" dirty="0">
                <a:latin typeface="Arial"/>
                <a:cs typeface="Arial"/>
              </a:rPr>
              <a:t> </a:t>
            </a:r>
            <a:r>
              <a:rPr sz="1600" b="1" spc="-15" dirty="0">
                <a:latin typeface="Arial"/>
                <a:cs typeface="Arial"/>
              </a:rPr>
              <a:t>R</a:t>
            </a:r>
            <a:r>
              <a:rPr sz="1600" b="1" spc="-65" dirty="0">
                <a:latin typeface="Arial"/>
                <a:cs typeface="Arial"/>
              </a:rPr>
              <a:t>A</a:t>
            </a:r>
            <a:r>
              <a:rPr sz="1600" b="1" spc="-15" dirty="0">
                <a:latin typeface="Arial"/>
                <a:cs typeface="Arial"/>
              </a:rPr>
              <a:t>M</a:t>
            </a:r>
            <a:endParaRPr sz="1600">
              <a:latin typeface="Arial"/>
              <a:cs typeface="Arial"/>
            </a:endParaRPr>
          </a:p>
        </p:txBody>
      </p:sp>
      <p:sp>
        <p:nvSpPr>
          <p:cNvPr id="8" name="object 8"/>
          <p:cNvSpPr/>
          <p:nvPr/>
        </p:nvSpPr>
        <p:spPr>
          <a:xfrm>
            <a:off x="1306066" y="2636648"/>
            <a:ext cx="1371600" cy="1524000"/>
          </a:xfrm>
          <a:custGeom>
            <a:avLst/>
            <a:gdLst/>
            <a:ahLst/>
            <a:cxnLst/>
            <a:rect l="l" t="t" r="r" b="b"/>
            <a:pathLst>
              <a:path w="1371600" h="1524000">
                <a:moveTo>
                  <a:pt x="0" y="0"/>
                </a:moveTo>
                <a:lnTo>
                  <a:pt x="1371600" y="0"/>
                </a:lnTo>
                <a:lnTo>
                  <a:pt x="1371600" y="1524000"/>
                </a:lnTo>
                <a:lnTo>
                  <a:pt x="0" y="1524000"/>
                </a:lnTo>
                <a:lnTo>
                  <a:pt x="0" y="0"/>
                </a:lnTo>
                <a:close/>
              </a:path>
            </a:pathLst>
          </a:custGeom>
          <a:solidFill>
            <a:srgbClr val="A3CEE2"/>
          </a:solidFill>
        </p:spPr>
        <p:txBody>
          <a:bodyPr wrap="square" lIns="0" tIns="0" rIns="0" bIns="0" rtlCol="0">
            <a:noAutofit/>
          </a:bodyPr>
          <a:lstStyle/>
          <a:p>
            <a:endParaRPr/>
          </a:p>
        </p:txBody>
      </p:sp>
      <p:sp>
        <p:nvSpPr>
          <p:cNvPr id="9" name="object 9"/>
          <p:cNvSpPr/>
          <p:nvPr/>
        </p:nvSpPr>
        <p:spPr>
          <a:xfrm>
            <a:off x="1299973" y="2630552"/>
            <a:ext cx="1385316" cy="1537715"/>
          </a:xfrm>
          <a:custGeom>
            <a:avLst/>
            <a:gdLst/>
            <a:ahLst/>
            <a:cxnLst/>
            <a:rect l="l" t="t" r="r" b="b"/>
            <a:pathLst>
              <a:path w="1385315" h="1537715">
                <a:moveTo>
                  <a:pt x="1385316" y="0"/>
                </a:moveTo>
                <a:lnTo>
                  <a:pt x="0" y="0"/>
                </a:lnTo>
                <a:lnTo>
                  <a:pt x="0" y="1537715"/>
                </a:lnTo>
                <a:lnTo>
                  <a:pt x="1385316" y="1537715"/>
                </a:lnTo>
                <a:lnTo>
                  <a:pt x="1385316" y="1530096"/>
                </a:lnTo>
                <a:lnTo>
                  <a:pt x="13715" y="1530096"/>
                </a:lnTo>
                <a:lnTo>
                  <a:pt x="6096" y="1524000"/>
                </a:lnTo>
                <a:lnTo>
                  <a:pt x="13715" y="1524000"/>
                </a:lnTo>
                <a:lnTo>
                  <a:pt x="13715" y="13715"/>
                </a:lnTo>
                <a:lnTo>
                  <a:pt x="6096" y="13715"/>
                </a:lnTo>
                <a:lnTo>
                  <a:pt x="13715" y="6096"/>
                </a:lnTo>
                <a:lnTo>
                  <a:pt x="1385316" y="6096"/>
                </a:lnTo>
                <a:lnTo>
                  <a:pt x="1385316" y="0"/>
                </a:lnTo>
                <a:close/>
              </a:path>
              <a:path w="1385315" h="1537715">
                <a:moveTo>
                  <a:pt x="13715" y="1524000"/>
                </a:moveTo>
                <a:lnTo>
                  <a:pt x="6096" y="1524000"/>
                </a:lnTo>
                <a:lnTo>
                  <a:pt x="13715" y="1530096"/>
                </a:lnTo>
                <a:lnTo>
                  <a:pt x="13715" y="1524000"/>
                </a:lnTo>
                <a:close/>
              </a:path>
              <a:path w="1385315" h="1537715">
                <a:moveTo>
                  <a:pt x="1371600" y="1524000"/>
                </a:moveTo>
                <a:lnTo>
                  <a:pt x="13715" y="1524000"/>
                </a:lnTo>
                <a:lnTo>
                  <a:pt x="13715" y="1530096"/>
                </a:lnTo>
                <a:lnTo>
                  <a:pt x="1371600" y="1530096"/>
                </a:lnTo>
                <a:lnTo>
                  <a:pt x="1371600" y="1524000"/>
                </a:lnTo>
                <a:close/>
              </a:path>
              <a:path w="1385315" h="1537715">
                <a:moveTo>
                  <a:pt x="1371600" y="6096"/>
                </a:moveTo>
                <a:lnTo>
                  <a:pt x="1371600" y="1530096"/>
                </a:lnTo>
                <a:lnTo>
                  <a:pt x="1377696" y="1524000"/>
                </a:lnTo>
                <a:lnTo>
                  <a:pt x="1385316" y="1524000"/>
                </a:lnTo>
                <a:lnTo>
                  <a:pt x="1385316" y="13715"/>
                </a:lnTo>
                <a:lnTo>
                  <a:pt x="1377696" y="13715"/>
                </a:lnTo>
                <a:lnTo>
                  <a:pt x="1371600" y="6096"/>
                </a:lnTo>
                <a:close/>
              </a:path>
              <a:path w="1385315" h="1537715">
                <a:moveTo>
                  <a:pt x="1385316" y="1524000"/>
                </a:moveTo>
                <a:lnTo>
                  <a:pt x="1377696" y="1524000"/>
                </a:lnTo>
                <a:lnTo>
                  <a:pt x="1371600" y="1530096"/>
                </a:lnTo>
                <a:lnTo>
                  <a:pt x="1385316" y="1530096"/>
                </a:lnTo>
                <a:lnTo>
                  <a:pt x="1385316" y="1524000"/>
                </a:lnTo>
                <a:close/>
              </a:path>
              <a:path w="1385315" h="1537715">
                <a:moveTo>
                  <a:pt x="13715" y="6096"/>
                </a:moveTo>
                <a:lnTo>
                  <a:pt x="6096" y="13715"/>
                </a:lnTo>
                <a:lnTo>
                  <a:pt x="13715" y="13715"/>
                </a:lnTo>
                <a:lnTo>
                  <a:pt x="13715" y="6096"/>
                </a:lnTo>
                <a:close/>
              </a:path>
              <a:path w="1385315" h="1537715">
                <a:moveTo>
                  <a:pt x="1371600" y="6096"/>
                </a:moveTo>
                <a:lnTo>
                  <a:pt x="13715" y="6096"/>
                </a:lnTo>
                <a:lnTo>
                  <a:pt x="13715" y="13715"/>
                </a:lnTo>
                <a:lnTo>
                  <a:pt x="1371600" y="13715"/>
                </a:lnTo>
                <a:lnTo>
                  <a:pt x="1371600" y="6096"/>
                </a:lnTo>
                <a:close/>
              </a:path>
              <a:path w="1385315" h="1537715">
                <a:moveTo>
                  <a:pt x="1385316" y="6096"/>
                </a:moveTo>
                <a:lnTo>
                  <a:pt x="1371600" y="6096"/>
                </a:lnTo>
                <a:lnTo>
                  <a:pt x="1377696" y="13715"/>
                </a:lnTo>
                <a:lnTo>
                  <a:pt x="1385316" y="13715"/>
                </a:lnTo>
                <a:lnTo>
                  <a:pt x="1385316" y="6096"/>
                </a:lnTo>
                <a:close/>
              </a:path>
            </a:pathLst>
          </a:custGeom>
          <a:solidFill>
            <a:srgbClr val="000000"/>
          </a:solidFill>
        </p:spPr>
        <p:txBody>
          <a:bodyPr wrap="square" lIns="0" tIns="0" rIns="0" bIns="0" rtlCol="0">
            <a:noAutofit/>
          </a:bodyPr>
          <a:lstStyle/>
          <a:p>
            <a:endParaRPr/>
          </a:p>
        </p:txBody>
      </p:sp>
      <p:sp>
        <p:nvSpPr>
          <p:cNvPr id="10" name="object 10"/>
          <p:cNvSpPr txBox="1"/>
          <p:nvPr/>
        </p:nvSpPr>
        <p:spPr>
          <a:xfrm>
            <a:off x="1457961" y="2783842"/>
            <a:ext cx="1065530" cy="1229995"/>
          </a:xfrm>
          <a:prstGeom prst="rect">
            <a:avLst/>
          </a:prstGeom>
        </p:spPr>
        <p:txBody>
          <a:bodyPr vert="horz" wrap="square" lIns="0" tIns="0" rIns="0" bIns="0" rtlCol="0">
            <a:noAutofit/>
          </a:bodyPr>
          <a:lstStyle/>
          <a:p>
            <a:pPr marL="12700" marR="12700" indent="1270" algn="ctr">
              <a:lnSpc>
                <a:spcPct val="100000"/>
              </a:lnSpc>
            </a:pPr>
            <a:r>
              <a:rPr sz="1600" b="1" spc="-10" dirty="0">
                <a:latin typeface="Arial"/>
                <a:cs typeface="Arial"/>
              </a:rPr>
              <a:t>Hi</a:t>
            </a:r>
            <a:r>
              <a:rPr sz="1600" b="1" spc="-15" dirty="0">
                <a:latin typeface="Arial"/>
                <a:cs typeface="Arial"/>
              </a:rPr>
              <a:t>g</a:t>
            </a:r>
            <a:r>
              <a:rPr sz="1600" b="1" spc="-10" dirty="0">
                <a:latin typeface="Arial"/>
                <a:cs typeface="Arial"/>
              </a:rPr>
              <a:t>h Ba</a:t>
            </a:r>
            <a:r>
              <a:rPr sz="1600" b="1" spc="-15" dirty="0">
                <a:latin typeface="Arial"/>
                <a:cs typeface="Arial"/>
              </a:rPr>
              <a:t>nd</a:t>
            </a:r>
            <a:r>
              <a:rPr sz="1600" b="1" spc="25" dirty="0">
                <a:latin typeface="Arial"/>
                <a:cs typeface="Arial"/>
              </a:rPr>
              <a:t>w</a:t>
            </a:r>
            <a:r>
              <a:rPr sz="1600" b="1" spc="-5" dirty="0">
                <a:latin typeface="Arial"/>
                <a:cs typeface="Arial"/>
              </a:rPr>
              <a:t>i</a:t>
            </a:r>
            <a:r>
              <a:rPr sz="1600" b="1" spc="-15" dirty="0">
                <a:latin typeface="Arial"/>
                <a:cs typeface="Arial"/>
              </a:rPr>
              <a:t>dt</a:t>
            </a:r>
            <a:r>
              <a:rPr sz="1600" b="1" spc="-10" dirty="0">
                <a:latin typeface="Arial"/>
                <a:cs typeface="Arial"/>
              </a:rPr>
              <a:t>h Ex</a:t>
            </a:r>
            <a:r>
              <a:rPr sz="1600" b="1" spc="-15" dirty="0">
                <a:latin typeface="Arial"/>
                <a:cs typeface="Arial"/>
              </a:rPr>
              <a:t>t</a:t>
            </a:r>
            <a:r>
              <a:rPr sz="1600" b="1" spc="-10" dirty="0">
                <a:latin typeface="Arial"/>
                <a:cs typeface="Arial"/>
              </a:rPr>
              <a:t>er</a:t>
            </a:r>
            <a:r>
              <a:rPr sz="1600" b="1" spc="-15" dirty="0">
                <a:latin typeface="Arial"/>
                <a:cs typeface="Arial"/>
              </a:rPr>
              <a:t>n</a:t>
            </a:r>
            <a:r>
              <a:rPr sz="1600" b="1" spc="-10" dirty="0">
                <a:latin typeface="Arial"/>
                <a:cs typeface="Arial"/>
              </a:rPr>
              <a:t>al Me</a:t>
            </a:r>
            <a:r>
              <a:rPr sz="1600" b="1" spc="-20" dirty="0">
                <a:latin typeface="Arial"/>
                <a:cs typeface="Arial"/>
              </a:rPr>
              <a:t>m</a:t>
            </a:r>
            <a:r>
              <a:rPr sz="1600" b="1" spc="-15" dirty="0">
                <a:latin typeface="Arial"/>
                <a:cs typeface="Arial"/>
              </a:rPr>
              <a:t>o</a:t>
            </a:r>
            <a:r>
              <a:rPr sz="1600" b="1" spc="-10" dirty="0">
                <a:latin typeface="Arial"/>
                <a:cs typeface="Arial"/>
              </a:rPr>
              <a:t>ry</a:t>
            </a:r>
            <a:r>
              <a:rPr sz="1600" b="1" spc="-5" dirty="0">
                <a:latin typeface="Arial"/>
                <a:cs typeface="Arial"/>
              </a:rPr>
              <a:t> I</a:t>
            </a:r>
            <a:r>
              <a:rPr sz="1600" b="1" spc="-15" dirty="0">
                <a:latin typeface="Arial"/>
                <a:cs typeface="Arial"/>
              </a:rPr>
              <a:t>nt</a:t>
            </a:r>
            <a:r>
              <a:rPr sz="1600" b="1" spc="-10" dirty="0">
                <a:latin typeface="Arial"/>
                <a:cs typeface="Arial"/>
              </a:rPr>
              <a:t>er</a:t>
            </a:r>
            <a:r>
              <a:rPr sz="1600" b="1" spc="-15" dirty="0">
                <a:latin typeface="Arial"/>
                <a:cs typeface="Arial"/>
              </a:rPr>
              <a:t>f</a:t>
            </a:r>
            <a:r>
              <a:rPr sz="1600" b="1" spc="-10" dirty="0">
                <a:latin typeface="Arial"/>
                <a:cs typeface="Arial"/>
              </a:rPr>
              <a:t>ace</a:t>
            </a:r>
            <a:endParaRPr sz="1600">
              <a:latin typeface="Arial"/>
              <a:cs typeface="Arial"/>
            </a:endParaRPr>
          </a:p>
        </p:txBody>
      </p:sp>
      <p:sp>
        <p:nvSpPr>
          <p:cNvPr id="11" name="object 11"/>
          <p:cNvSpPr/>
          <p:nvPr/>
        </p:nvSpPr>
        <p:spPr>
          <a:xfrm>
            <a:off x="4887470" y="4160647"/>
            <a:ext cx="1600200" cy="914400"/>
          </a:xfrm>
          <a:custGeom>
            <a:avLst/>
            <a:gdLst/>
            <a:ahLst/>
            <a:cxnLst/>
            <a:rect l="l" t="t" r="r" b="b"/>
            <a:pathLst>
              <a:path w="1600200" h="914400">
                <a:moveTo>
                  <a:pt x="0" y="0"/>
                </a:moveTo>
                <a:lnTo>
                  <a:pt x="1600200" y="0"/>
                </a:lnTo>
                <a:lnTo>
                  <a:pt x="1600200" y="914400"/>
                </a:lnTo>
                <a:lnTo>
                  <a:pt x="0" y="914400"/>
                </a:lnTo>
                <a:lnTo>
                  <a:pt x="0" y="0"/>
                </a:lnTo>
                <a:close/>
              </a:path>
            </a:pathLst>
          </a:custGeom>
          <a:solidFill>
            <a:srgbClr val="91191C"/>
          </a:solidFill>
        </p:spPr>
        <p:txBody>
          <a:bodyPr wrap="square" lIns="0" tIns="0" rIns="0" bIns="0" rtlCol="0">
            <a:noAutofit/>
          </a:bodyPr>
          <a:lstStyle/>
          <a:p>
            <a:endParaRPr/>
          </a:p>
        </p:txBody>
      </p:sp>
      <p:sp>
        <p:nvSpPr>
          <p:cNvPr id="12" name="object 12"/>
          <p:cNvSpPr/>
          <p:nvPr/>
        </p:nvSpPr>
        <p:spPr>
          <a:xfrm>
            <a:off x="4881371" y="4154551"/>
            <a:ext cx="1613914" cy="928116"/>
          </a:xfrm>
          <a:custGeom>
            <a:avLst/>
            <a:gdLst/>
            <a:ahLst/>
            <a:cxnLst/>
            <a:rect l="l" t="t" r="r" b="b"/>
            <a:pathLst>
              <a:path w="1613915" h="928116">
                <a:moveTo>
                  <a:pt x="1613915" y="0"/>
                </a:moveTo>
                <a:lnTo>
                  <a:pt x="0" y="0"/>
                </a:lnTo>
                <a:lnTo>
                  <a:pt x="0" y="928116"/>
                </a:lnTo>
                <a:lnTo>
                  <a:pt x="1613915" y="928116"/>
                </a:lnTo>
                <a:lnTo>
                  <a:pt x="1613915" y="920496"/>
                </a:lnTo>
                <a:lnTo>
                  <a:pt x="13715" y="920496"/>
                </a:lnTo>
                <a:lnTo>
                  <a:pt x="6095" y="914400"/>
                </a:lnTo>
                <a:lnTo>
                  <a:pt x="13715" y="914400"/>
                </a:lnTo>
                <a:lnTo>
                  <a:pt x="13715" y="13715"/>
                </a:lnTo>
                <a:lnTo>
                  <a:pt x="6095" y="13715"/>
                </a:lnTo>
                <a:lnTo>
                  <a:pt x="13715" y="6096"/>
                </a:lnTo>
                <a:lnTo>
                  <a:pt x="1613915" y="6096"/>
                </a:lnTo>
                <a:lnTo>
                  <a:pt x="1613915" y="0"/>
                </a:lnTo>
                <a:close/>
              </a:path>
              <a:path w="1613915" h="928116">
                <a:moveTo>
                  <a:pt x="13715" y="914400"/>
                </a:moveTo>
                <a:lnTo>
                  <a:pt x="6095" y="914400"/>
                </a:lnTo>
                <a:lnTo>
                  <a:pt x="13715" y="920496"/>
                </a:lnTo>
                <a:lnTo>
                  <a:pt x="13715" y="914400"/>
                </a:lnTo>
                <a:close/>
              </a:path>
              <a:path w="1613915" h="928116">
                <a:moveTo>
                  <a:pt x="1600200" y="914400"/>
                </a:moveTo>
                <a:lnTo>
                  <a:pt x="13715" y="914400"/>
                </a:lnTo>
                <a:lnTo>
                  <a:pt x="13715" y="920496"/>
                </a:lnTo>
                <a:lnTo>
                  <a:pt x="1600200" y="920496"/>
                </a:lnTo>
                <a:lnTo>
                  <a:pt x="1600200" y="914400"/>
                </a:lnTo>
                <a:close/>
              </a:path>
              <a:path w="1613915" h="928116">
                <a:moveTo>
                  <a:pt x="1600200" y="6096"/>
                </a:moveTo>
                <a:lnTo>
                  <a:pt x="1600200" y="920496"/>
                </a:lnTo>
                <a:lnTo>
                  <a:pt x="1606295" y="914400"/>
                </a:lnTo>
                <a:lnTo>
                  <a:pt x="1613915" y="914400"/>
                </a:lnTo>
                <a:lnTo>
                  <a:pt x="1613915" y="13715"/>
                </a:lnTo>
                <a:lnTo>
                  <a:pt x="1606295" y="13715"/>
                </a:lnTo>
                <a:lnTo>
                  <a:pt x="1600200" y="6096"/>
                </a:lnTo>
                <a:close/>
              </a:path>
              <a:path w="1613915" h="928116">
                <a:moveTo>
                  <a:pt x="1613915" y="914400"/>
                </a:moveTo>
                <a:lnTo>
                  <a:pt x="1606295" y="914400"/>
                </a:lnTo>
                <a:lnTo>
                  <a:pt x="1600200" y="920496"/>
                </a:lnTo>
                <a:lnTo>
                  <a:pt x="1613915" y="920496"/>
                </a:lnTo>
                <a:lnTo>
                  <a:pt x="1613915" y="914400"/>
                </a:lnTo>
                <a:close/>
              </a:path>
              <a:path w="1613915" h="928116">
                <a:moveTo>
                  <a:pt x="13715" y="6096"/>
                </a:moveTo>
                <a:lnTo>
                  <a:pt x="6095" y="13715"/>
                </a:lnTo>
                <a:lnTo>
                  <a:pt x="13715" y="13715"/>
                </a:lnTo>
                <a:lnTo>
                  <a:pt x="13715" y="6096"/>
                </a:lnTo>
                <a:close/>
              </a:path>
              <a:path w="1613915" h="928116">
                <a:moveTo>
                  <a:pt x="1600200" y="6096"/>
                </a:moveTo>
                <a:lnTo>
                  <a:pt x="13715" y="6096"/>
                </a:lnTo>
                <a:lnTo>
                  <a:pt x="13715" y="13715"/>
                </a:lnTo>
                <a:lnTo>
                  <a:pt x="1600200" y="13715"/>
                </a:lnTo>
                <a:lnTo>
                  <a:pt x="1600200" y="6096"/>
                </a:lnTo>
                <a:close/>
              </a:path>
              <a:path w="1613915" h="928116">
                <a:moveTo>
                  <a:pt x="1613915" y="6096"/>
                </a:moveTo>
                <a:lnTo>
                  <a:pt x="1600200" y="6096"/>
                </a:lnTo>
                <a:lnTo>
                  <a:pt x="1606295" y="13715"/>
                </a:lnTo>
                <a:lnTo>
                  <a:pt x="1613915" y="13715"/>
                </a:lnTo>
                <a:lnTo>
                  <a:pt x="1613915" y="6096"/>
                </a:lnTo>
                <a:close/>
              </a:path>
            </a:pathLst>
          </a:custGeom>
          <a:solidFill>
            <a:srgbClr val="000000"/>
          </a:solidFill>
        </p:spPr>
        <p:txBody>
          <a:bodyPr wrap="square" lIns="0" tIns="0" rIns="0" bIns="0" rtlCol="0">
            <a:noAutofit/>
          </a:bodyPr>
          <a:lstStyle/>
          <a:p>
            <a:endParaRPr/>
          </a:p>
        </p:txBody>
      </p:sp>
      <p:sp>
        <p:nvSpPr>
          <p:cNvPr id="13" name="object 13"/>
          <p:cNvSpPr txBox="1"/>
          <p:nvPr/>
        </p:nvSpPr>
        <p:spPr>
          <a:xfrm>
            <a:off x="5127753" y="4368802"/>
            <a:ext cx="1117601" cy="498475"/>
          </a:xfrm>
          <a:prstGeom prst="rect">
            <a:avLst/>
          </a:prstGeom>
        </p:spPr>
        <p:txBody>
          <a:bodyPr vert="horz" wrap="square" lIns="0" tIns="0" rIns="0" bIns="0" rtlCol="0">
            <a:noAutofit/>
          </a:bodyPr>
          <a:lstStyle/>
          <a:p>
            <a:pPr marL="6350" algn="ctr">
              <a:lnSpc>
                <a:spcPct val="100000"/>
              </a:lnSpc>
            </a:pPr>
            <a:r>
              <a:rPr sz="1600" b="1" spc="-15" dirty="0">
                <a:solidFill>
                  <a:srgbClr val="FFFFFF"/>
                </a:solidFill>
                <a:latin typeface="Arial"/>
                <a:cs typeface="Arial"/>
              </a:rPr>
              <a:t>DMA</a:t>
            </a:r>
            <a:endParaRPr sz="1600">
              <a:latin typeface="Arial"/>
              <a:cs typeface="Arial"/>
            </a:endParaRPr>
          </a:p>
          <a:p>
            <a:pPr algn="ctr">
              <a:lnSpc>
                <a:spcPct val="100000"/>
              </a:lnSpc>
            </a:pPr>
            <a:r>
              <a:rPr sz="1600" b="1" spc="-15" dirty="0">
                <a:solidFill>
                  <a:srgbClr val="FFFFFF"/>
                </a:solidFill>
                <a:latin typeface="Arial"/>
                <a:cs typeface="Arial"/>
              </a:rPr>
              <a:t>Bu</a:t>
            </a:r>
            <a:r>
              <a:rPr sz="1600" b="1" spc="-10" dirty="0">
                <a:solidFill>
                  <a:srgbClr val="FFFFFF"/>
                </a:solidFill>
                <a:latin typeface="Arial"/>
                <a:cs typeface="Arial"/>
              </a:rPr>
              <a:t>s</a:t>
            </a:r>
            <a:r>
              <a:rPr sz="1600" b="1" spc="-5" dirty="0">
                <a:solidFill>
                  <a:srgbClr val="FFFFFF"/>
                </a:solidFill>
                <a:latin typeface="Arial"/>
                <a:cs typeface="Arial"/>
              </a:rPr>
              <a:t> </a:t>
            </a:r>
            <a:r>
              <a:rPr sz="1600" b="1" spc="-15" dirty="0">
                <a:solidFill>
                  <a:srgbClr val="FFFFFF"/>
                </a:solidFill>
                <a:latin typeface="Arial"/>
                <a:cs typeface="Arial"/>
              </a:rPr>
              <a:t>Mast</a:t>
            </a:r>
            <a:r>
              <a:rPr sz="1600" b="1" spc="-10" dirty="0">
                <a:solidFill>
                  <a:srgbClr val="FFFFFF"/>
                </a:solidFill>
                <a:latin typeface="Arial"/>
                <a:cs typeface="Arial"/>
              </a:rPr>
              <a:t>er</a:t>
            </a:r>
            <a:endParaRPr sz="1600">
              <a:latin typeface="Arial"/>
              <a:cs typeface="Arial"/>
            </a:endParaRPr>
          </a:p>
        </p:txBody>
      </p:sp>
      <p:sp>
        <p:nvSpPr>
          <p:cNvPr id="14" name="object 14"/>
          <p:cNvSpPr/>
          <p:nvPr/>
        </p:nvSpPr>
        <p:spPr>
          <a:xfrm>
            <a:off x="6487668" y="2865247"/>
            <a:ext cx="1066798" cy="1066800"/>
          </a:xfrm>
          <a:custGeom>
            <a:avLst/>
            <a:gdLst/>
            <a:ahLst/>
            <a:cxnLst/>
            <a:rect l="l" t="t" r="r" b="b"/>
            <a:pathLst>
              <a:path w="1066800" h="1066800">
                <a:moveTo>
                  <a:pt x="0" y="0"/>
                </a:moveTo>
                <a:lnTo>
                  <a:pt x="1066799" y="0"/>
                </a:lnTo>
                <a:lnTo>
                  <a:pt x="1066799" y="1066800"/>
                </a:lnTo>
                <a:lnTo>
                  <a:pt x="0" y="1066800"/>
                </a:lnTo>
                <a:lnTo>
                  <a:pt x="0" y="0"/>
                </a:lnTo>
                <a:close/>
              </a:path>
            </a:pathLst>
          </a:custGeom>
          <a:solidFill>
            <a:srgbClr val="9EB23A"/>
          </a:solidFill>
        </p:spPr>
        <p:txBody>
          <a:bodyPr wrap="square" lIns="0" tIns="0" rIns="0" bIns="0" rtlCol="0">
            <a:noAutofit/>
          </a:bodyPr>
          <a:lstStyle/>
          <a:p>
            <a:endParaRPr/>
          </a:p>
        </p:txBody>
      </p:sp>
      <p:sp>
        <p:nvSpPr>
          <p:cNvPr id="15" name="object 15"/>
          <p:cNvSpPr/>
          <p:nvPr/>
        </p:nvSpPr>
        <p:spPr>
          <a:xfrm>
            <a:off x="6481571" y="2859153"/>
            <a:ext cx="1080517" cy="1080515"/>
          </a:xfrm>
          <a:custGeom>
            <a:avLst/>
            <a:gdLst/>
            <a:ahLst/>
            <a:cxnLst/>
            <a:rect l="l" t="t" r="r" b="b"/>
            <a:pathLst>
              <a:path w="1080516" h="1080515">
                <a:moveTo>
                  <a:pt x="1080516" y="0"/>
                </a:moveTo>
                <a:lnTo>
                  <a:pt x="0" y="0"/>
                </a:lnTo>
                <a:lnTo>
                  <a:pt x="0" y="1080515"/>
                </a:lnTo>
                <a:lnTo>
                  <a:pt x="1080516" y="1080515"/>
                </a:lnTo>
                <a:lnTo>
                  <a:pt x="1080516" y="1072896"/>
                </a:lnTo>
                <a:lnTo>
                  <a:pt x="13715" y="1072896"/>
                </a:lnTo>
                <a:lnTo>
                  <a:pt x="6095" y="1066800"/>
                </a:lnTo>
                <a:lnTo>
                  <a:pt x="13715" y="1066800"/>
                </a:lnTo>
                <a:lnTo>
                  <a:pt x="13715" y="13715"/>
                </a:lnTo>
                <a:lnTo>
                  <a:pt x="6095" y="13715"/>
                </a:lnTo>
                <a:lnTo>
                  <a:pt x="13715" y="6096"/>
                </a:lnTo>
                <a:lnTo>
                  <a:pt x="1080516" y="6096"/>
                </a:lnTo>
                <a:lnTo>
                  <a:pt x="1080516" y="0"/>
                </a:lnTo>
                <a:close/>
              </a:path>
              <a:path w="1080516" h="1080515">
                <a:moveTo>
                  <a:pt x="13715" y="1066800"/>
                </a:moveTo>
                <a:lnTo>
                  <a:pt x="6095" y="1066800"/>
                </a:lnTo>
                <a:lnTo>
                  <a:pt x="13715" y="1072896"/>
                </a:lnTo>
                <a:lnTo>
                  <a:pt x="13715" y="1066800"/>
                </a:lnTo>
                <a:close/>
              </a:path>
              <a:path w="1080516" h="1080515">
                <a:moveTo>
                  <a:pt x="1066800" y="1066800"/>
                </a:moveTo>
                <a:lnTo>
                  <a:pt x="13715" y="1066800"/>
                </a:lnTo>
                <a:lnTo>
                  <a:pt x="13715" y="1072896"/>
                </a:lnTo>
                <a:lnTo>
                  <a:pt x="1066800" y="1072896"/>
                </a:lnTo>
                <a:lnTo>
                  <a:pt x="1066800" y="1066800"/>
                </a:lnTo>
                <a:close/>
              </a:path>
              <a:path w="1080516" h="1080515">
                <a:moveTo>
                  <a:pt x="1066800" y="6096"/>
                </a:moveTo>
                <a:lnTo>
                  <a:pt x="1066800" y="1072896"/>
                </a:lnTo>
                <a:lnTo>
                  <a:pt x="1072896" y="1066800"/>
                </a:lnTo>
                <a:lnTo>
                  <a:pt x="1080516" y="1066800"/>
                </a:lnTo>
                <a:lnTo>
                  <a:pt x="1080516" y="13715"/>
                </a:lnTo>
                <a:lnTo>
                  <a:pt x="1072896" y="13715"/>
                </a:lnTo>
                <a:lnTo>
                  <a:pt x="1066800" y="6096"/>
                </a:lnTo>
                <a:close/>
              </a:path>
              <a:path w="1080516" h="1080515">
                <a:moveTo>
                  <a:pt x="1080516" y="1066800"/>
                </a:moveTo>
                <a:lnTo>
                  <a:pt x="1072896" y="1066800"/>
                </a:lnTo>
                <a:lnTo>
                  <a:pt x="1066800" y="1072896"/>
                </a:lnTo>
                <a:lnTo>
                  <a:pt x="1080516" y="1072896"/>
                </a:lnTo>
                <a:lnTo>
                  <a:pt x="1080516" y="1066800"/>
                </a:lnTo>
                <a:close/>
              </a:path>
              <a:path w="1080516" h="1080515">
                <a:moveTo>
                  <a:pt x="13715" y="6096"/>
                </a:moveTo>
                <a:lnTo>
                  <a:pt x="6095" y="13715"/>
                </a:lnTo>
                <a:lnTo>
                  <a:pt x="13715" y="13715"/>
                </a:lnTo>
                <a:lnTo>
                  <a:pt x="13715" y="6096"/>
                </a:lnTo>
                <a:close/>
              </a:path>
              <a:path w="1080516" h="1080515">
                <a:moveTo>
                  <a:pt x="1066800" y="6096"/>
                </a:moveTo>
                <a:lnTo>
                  <a:pt x="13715" y="6096"/>
                </a:lnTo>
                <a:lnTo>
                  <a:pt x="13715" y="13715"/>
                </a:lnTo>
                <a:lnTo>
                  <a:pt x="1066800" y="13715"/>
                </a:lnTo>
                <a:lnTo>
                  <a:pt x="1066800" y="6096"/>
                </a:lnTo>
                <a:close/>
              </a:path>
              <a:path w="1080516" h="1080515">
                <a:moveTo>
                  <a:pt x="1080516" y="6096"/>
                </a:moveTo>
                <a:lnTo>
                  <a:pt x="1066800" y="6096"/>
                </a:lnTo>
                <a:lnTo>
                  <a:pt x="1072896" y="13715"/>
                </a:lnTo>
                <a:lnTo>
                  <a:pt x="1080516" y="13715"/>
                </a:lnTo>
                <a:lnTo>
                  <a:pt x="1080516" y="6096"/>
                </a:lnTo>
                <a:close/>
              </a:path>
            </a:pathLst>
          </a:custGeom>
          <a:solidFill>
            <a:srgbClr val="000000"/>
          </a:solidFill>
        </p:spPr>
        <p:txBody>
          <a:bodyPr wrap="square" lIns="0" tIns="0" rIns="0" bIns="0" rtlCol="0">
            <a:noAutofit/>
          </a:bodyPr>
          <a:lstStyle/>
          <a:p>
            <a:endParaRPr/>
          </a:p>
        </p:txBody>
      </p:sp>
      <p:sp>
        <p:nvSpPr>
          <p:cNvPr id="16" name="object 16"/>
          <p:cNvSpPr txBox="1"/>
          <p:nvPr/>
        </p:nvSpPr>
        <p:spPr>
          <a:xfrm>
            <a:off x="6686806" y="3149602"/>
            <a:ext cx="667385" cy="498475"/>
          </a:xfrm>
          <a:prstGeom prst="rect">
            <a:avLst/>
          </a:prstGeom>
        </p:spPr>
        <p:txBody>
          <a:bodyPr vert="horz" wrap="square" lIns="0" tIns="0" rIns="0" bIns="0" rtlCol="0">
            <a:noAutofit/>
          </a:bodyPr>
          <a:lstStyle/>
          <a:p>
            <a:pPr marL="0" algn="ctr">
              <a:lnSpc>
                <a:spcPct val="100000"/>
              </a:lnSpc>
            </a:pPr>
            <a:r>
              <a:rPr sz="1600" b="1" spc="-65" dirty="0">
                <a:solidFill>
                  <a:srgbClr val="FFFFFF"/>
                </a:solidFill>
                <a:latin typeface="Arial"/>
                <a:cs typeface="Arial"/>
              </a:rPr>
              <a:t>A</a:t>
            </a:r>
            <a:r>
              <a:rPr sz="1600" b="1" spc="-15" dirty="0">
                <a:solidFill>
                  <a:srgbClr val="FFFFFF"/>
                </a:solidFill>
                <a:latin typeface="Arial"/>
                <a:cs typeface="Arial"/>
              </a:rPr>
              <a:t>PB</a:t>
            </a:r>
            <a:endParaRPr sz="1600">
              <a:latin typeface="Arial"/>
              <a:cs typeface="Arial"/>
            </a:endParaRPr>
          </a:p>
          <a:p>
            <a:pPr algn="ctr">
              <a:lnSpc>
                <a:spcPct val="100000"/>
              </a:lnSpc>
            </a:pPr>
            <a:r>
              <a:rPr sz="1600" b="1" spc="-10" dirty="0">
                <a:solidFill>
                  <a:srgbClr val="FFFFFF"/>
                </a:solidFill>
                <a:latin typeface="Arial"/>
                <a:cs typeface="Arial"/>
              </a:rPr>
              <a:t>Bri</a:t>
            </a:r>
            <a:r>
              <a:rPr sz="1600" b="1" spc="-15" dirty="0">
                <a:solidFill>
                  <a:srgbClr val="FFFFFF"/>
                </a:solidFill>
                <a:latin typeface="Arial"/>
                <a:cs typeface="Arial"/>
              </a:rPr>
              <a:t>dg</a:t>
            </a:r>
            <a:r>
              <a:rPr sz="1600" b="1" spc="-10" dirty="0">
                <a:solidFill>
                  <a:srgbClr val="FFFFFF"/>
                </a:solidFill>
                <a:latin typeface="Arial"/>
                <a:cs typeface="Arial"/>
              </a:rPr>
              <a:t>e</a:t>
            </a:r>
            <a:endParaRPr sz="1600">
              <a:latin typeface="Arial"/>
              <a:cs typeface="Arial"/>
            </a:endParaRPr>
          </a:p>
        </p:txBody>
      </p:sp>
      <p:sp>
        <p:nvSpPr>
          <p:cNvPr id="17" name="object 17"/>
          <p:cNvSpPr/>
          <p:nvPr/>
        </p:nvSpPr>
        <p:spPr>
          <a:xfrm>
            <a:off x="2677668" y="3360546"/>
            <a:ext cx="3810000" cy="76200"/>
          </a:xfrm>
          <a:custGeom>
            <a:avLst/>
            <a:gdLst/>
            <a:ahLst/>
            <a:cxnLst/>
            <a:rect l="l" t="t" r="r" b="b"/>
            <a:pathLst>
              <a:path w="3810000" h="76200">
                <a:moveTo>
                  <a:pt x="0" y="0"/>
                </a:moveTo>
                <a:lnTo>
                  <a:pt x="3810000" y="0"/>
                </a:lnTo>
                <a:lnTo>
                  <a:pt x="3810000" y="76200"/>
                </a:lnTo>
                <a:lnTo>
                  <a:pt x="0" y="76200"/>
                </a:lnTo>
                <a:lnTo>
                  <a:pt x="0" y="0"/>
                </a:lnTo>
                <a:close/>
              </a:path>
            </a:pathLst>
          </a:custGeom>
          <a:solidFill>
            <a:srgbClr val="000000"/>
          </a:solidFill>
        </p:spPr>
        <p:txBody>
          <a:bodyPr wrap="square" lIns="0" tIns="0" rIns="0" bIns="0" rtlCol="0">
            <a:noAutofit/>
          </a:bodyPr>
          <a:lstStyle/>
          <a:p>
            <a:endParaRPr/>
          </a:p>
        </p:txBody>
      </p:sp>
      <p:sp>
        <p:nvSpPr>
          <p:cNvPr id="18" name="object 18"/>
          <p:cNvSpPr/>
          <p:nvPr/>
        </p:nvSpPr>
        <p:spPr>
          <a:xfrm>
            <a:off x="3782570" y="3398646"/>
            <a:ext cx="76199" cy="762000"/>
          </a:xfrm>
          <a:custGeom>
            <a:avLst/>
            <a:gdLst/>
            <a:ahLst/>
            <a:cxnLst/>
            <a:rect l="l" t="t" r="r" b="b"/>
            <a:pathLst>
              <a:path w="76200" h="762000">
                <a:moveTo>
                  <a:pt x="0" y="762000"/>
                </a:moveTo>
                <a:lnTo>
                  <a:pt x="0" y="0"/>
                </a:lnTo>
                <a:lnTo>
                  <a:pt x="76200" y="0"/>
                </a:lnTo>
                <a:lnTo>
                  <a:pt x="76200" y="762000"/>
                </a:lnTo>
                <a:lnTo>
                  <a:pt x="0" y="762000"/>
                </a:lnTo>
                <a:close/>
              </a:path>
            </a:pathLst>
          </a:custGeom>
          <a:solidFill>
            <a:srgbClr val="000000"/>
          </a:solidFill>
        </p:spPr>
        <p:txBody>
          <a:bodyPr wrap="square" lIns="0" tIns="0" rIns="0" bIns="0" rtlCol="0">
            <a:noAutofit/>
          </a:bodyPr>
          <a:lstStyle/>
          <a:p>
            <a:endParaRPr/>
          </a:p>
        </p:txBody>
      </p:sp>
      <p:sp>
        <p:nvSpPr>
          <p:cNvPr id="19" name="object 19"/>
          <p:cNvSpPr/>
          <p:nvPr/>
        </p:nvSpPr>
        <p:spPr>
          <a:xfrm>
            <a:off x="5611368" y="3398646"/>
            <a:ext cx="76199" cy="762000"/>
          </a:xfrm>
          <a:custGeom>
            <a:avLst/>
            <a:gdLst/>
            <a:ahLst/>
            <a:cxnLst/>
            <a:rect l="l" t="t" r="r" b="b"/>
            <a:pathLst>
              <a:path w="76200" h="762000">
                <a:moveTo>
                  <a:pt x="0" y="762000"/>
                </a:moveTo>
                <a:lnTo>
                  <a:pt x="0" y="0"/>
                </a:lnTo>
                <a:lnTo>
                  <a:pt x="76200" y="0"/>
                </a:lnTo>
                <a:lnTo>
                  <a:pt x="76200" y="762000"/>
                </a:lnTo>
                <a:lnTo>
                  <a:pt x="0" y="762000"/>
                </a:lnTo>
                <a:close/>
              </a:path>
            </a:pathLst>
          </a:custGeom>
          <a:solidFill>
            <a:srgbClr val="000000"/>
          </a:solidFill>
        </p:spPr>
        <p:txBody>
          <a:bodyPr wrap="square" lIns="0" tIns="0" rIns="0" bIns="0" rtlCol="0">
            <a:noAutofit/>
          </a:bodyPr>
          <a:lstStyle/>
          <a:p>
            <a:endParaRPr/>
          </a:p>
        </p:txBody>
      </p:sp>
      <p:sp>
        <p:nvSpPr>
          <p:cNvPr id="20" name="object 20"/>
          <p:cNvSpPr/>
          <p:nvPr/>
        </p:nvSpPr>
        <p:spPr>
          <a:xfrm>
            <a:off x="4773169" y="2636647"/>
            <a:ext cx="76199" cy="762000"/>
          </a:xfrm>
          <a:custGeom>
            <a:avLst/>
            <a:gdLst/>
            <a:ahLst/>
            <a:cxnLst/>
            <a:rect l="l" t="t" r="r" b="b"/>
            <a:pathLst>
              <a:path w="76200" h="762000">
                <a:moveTo>
                  <a:pt x="76200" y="0"/>
                </a:moveTo>
                <a:lnTo>
                  <a:pt x="76200" y="762000"/>
                </a:lnTo>
                <a:lnTo>
                  <a:pt x="0" y="762000"/>
                </a:lnTo>
                <a:lnTo>
                  <a:pt x="0" y="0"/>
                </a:lnTo>
                <a:lnTo>
                  <a:pt x="76200" y="0"/>
                </a:lnTo>
                <a:close/>
              </a:path>
            </a:pathLst>
          </a:custGeom>
          <a:solidFill>
            <a:srgbClr val="000000"/>
          </a:solidFill>
        </p:spPr>
        <p:txBody>
          <a:bodyPr wrap="square" lIns="0" tIns="0" rIns="0" bIns="0" rtlCol="0">
            <a:noAutofit/>
          </a:bodyPr>
          <a:lstStyle/>
          <a:p>
            <a:endParaRPr/>
          </a:p>
        </p:txBody>
      </p:sp>
      <p:sp>
        <p:nvSpPr>
          <p:cNvPr id="21" name="object 21"/>
          <p:cNvSpPr/>
          <p:nvPr/>
        </p:nvSpPr>
        <p:spPr>
          <a:xfrm>
            <a:off x="7783830" y="2408047"/>
            <a:ext cx="0" cy="2057400"/>
          </a:xfrm>
          <a:custGeom>
            <a:avLst/>
            <a:gdLst/>
            <a:ahLst/>
            <a:cxnLst/>
            <a:rect l="l" t="t" r="r" b="b"/>
            <a:pathLst>
              <a:path h="2057400">
                <a:moveTo>
                  <a:pt x="0" y="0"/>
                </a:moveTo>
                <a:lnTo>
                  <a:pt x="0" y="2057400"/>
                </a:lnTo>
              </a:path>
            </a:pathLst>
          </a:custGeom>
          <a:ln w="39370">
            <a:solidFill>
              <a:srgbClr val="000000"/>
            </a:solidFill>
          </a:ln>
        </p:spPr>
        <p:txBody>
          <a:bodyPr wrap="square" lIns="0" tIns="0" rIns="0" bIns="0" rtlCol="0">
            <a:noAutofit/>
          </a:bodyPr>
          <a:lstStyle/>
          <a:p>
            <a:endParaRPr/>
          </a:p>
        </p:txBody>
      </p:sp>
      <p:sp>
        <p:nvSpPr>
          <p:cNvPr id="22" name="object 22"/>
          <p:cNvSpPr/>
          <p:nvPr/>
        </p:nvSpPr>
        <p:spPr>
          <a:xfrm>
            <a:off x="7554468" y="3399409"/>
            <a:ext cx="228599" cy="0"/>
          </a:xfrm>
          <a:custGeom>
            <a:avLst/>
            <a:gdLst/>
            <a:ahLst/>
            <a:cxnLst/>
            <a:rect l="l" t="t" r="r" b="b"/>
            <a:pathLst>
              <a:path w="228600">
                <a:moveTo>
                  <a:pt x="0" y="0"/>
                </a:moveTo>
                <a:lnTo>
                  <a:pt x="228600" y="0"/>
                </a:lnTo>
              </a:path>
            </a:pathLst>
          </a:custGeom>
          <a:ln w="39370">
            <a:solidFill>
              <a:srgbClr val="000000"/>
            </a:solidFill>
          </a:ln>
        </p:spPr>
        <p:txBody>
          <a:bodyPr wrap="square" lIns="0" tIns="0" rIns="0" bIns="0" rtlCol="0">
            <a:noAutofit/>
          </a:bodyPr>
          <a:lstStyle/>
          <a:p>
            <a:endParaRPr/>
          </a:p>
        </p:txBody>
      </p:sp>
      <p:sp>
        <p:nvSpPr>
          <p:cNvPr id="23" name="object 23"/>
          <p:cNvSpPr/>
          <p:nvPr/>
        </p:nvSpPr>
        <p:spPr>
          <a:xfrm>
            <a:off x="8011670" y="3474846"/>
            <a:ext cx="1142999" cy="533400"/>
          </a:xfrm>
          <a:custGeom>
            <a:avLst/>
            <a:gdLst/>
            <a:ahLst/>
            <a:cxnLst/>
            <a:rect l="l" t="t" r="r" b="b"/>
            <a:pathLst>
              <a:path w="1143000" h="533400">
                <a:moveTo>
                  <a:pt x="0" y="0"/>
                </a:moveTo>
                <a:lnTo>
                  <a:pt x="1143000" y="0"/>
                </a:lnTo>
                <a:lnTo>
                  <a:pt x="1143000" y="533400"/>
                </a:lnTo>
                <a:lnTo>
                  <a:pt x="0" y="533400"/>
                </a:lnTo>
                <a:lnTo>
                  <a:pt x="0" y="0"/>
                </a:lnTo>
                <a:close/>
              </a:path>
            </a:pathLst>
          </a:custGeom>
          <a:solidFill>
            <a:srgbClr val="F9A519"/>
          </a:solidFill>
        </p:spPr>
        <p:txBody>
          <a:bodyPr wrap="square" lIns="0" tIns="0" rIns="0" bIns="0" rtlCol="0">
            <a:noAutofit/>
          </a:bodyPr>
          <a:lstStyle/>
          <a:p>
            <a:endParaRPr/>
          </a:p>
        </p:txBody>
      </p:sp>
      <p:sp>
        <p:nvSpPr>
          <p:cNvPr id="24" name="object 24"/>
          <p:cNvSpPr/>
          <p:nvPr/>
        </p:nvSpPr>
        <p:spPr>
          <a:xfrm>
            <a:off x="8005572" y="3468752"/>
            <a:ext cx="1156716" cy="547115"/>
          </a:xfrm>
          <a:custGeom>
            <a:avLst/>
            <a:gdLst/>
            <a:ahLst/>
            <a:cxnLst/>
            <a:rect l="l" t="t" r="r" b="b"/>
            <a:pathLst>
              <a:path w="1156716" h="547115">
                <a:moveTo>
                  <a:pt x="1156716" y="0"/>
                </a:moveTo>
                <a:lnTo>
                  <a:pt x="0" y="0"/>
                </a:lnTo>
                <a:lnTo>
                  <a:pt x="0" y="547115"/>
                </a:lnTo>
                <a:lnTo>
                  <a:pt x="1156716" y="547115"/>
                </a:lnTo>
                <a:lnTo>
                  <a:pt x="1156716" y="539496"/>
                </a:lnTo>
                <a:lnTo>
                  <a:pt x="13716" y="539496"/>
                </a:lnTo>
                <a:lnTo>
                  <a:pt x="6096" y="533400"/>
                </a:lnTo>
                <a:lnTo>
                  <a:pt x="13716" y="533400"/>
                </a:lnTo>
                <a:lnTo>
                  <a:pt x="13716" y="13715"/>
                </a:lnTo>
                <a:lnTo>
                  <a:pt x="6096" y="13715"/>
                </a:lnTo>
                <a:lnTo>
                  <a:pt x="13716" y="6096"/>
                </a:lnTo>
                <a:lnTo>
                  <a:pt x="1156716" y="6096"/>
                </a:lnTo>
                <a:lnTo>
                  <a:pt x="1156716" y="0"/>
                </a:lnTo>
                <a:close/>
              </a:path>
              <a:path w="1156716" h="547115">
                <a:moveTo>
                  <a:pt x="13716" y="533400"/>
                </a:moveTo>
                <a:lnTo>
                  <a:pt x="6096" y="533400"/>
                </a:lnTo>
                <a:lnTo>
                  <a:pt x="13716" y="539496"/>
                </a:lnTo>
                <a:lnTo>
                  <a:pt x="13716" y="533400"/>
                </a:lnTo>
                <a:close/>
              </a:path>
              <a:path w="1156716" h="547115">
                <a:moveTo>
                  <a:pt x="1143000" y="533400"/>
                </a:moveTo>
                <a:lnTo>
                  <a:pt x="13716" y="533400"/>
                </a:lnTo>
                <a:lnTo>
                  <a:pt x="13716" y="539496"/>
                </a:lnTo>
                <a:lnTo>
                  <a:pt x="1143000" y="539496"/>
                </a:lnTo>
                <a:lnTo>
                  <a:pt x="1143000" y="533400"/>
                </a:lnTo>
                <a:close/>
              </a:path>
              <a:path w="1156716" h="547115">
                <a:moveTo>
                  <a:pt x="1143000" y="6096"/>
                </a:moveTo>
                <a:lnTo>
                  <a:pt x="1143000" y="539496"/>
                </a:lnTo>
                <a:lnTo>
                  <a:pt x="1149096" y="533400"/>
                </a:lnTo>
                <a:lnTo>
                  <a:pt x="1156716" y="533400"/>
                </a:lnTo>
                <a:lnTo>
                  <a:pt x="1156716" y="13715"/>
                </a:lnTo>
                <a:lnTo>
                  <a:pt x="1149096" y="13715"/>
                </a:lnTo>
                <a:lnTo>
                  <a:pt x="1143000" y="6096"/>
                </a:lnTo>
                <a:close/>
              </a:path>
              <a:path w="1156716" h="547115">
                <a:moveTo>
                  <a:pt x="1156716" y="533400"/>
                </a:moveTo>
                <a:lnTo>
                  <a:pt x="1149096" y="533400"/>
                </a:lnTo>
                <a:lnTo>
                  <a:pt x="1143000" y="539496"/>
                </a:lnTo>
                <a:lnTo>
                  <a:pt x="1156716" y="539496"/>
                </a:lnTo>
                <a:lnTo>
                  <a:pt x="1156716" y="533400"/>
                </a:lnTo>
                <a:close/>
              </a:path>
              <a:path w="1156716" h="547115">
                <a:moveTo>
                  <a:pt x="13716" y="6096"/>
                </a:moveTo>
                <a:lnTo>
                  <a:pt x="6096" y="13715"/>
                </a:lnTo>
                <a:lnTo>
                  <a:pt x="13716" y="13715"/>
                </a:lnTo>
                <a:lnTo>
                  <a:pt x="13716" y="6096"/>
                </a:lnTo>
                <a:close/>
              </a:path>
              <a:path w="1156716" h="547115">
                <a:moveTo>
                  <a:pt x="1143000" y="6096"/>
                </a:moveTo>
                <a:lnTo>
                  <a:pt x="13716" y="6096"/>
                </a:lnTo>
                <a:lnTo>
                  <a:pt x="13716" y="13715"/>
                </a:lnTo>
                <a:lnTo>
                  <a:pt x="1143000" y="13715"/>
                </a:lnTo>
                <a:lnTo>
                  <a:pt x="1143000" y="6096"/>
                </a:lnTo>
                <a:close/>
              </a:path>
              <a:path w="1156716" h="547115">
                <a:moveTo>
                  <a:pt x="1156716" y="6096"/>
                </a:moveTo>
                <a:lnTo>
                  <a:pt x="1143000" y="6096"/>
                </a:lnTo>
                <a:lnTo>
                  <a:pt x="1149096" y="13715"/>
                </a:lnTo>
                <a:lnTo>
                  <a:pt x="1156716" y="13715"/>
                </a:lnTo>
                <a:lnTo>
                  <a:pt x="1156716" y="6096"/>
                </a:lnTo>
                <a:close/>
              </a:path>
            </a:pathLst>
          </a:custGeom>
          <a:solidFill>
            <a:srgbClr val="000000"/>
          </a:solidFill>
        </p:spPr>
        <p:txBody>
          <a:bodyPr wrap="square" lIns="0" tIns="0" rIns="0" bIns="0" rtlCol="0">
            <a:noAutofit/>
          </a:bodyPr>
          <a:lstStyle/>
          <a:p>
            <a:endParaRPr/>
          </a:p>
        </p:txBody>
      </p:sp>
      <p:sp>
        <p:nvSpPr>
          <p:cNvPr id="25" name="object 25"/>
          <p:cNvSpPr txBox="1"/>
          <p:nvPr/>
        </p:nvSpPr>
        <p:spPr>
          <a:xfrm>
            <a:off x="8206233" y="3614422"/>
            <a:ext cx="753110" cy="254635"/>
          </a:xfrm>
          <a:prstGeom prst="rect">
            <a:avLst/>
          </a:prstGeom>
        </p:spPr>
        <p:txBody>
          <a:bodyPr vert="horz" wrap="square" lIns="0" tIns="0" rIns="0" bIns="0" rtlCol="0">
            <a:noAutofit/>
          </a:bodyPr>
          <a:lstStyle/>
          <a:p>
            <a:pPr marL="12700">
              <a:lnSpc>
                <a:spcPct val="100000"/>
              </a:lnSpc>
            </a:pPr>
            <a:r>
              <a:rPr sz="1600" b="1" spc="-15" dirty="0">
                <a:latin typeface="Arial"/>
                <a:cs typeface="Arial"/>
              </a:rPr>
              <a:t>Ke</a:t>
            </a:r>
            <a:r>
              <a:rPr sz="1600" b="1" spc="-50" dirty="0">
                <a:latin typeface="Arial"/>
                <a:cs typeface="Arial"/>
              </a:rPr>
              <a:t>y</a:t>
            </a:r>
            <a:r>
              <a:rPr sz="1600" b="1" spc="-15" dirty="0">
                <a:latin typeface="Arial"/>
                <a:cs typeface="Arial"/>
              </a:rPr>
              <a:t>p</a:t>
            </a:r>
            <a:r>
              <a:rPr sz="1600" b="1" spc="-10" dirty="0">
                <a:latin typeface="Arial"/>
                <a:cs typeface="Arial"/>
              </a:rPr>
              <a:t>ad</a:t>
            </a:r>
            <a:endParaRPr sz="1600">
              <a:latin typeface="Arial"/>
              <a:cs typeface="Arial"/>
            </a:endParaRPr>
          </a:p>
        </p:txBody>
      </p:sp>
      <p:sp>
        <p:nvSpPr>
          <p:cNvPr id="26" name="object 26"/>
          <p:cNvSpPr/>
          <p:nvPr/>
        </p:nvSpPr>
        <p:spPr>
          <a:xfrm>
            <a:off x="7783068" y="3780409"/>
            <a:ext cx="228599" cy="0"/>
          </a:xfrm>
          <a:custGeom>
            <a:avLst/>
            <a:gdLst/>
            <a:ahLst/>
            <a:cxnLst/>
            <a:rect l="l" t="t" r="r" b="b"/>
            <a:pathLst>
              <a:path w="228600">
                <a:moveTo>
                  <a:pt x="0" y="0"/>
                </a:moveTo>
                <a:lnTo>
                  <a:pt x="228600" y="0"/>
                </a:lnTo>
              </a:path>
            </a:pathLst>
          </a:custGeom>
          <a:ln w="39370">
            <a:solidFill>
              <a:srgbClr val="000000"/>
            </a:solidFill>
          </a:ln>
        </p:spPr>
        <p:txBody>
          <a:bodyPr wrap="square" lIns="0" tIns="0" rIns="0" bIns="0" rtlCol="0">
            <a:noAutofit/>
          </a:bodyPr>
          <a:lstStyle/>
          <a:p>
            <a:endParaRPr/>
          </a:p>
        </p:txBody>
      </p:sp>
      <p:sp>
        <p:nvSpPr>
          <p:cNvPr id="27" name="object 27"/>
          <p:cNvSpPr/>
          <p:nvPr/>
        </p:nvSpPr>
        <p:spPr>
          <a:xfrm>
            <a:off x="8011670" y="2103248"/>
            <a:ext cx="1142999" cy="533400"/>
          </a:xfrm>
          <a:custGeom>
            <a:avLst/>
            <a:gdLst/>
            <a:ahLst/>
            <a:cxnLst/>
            <a:rect l="l" t="t" r="r" b="b"/>
            <a:pathLst>
              <a:path w="1143000" h="533400">
                <a:moveTo>
                  <a:pt x="0" y="0"/>
                </a:moveTo>
                <a:lnTo>
                  <a:pt x="1143000" y="0"/>
                </a:lnTo>
                <a:lnTo>
                  <a:pt x="1143000" y="533400"/>
                </a:lnTo>
                <a:lnTo>
                  <a:pt x="0" y="533400"/>
                </a:lnTo>
                <a:lnTo>
                  <a:pt x="0" y="0"/>
                </a:lnTo>
                <a:close/>
              </a:path>
            </a:pathLst>
          </a:custGeom>
          <a:solidFill>
            <a:srgbClr val="F9A519"/>
          </a:solidFill>
        </p:spPr>
        <p:txBody>
          <a:bodyPr wrap="square" lIns="0" tIns="0" rIns="0" bIns="0" rtlCol="0">
            <a:noAutofit/>
          </a:bodyPr>
          <a:lstStyle/>
          <a:p>
            <a:endParaRPr/>
          </a:p>
        </p:txBody>
      </p:sp>
      <p:sp>
        <p:nvSpPr>
          <p:cNvPr id="28" name="object 28"/>
          <p:cNvSpPr/>
          <p:nvPr/>
        </p:nvSpPr>
        <p:spPr>
          <a:xfrm>
            <a:off x="8005572" y="2097152"/>
            <a:ext cx="1156716" cy="547115"/>
          </a:xfrm>
          <a:custGeom>
            <a:avLst/>
            <a:gdLst/>
            <a:ahLst/>
            <a:cxnLst/>
            <a:rect l="l" t="t" r="r" b="b"/>
            <a:pathLst>
              <a:path w="1156716" h="547115">
                <a:moveTo>
                  <a:pt x="1156716" y="0"/>
                </a:moveTo>
                <a:lnTo>
                  <a:pt x="0" y="0"/>
                </a:lnTo>
                <a:lnTo>
                  <a:pt x="0" y="547115"/>
                </a:lnTo>
                <a:lnTo>
                  <a:pt x="1156716" y="547115"/>
                </a:lnTo>
                <a:lnTo>
                  <a:pt x="1156716" y="539496"/>
                </a:lnTo>
                <a:lnTo>
                  <a:pt x="13716" y="539496"/>
                </a:lnTo>
                <a:lnTo>
                  <a:pt x="6096" y="533400"/>
                </a:lnTo>
                <a:lnTo>
                  <a:pt x="13716" y="533400"/>
                </a:lnTo>
                <a:lnTo>
                  <a:pt x="13716" y="13715"/>
                </a:lnTo>
                <a:lnTo>
                  <a:pt x="6096" y="13715"/>
                </a:lnTo>
                <a:lnTo>
                  <a:pt x="13716" y="6096"/>
                </a:lnTo>
                <a:lnTo>
                  <a:pt x="1156716" y="6096"/>
                </a:lnTo>
                <a:lnTo>
                  <a:pt x="1156716" y="0"/>
                </a:lnTo>
                <a:close/>
              </a:path>
              <a:path w="1156716" h="547115">
                <a:moveTo>
                  <a:pt x="13716" y="533400"/>
                </a:moveTo>
                <a:lnTo>
                  <a:pt x="6096" y="533400"/>
                </a:lnTo>
                <a:lnTo>
                  <a:pt x="13716" y="539496"/>
                </a:lnTo>
                <a:lnTo>
                  <a:pt x="13716" y="533400"/>
                </a:lnTo>
                <a:close/>
              </a:path>
              <a:path w="1156716" h="547115">
                <a:moveTo>
                  <a:pt x="1143000" y="533400"/>
                </a:moveTo>
                <a:lnTo>
                  <a:pt x="13716" y="533400"/>
                </a:lnTo>
                <a:lnTo>
                  <a:pt x="13716" y="539496"/>
                </a:lnTo>
                <a:lnTo>
                  <a:pt x="1143000" y="539496"/>
                </a:lnTo>
                <a:lnTo>
                  <a:pt x="1143000" y="533400"/>
                </a:lnTo>
                <a:close/>
              </a:path>
              <a:path w="1156716" h="547115">
                <a:moveTo>
                  <a:pt x="1143000" y="6096"/>
                </a:moveTo>
                <a:lnTo>
                  <a:pt x="1143000" y="539496"/>
                </a:lnTo>
                <a:lnTo>
                  <a:pt x="1149096" y="533400"/>
                </a:lnTo>
                <a:lnTo>
                  <a:pt x="1156716" y="533400"/>
                </a:lnTo>
                <a:lnTo>
                  <a:pt x="1156716" y="13715"/>
                </a:lnTo>
                <a:lnTo>
                  <a:pt x="1149096" y="13715"/>
                </a:lnTo>
                <a:lnTo>
                  <a:pt x="1143000" y="6096"/>
                </a:lnTo>
                <a:close/>
              </a:path>
              <a:path w="1156716" h="547115">
                <a:moveTo>
                  <a:pt x="1156716" y="533400"/>
                </a:moveTo>
                <a:lnTo>
                  <a:pt x="1149096" y="533400"/>
                </a:lnTo>
                <a:lnTo>
                  <a:pt x="1143000" y="539496"/>
                </a:lnTo>
                <a:lnTo>
                  <a:pt x="1156716" y="539496"/>
                </a:lnTo>
                <a:lnTo>
                  <a:pt x="1156716" y="533400"/>
                </a:lnTo>
                <a:close/>
              </a:path>
              <a:path w="1156716" h="547115">
                <a:moveTo>
                  <a:pt x="13716" y="6096"/>
                </a:moveTo>
                <a:lnTo>
                  <a:pt x="6096" y="13715"/>
                </a:lnTo>
                <a:lnTo>
                  <a:pt x="13716" y="13715"/>
                </a:lnTo>
                <a:lnTo>
                  <a:pt x="13716" y="6096"/>
                </a:lnTo>
                <a:close/>
              </a:path>
              <a:path w="1156716" h="547115">
                <a:moveTo>
                  <a:pt x="1143000" y="6096"/>
                </a:moveTo>
                <a:lnTo>
                  <a:pt x="13716" y="6096"/>
                </a:lnTo>
                <a:lnTo>
                  <a:pt x="13716" y="13715"/>
                </a:lnTo>
                <a:lnTo>
                  <a:pt x="1143000" y="13715"/>
                </a:lnTo>
                <a:lnTo>
                  <a:pt x="1143000" y="6096"/>
                </a:lnTo>
                <a:close/>
              </a:path>
              <a:path w="1156716" h="547115">
                <a:moveTo>
                  <a:pt x="1156716" y="6096"/>
                </a:moveTo>
                <a:lnTo>
                  <a:pt x="1143000" y="6096"/>
                </a:lnTo>
                <a:lnTo>
                  <a:pt x="1149096" y="13715"/>
                </a:lnTo>
                <a:lnTo>
                  <a:pt x="1156716" y="13715"/>
                </a:lnTo>
                <a:lnTo>
                  <a:pt x="1156716" y="6096"/>
                </a:lnTo>
                <a:close/>
              </a:path>
            </a:pathLst>
          </a:custGeom>
          <a:solidFill>
            <a:srgbClr val="000000"/>
          </a:solidFill>
        </p:spPr>
        <p:txBody>
          <a:bodyPr wrap="square" lIns="0" tIns="0" rIns="0" bIns="0" rtlCol="0">
            <a:noAutofit/>
          </a:bodyPr>
          <a:lstStyle/>
          <a:p>
            <a:endParaRPr/>
          </a:p>
        </p:txBody>
      </p:sp>
      <p:sp>
        <p:nvSpPr>
          <p:cNvPr id="29" name="object 29"/>
          <p:cNvSpPr txBox="1"/>
          <p:nvPr/>
        </p:nvSpPr>
        <p:spPr>
          <a:xfrm>
            <a:off x="8291578" y="2242822"/>
            <a:ext cx="582295" cy="254635"/>
          </a:xfrm>
          <a:prstGeom prst="rect">
            <a:avLst/>
          </a:prstGeom>
        </p:spPr>
        <p:txBody>
          <a:bodyPr vert="horz" wrap="square" lIns="0" tIns="0" rIns="0" bIns="0" rtlCol="0">
            <a:noAutofit/>
          </a:bodyPr>
          <a:lstStyle/>
          <a:p>
            <a:pPr marL="12700">
              <a:lnSpc>
                <a:spcPct val="100000"/>
              </a:lnSpc>
            </a:pPr>
            <a:r>
              <a:rPr sz="1600" b="1" spc="-15" dirty="0">
                <a:latin typeface="Arial"/>
                <a:cs typeface="Arial"/>
              </a:rPr>
              <a:t>U</a:t>
            </a:r>
            <a:r>
              <a:rPr sz="1600" b="1" spc="-65" dirty="0">
                <a:latin typeface="Arial"/>
                <a:cs typeface="Arial"/>
              </a:rPr>
              <a:t>A</a:t>
            </a:r>
            <a:r>
              <a:rPr sz="1600" b="1" spc="-15" dirty="0">
                <a:latin typeface="Arial"/>
                <a:cs typeface="Arial"/>
              </a:rPr>
              <a:t>RT</a:t>
            </a:r>
            <a:endParaRPr sz="1600">
              <a:latin typeface="Arial"/>
              <a:cs typeface="Arial"/>
            </a:endParaRPr>
          </a:p>
        </p:txBody>
      </p:sp>
      <p:sp>
        <p:nvSpPr>
          <p:cNvPr id="30" name="object 30"/>
          <p:cNvSpPr/>
          <p:nvPr/>
        </p:nvSpPr>
        <p:spPr>
          <a:xfrm>
            <a:off x="7783068" y="2408808"/>
            <a:ext cx="228599" cy="0"/>
          </a:xfrm>
          <a:custGeom>
            <a:avLst/>
            <a:gdLst/>
            <a:ahLst/>
            <a:cxnLst/>
            <a:rect l="l" t="t" r="r" b="b"/>
            <a:pathLst>
              <a:path w="228600">
                <a:moveTo>
                  <a:pt x="0" y="0"/>
                </a:moveTo>
                <a:lnTo>
                  <a:pt x="228600" y="0"/>
                </a:lnTo>
              </a:path>
            </a:pathLst>
          </a:custGeom>
          <a:ln w="39370">
            <a:solidFill>
              <a:srgbClr val="000000"/>
            </a:solidFill>
          </a:ln>
        </p:spPr>
        <p:txBody>
          <a:bodyPr wrap="square" lIns="0" tIns="0" rIns="0" bIns="0" rtlCol="0">
            <a:noAutofit/>
          </a:bodyPr>
          <a:lstStyle/>
          <a:p>
            <a:endParaRPr/>
          </a:p>
        </p:txBody>
      </p:sp>
      <p:sp>
        <p:nvSpPr>
          <p:cNvPr id="31" name="object 31"/>
          <p:cNvSpPr/>
          <p:nvPr/>
        </p:nvSpPr>
        <p:spPr>
          <a:xfrm>
            <a:off x="8011670" y="4160646"/>
            <a:ext cx="1142999" cy="533400"/>
          </a:xfrm>
          <a:custGeom>
            <a:avLst/>
            <a:gdLst/>
            <a:ahLst/>
            <a:cxnLst/>
            <a:rect l="l" t="t" r="r" b="b"/>
            <a:pathLst>
              <a:path w="1143000" h="533400">
                <a:moveTo>
                  <a:pt x="0" y="0"/>
                </a:moveTo>
                <a:lnTo>
                  <a:pt x="1143000" y="0"/>
                </a:lnTo>
                <a:lnTo>
                  <a:pt x="1143000" y="533400"/>
                </a:lnTo>
                <a:lnTo>
                  <a:pt x="0" y="533400"/>
                </a:lnTo>
                <a:lnTo>
                  <a:pt x="0" y="0"/>
                </a:lnTo>
                <a:close/>
              </a:path>
            </a:pathLst>
          </a:custGeom>
          <a:solidFill>
            <a:srgbClr val="F9A519"/>
          </a:solidFill>
        </p:spPr>
        <p:txBody>
          <a:bodyPr wrap="square" lIns="0" tIns="0" rIns="0" bIns="0" rtlCol="0">
            <a:noAutofit/>
          </a:bodyPr>
          <a:lstStyle/>
          <a:p>
            <a:endParaRPr/>
          </a:p>
        </p:txBody>
      </p:sp>
      <p:sp>
        <p:nvSpPr>
          <p:cNvPr id="32" name="object 32"/>
          <p:cNvSpPr/>
          <p:nvPr/>
        </p:nvSpPr>
        <p:spPr>
          <a:xfrm>
            <a:off x="8005572" y="4154551"/>
            <a:ext cx="1156716" cy="547116"/>
          </a:xfrm>
          <a:custGeom>
            <a:avLst/>
            <a:gdLst/>
            <a:ahLst/>
            <a:cxnLst/>
            <a:rect l="l" t="t" r="r" b="b"/>
            <a:pathLst>
              <a:path w="1156716" h="547116">
                <a:moveTo>
                  <a:pt x="1156716" y="0"/>
                </a:moveTo>
                <a:lnTo>
                  <a:pt x="0" y="0"/>
                </a:lnTo>
                <a:lnTo>
                  <a:pt x="0" y="547116"/>
                </a:lnTo>
                <a:lnTo>
                  <a:pt x="1156716" y="547116"/>
                </a:lnTo>
                <a:lnTo>
                  <a:pt x="1156716" y="539496"/>
                </a:lnTo>
                <a:lnTo>
                  <a:pt x="13716" y="539496"/>
                </a:lnTo>
                <a:lnTo>
                  <a:pt x="6096" y="533400"/>
                </a:lnTo>
                <a:lnTo>
                  <a:pt x="13716" y="533400"/>
                </a:lnTo>
                <a:lnTo>
                  <a:pt x="13716" y="13715"/>
                </a:lnTo>
                <a:lnTo>
                  <a:pt x="6096" y="13715"/>
                </a:lnTo>
                <a:lnTo>
                  <a:pt x="13716" y="6096"/>
                </a:lnTo>
                <a:lnTo>
                  <a:pt x="1156716" y="6096"/>
                </a:lnTo>
                <a:lnTo>
                  <a:pt x="1156716" y="0"/>
                </a:lnTo>
                <a:close/>
              </a:path>
              <a:path w="1156716" h="547116">
                <a:moveTo>
                  <a:pt x="13716" y="533400"/>
                </a:moveTo>
                <a:lnTo>
                  <a:pt x="6096" y="533400"/>
                </a:lnTo>
                <a:lnTo>
                  <a:pt x="13716" y="539496"/>
                </a:lnTo>
                <a:lnTo>
                  <a:pt x="13716" y="533400"/>
                </a:lnTo>
                <a:close/>
              </a:path>
              <a:path w="1156716" h="547116">
                <a:moveTo>
                  <a:pt x="1143000" y="533400"/>
                </a:moveTo>
                <a:lnTo>
                  <a:pt x="13716" y="533400"/>
                </a:lnTo>
                <a:lnTo>
                  <a:pt x="13716" y="539496"/>
                </a:lnTo>
                <a:lnTo>
                  <a:pt x="1143000" y="539496"/>
                </a:lnTo>
                <a:lnTo>
                  <a:pt x="1143000" y="533400"/>
                </a:lnTo>
                <a:close/>
              </a:path>
              <a:path w="1156716" h="547116">
                <a:moveTo>
                  <a:pt x="1143000" y="6096"/>
                </a:moveTo>
                <a:lnTo>
                  <a:pt x="1143000" y="539496"/>
                </a:lnTo>
                <a:lnTo>
                  <a:pt x="1149096" y="533400"/>
                </a:lnTo>
                <a:lnTo>
                  <a:pt x="1156716" y="533400"/>
                </a:lnTo>
                <a:lnTo>
                  <a:pt x="1156716" y="13715"/>
                </a:lnTo>
                <a:lnTo>
                  <a:pt x="1149096" y="13715"/>
                </a:lnTo>
                <a:lnTo>
                  <a:pt x="1143000" y="6096"/>
                </a:lnTo>
                <a:close/>
              </a:path>
              <a:path w="1156716" h="547116">
                <a:moveTo>
                  <a:pt x="1156716" y="533400"/>
                </a:moveTo>
                <a:lnTo>
                  <a:pt x="1149096" y="533400"/>
                </a:lnTo>
                <a:lnTo>
                  <a:pt x="1143000" y="539496"/>
                </a:lnTo>
                <a:lnTo>
                  <a:pt x="1156716" y="539496"/>
                </a:lnTo>
                <a:lnTo>
                  <a:pt x="1156716" y="533400"/>
                </a:lnTo>
                <a:close/>
              </a:path>
              <a:path w="1156716" h="547116">
                <a:moveTo>
                  <a:pt x="13716" y="6096"/>
                </a:moveTo>
                <a:lnTo>
                  <a:pt x="6096" y="13715"/>
                </a:lnTo>
                <a:lnTo>
                  <a:pt x="13716" y="13715"/>
                </a:lnTo>
                <a:lnTo>
                  <a:pt x="13716" y="6096"/>
                </a:lnTo>
                <a:close/>
              </a:path>
              <a:path w="1156716" h="547116">
                <a:moveTo>
                  <a:pt x="1143000" y="6096"/>
                </a:moveTo>
                <a:lnTo>
                  <a:pt x="13716" y="6096"/>
                </a:lnTo>
                <a:lnTo>
                  <a:pt x="13716" y="13715"/>
                </a:lnTo>
                <a:lnTo>
                  <a:pt x="1143000" y="13715"/>
                </a:lnTo>
                <a:lnTo>
                  <a:pt x="1143000" y="6096"/>
                </a:lnTo>
                <a:close/>
              </a:path>
              <a:path w="1156716" h="547116">
                <a:moveTo>
                  <a:pt x="1156716" y="6096"/>
                </a:moveTo>
                <a:lnTo>
                  <a:pt x="1143000" y="6096"/>
                </a:lnTo>
                <a:lnTo>
                  <a:pt x="1149096" y="13715"/>
                </a:lnTo>
                <a:lnTo>
                  <a:pt x="1156716" y="13715"/>
                </a:lnTo>
                <a:lnTo>
                  <a:pt x="1156716" y="6096"/>
                </a:lnTo>
                <a:close/>
              </a:path>
            </a:pathLst>
          </a:custGeom>
          <a:solidFill>
            <a:srgbClr val="000000"/>
          </a:solidFill>
        </p:spPr>
        <p:txBody>
          <a:bodyPr wrap="square" lIns="0" tIns="0" rIns="0" bIns="0" rtlCol="0">
            <a:noAutofit/>
          </a:bodyPr>
          <a:lstStyle/>
          <a:p>
            <a:endParaRPr/>
          </a:p>
        </p:txBody>
      </p:sp>
      <p:sp>
        <p:nvSpPr>
          <p:cNvPr id="33" name="object 33"/>
          <p:cNvSpPr txBox="1"/>
          <p:nvPr/>
        </p:nvSpPr>
        <p:spPr>
          <a:xfrm>
            <a:off x="8395208" y="4300222"/>
            <a:ext cx="375286" cy="254635"/>
          </a:xfrm>
          <a:prstGeom prst="rect">
            <a:avLst/>
          </a:prstGeom>
        </p:spPr>
        <p:txBody>
          <a:bodyPr vert="horz" wrap="square" lIns="0" tIns="0" rIns="0" bIns="0" rtlCol="0">
            <a:noAutofit/>
          </a:bodyPr>
          <a:lstStyle/>
          <a:p>
            <a:pPr marL="12700">
              <a:lnSpc>
                <a:spcPct val="100000"/>
              </a:lnSpc>
            </a:pPr>
            <a:r>
              <a:rPr sz="1600" b="1" spc="-10" dirty="0">
                <a:latin typeface="Arial"/>
                <a:cs typeface="Arial"/>
              </a:rPr>
              <a:t>PIO</a:t>
            </a:r>
            <a:endParaRPr sz="1600">
              <a:latin typeface="Arial"/>
              <a:cs typeface="Arial"/>
            </a:endParaRPr>
          </a:p>
        </p:txBody>
      </p:sp>
      <p:sp>
        <p:nvSpPr>
          <p:cNvPr id="34" name="object 34"/>
          <p:cNvSpPr/>
          <p:nvPr/>
        </p:nvSpPr>
        <p:spPr>
          <a:xfrm>
            <a:off x="7783068" y="4466209"/>
            <a:ext cx="228599" cy="0"/>
          </a:xfrm>
          <a:custGeom>
            <a:avLst/>
            <a:gdLst/>
            <a:ahLst/>
            <a:cxnLst/>
            <a:rect l="l" t="t" r="r" b="b"/>
            <a:pathLst>
              <a:path w="228600">
                <a:moveTo>
                  <a:pt x="0" y="0"/>
                </a:moveTo>
                <a:lnTo>
                  <a:pt x="228600" y="0"/>
                </a:lnTo>
              </a:path>
            </a:pathLst>
          </a:custGeom>
          <a:ln w="39370">
            <a:solidFill>
              <a:srgbClr val="000000"/>
            </a:solidFill>
          </a:ln>
        </p:spPr>
        <p:txBody>
          <a:bodyPr wrap="square" lIns="0" tIns="0" rIns="0" bIns="0" rtlCol="0">
            <a:noAutofit/>
          </a:bodyPr>
          <a:lstStyle/>
          <a:p>
            <a:endParaRPr/>
          </a:p>
        </p:txBody>
      </p:sp>
      <p:sp>
        <p:nvSpPr>
          <p:cNvPr id="35" name="object 35"/>
          <p:cNvSpPr/>
          <p:nvPr/>
        </p:nvSpPr>
        <p:spPr>
          <a:xfrm>
            <a:off x="8011670" y="2789048"/>
            <a:ext cx="1142999" cy="533400"/>
          </a:xfrm>
          <a:custGeom>
            <a:avLst/>
            <a:gdLst/>
            <a:ahLst/>
            <a:cxnLst/>
            <a:rect l="l" t="t" r="r" b="b"/>
            <a:pathLst>
              <a:path w="1143000" h="533400">
                <a:moveTo>
                  <a:pt x="0" y="0"/>
                </a:moveTo>
                <a:lnTo>
                  <a:pt x="1143000" y="0"/>
                </a:lnTo>
                <a:lnTo>
                  <a:pt x="1143000" y="533400"/>
                </a:lnTo>
                <a:lnTo>
                  <a:pt x="0" y="533400"/>
                </a:lnTo>
                <a:lnTo>
                  <a:pt x="0" y="0"/>
                </a:lnTo>
                <a:close/>
              </a:path>
            </a:pathLst>
          </a:custGeom>
          <a:solidFill>
            <a:srgbClr val="F9A519"/>
          </a:solidFill>
        </p:spPr>
        <p:txBody>
          <a:bodyPr wrap="square" lIns="0" tIns="0" rIns="0" bIns="0" rtlCol="0">
            <a:noAutofit/>
          </a:bodyPr>
          <a:lstStyle/>
          <a:p>
            <a:endParaRPr/>
          </a:p>
        </p:txBody>
      </p:sp>
      <p:sp>
        <p:nvSpPr>
          <p:cNvPr id="36" name="object 36"/>
          <p:cNvSpPr/>
          <p:nvPr/>
        </p:nvSpPr>
        <p:spPr>
          <a:xfrm>
            <a:off x="8005572" y="2782952"/>
            <a:ext cx="1156716" cy="547115"/>
          </a:xfrm>
          <a:custGeom>
            <a:avLst/>
            <a:gdLst/>
            <a:ahLst/>
            <a:cxnLst/>
            <a:rect l="l" t="t" r="r" b="b"/>
            <a:pathLst>
              <a:path w="1156716" h="547115">
                <a:moveTo>
                  <a:pt x="1156716" y="0"/>
                </a:moveTo>
                <a:lnTo>
                  <a:pt x="0" y="0"/>
                </a:lnTo>
                <a:lnTo>
                  <a:pt x="0" y="547115"/>
                </a:lnTo>
                <a:lnTo>
                  <a:pt x="1156716" y="547115"/>
                </a:lnTo>
                <a:lnTo>
                  <a:pt x="1156716" y="539496"/>
                </a:lnTo>
                <a:lnTo>
                  <a:pt x="13716" y="539496"/>
                </a:lnTo>
                <a:lnTo>
                  <a:pt x="6096" y="533400"/>
                </a:lnTo>
                <a:lnTo>
                  <a:pt x="13716" y="533400"/>
                </a:lnTo>
                <a:lnTo>
                  <a:pt x="13716" y="13715"/>
                </a:lnTo>
                <a:lnTo>
                  <a:pt x="6096" y="13715"/>
                </a:lnTo>
                <a:lnTo>
                  <a:pt x="13716" y="6096"/>
                </a:lnTo>
                <a:lnTo>
                  <a:pt x="1156716" y="6096"/>
                </a:lnTo>
                <a:lnTo>
                  <a:pt x="1156716" y="0"/>
                </a:lnTo>
                <a:close/>
              </a:path>
              <a:path w="1156716" h="547115">
                <a:moveTo>
                  <a:pt x="13716" y="533400"/>
                </a:moveTo>
                <a:lnTo>
                  <a:pt x="6096" y="533400"/>
                </a:lnTo>
                <a:lnTo>
                  <a:pt x="13716" y="539496"/>
                </a:lnTo>
                <a:lnTo>
                  <a:pt x="13716" y="533400"/>
                </a:lnTo>
                <a:close/>
              </a:path>
              <a:path w="1156716" h="547115">
                <a:moveTo>
                  <a:pt x="1143000" y="533400"/>
                </a:moveTo>
                <a:lnTo>
                  <a:pt x="13716" y="533400"/>
                </a:lnTo>
                <a:lnTo>
                  <a:pt x="13716" y="539496"/>
                </a:lnTo>
                <a:lnTo>
                  <a:pt x="1143000" y="539496"/>
                </a:lnTo>
                <a:lnTo>
                  <a:pt x="1143000" y="533400"/>
                </a:lnTo>
                <a:close/>
              </a:path>
              <a:path w="1156716" h="547115">
                <a:moveTo>
                  <a:pt x="1143000" y="6096"/>
                </a:moveTo>
                <a:lnTo>
                  <a:pt x="1143000" y="539496"/>
                </a:lnTo>
                <a:lnTo>
                  <a:pt x="1149096" y="533400"/>
                </a:lnTo>
                <a:lnTo>
                  <a:pt x="1156716" y="533400"/>
                </a:lnTo>
                <a:lnTo>
                  <a:pt x="1156716" y="13715"/>
                </a:lnTo>
                <a:lnTo>
                  <a:pt x="1149096" y="13715"/>
                </a:lnTo>
                <a:lnTo>
                  <a:pt x="1143000" y="6096"/>
                </a:lnTo>
                <a:close/>
              </a:path>
              <a:path w="1156716" h="547115">
                <a:moveTo>
                  <a:pt x="1156716" y="533400"/>
                </a:moveTo>
                <a:lnTo>
                  <a:pt x="1149096" y="533400"/>
                </a:lnTo>
                <a:lnTo>
                  <a:pt x="1143000" y="539496"/>
                </a:lnTo>
                <a:lnTo>
                  <a:pt x="1156716" y="539496"/>
                </a:lnTo>
                <a:lnTo>
                  <a:pt x="1156716" y="533400"/>
                </a:lnTo>
                <a:close/>
              </a:path>
              <a:path w="1156716" h="547115">
                <a:moveTo>
                  <a:pt x="13716" y="6096"/>
                </a:moveTo>
                <a:lnTo>
                  <a:pt x="6096" y="13715"/>
                </a:lnTo>
                <a:lnTo>
                  <a:pt x="13716" y="13715"/>
                </a:lnTo>
                <a:lnTo>
                  <a:pt x="13716" y="6096"/>
                </a:lnTo>
                <a:close/>
              </a:path>
              <a:path w="1156716" h="547115">
                <a:moveTo>
                  <a:pt x="1143000" y="6096"/>
                </a:moveTo>
                <a:lnTo>
                  <a:pt x="13716" y="6096"/>
                </a:lnTo>
                <a:lnTo>
                  <a:pt x="13716" y="13715"/>
                </a:lnTo>
                <a:lnTo>
                  <a:pt x="1143000" y="13715"/>
                </a:lnTo>
                <a:lnTo>
                  <a:pt x="1143000" y="6096"/>
                </a:lnTo>
                <a:close/>
              </a:path>
              <a:path w="1156716" h="547115">
                <a:moveTo>
                  <a:pt x="1156716" y="6096"/>
                </a:moveTo>
                <a:lnTo>
                  <a:pt x="1143000" y="6096"/>
                </a:lnTo>
                <a:lnTo>
                  <a:pt x="1149096" y="13715"/>
                </a:lnTo>
                <a:lnTo>
                  <a:pt x="1156716" y="13715"/>
                </a:lnTo>
                <a:lnTo>
                  <a:pt x="1156716" y="6096"/>
                </a:lnTo>
                <a:close/>
              </a:path>
            </a:pathLst>
          </a:custGeom>
          <a:solidFill>
            <a:srgbClr val="000000"/>
          </a:solidFill>
        </p:spPr>
        <p:txBody>
          <a:bodyPr wrap="square" lIns="0" tIns="0" rIns="0" bIns="0" rtlCol="0">
            <a:noAutofit/>
          </a:bodyPr>
          <a:lstStyle/>
          <a:p>
            <a:endParaRPr/>
          </a:p>
        </p:txBody>
      </p:sp>
      <p:sp>
        <p:nvSpPr>
          <p:cNvPr id="37" name="object 37"/>
          <p:cNvSpPr txBox="1"/>
          <p:nvPr/>
        </p:nvSpPr>
        <p:spPr>
          <a:xfrm>
            <a:off x="8294624" y="2928622"/>
            <a:ext cx="574040" cy="254635"/>
          </a:xfrm>
          <a:prstGeom prst="rect">
            <a:avLst/>
          </a:prstGeom>
        </p:spPr>
        <p:txBody>
          <a:bodyPr vert="horz" wrap="square" lIns="0" tIns="0" rIns="0" bIns="0" rtlCol="0">
            <a:noAutofit/>
          </a:bodyPr>
          <a:lstStyle/>
          <a:p>
            <a:pPr marL="12700">
              <a:lnSpc>
                <a:spcPct val="100000"/>
              </a:lnSpc>
            </a:pPr>
            <a:r>
              <a:rPr sz="1600" b="1" spc="-40" dirty="0">
                <a:latin typeface="Arial"/>
                <a:cs typeface="Arial"/>
              </a:rPr>
              <a:t>T</a:t>
            </a:r>
            <a:r>
              <a:rPr sz="1600" b="1" spc="-5" dirty="0">
                <a:latin typeface="Arial"/>
                <a:cs typeface="Arial"/>
              </a:rPr>
              <a:t>i</a:t>
            </a:r>
            <a:r>
              <a:rPr sz="1600" b="1" spc="-20" dirty="0">
                <a:latin typeface="Arial"/>
                <a:cs typeface="Arial"/>
              </a:rPr>
              <a:t>m</a:t>
            </a:r>
            <a:r>
              <a:rPr sz="1600" b="1" spc="-10" dirty="0">
                <a:latin typeface="Arial"/>
                <a:cs typeface="Arial"/>
              </a:rPr>
              <a:t>er</a:t>
            </a:r>
            <a:endParaRPr sz="1600">
              <a:latin typeface="Arial"/>
              <a:cs typeface="Arial"/>
            </a:endParaRPr>
          </a:p>
        </p:txBody>
      </p:sp>
      <p:sp>
        <p:nvSpPr>
          <p:cNvPr id="38" name="object 38"/>
          <p:cNvSpPr/>
          <p:nvPr/>
        </p:nvSpPr>
        <p:spPr>
          <a:xfrm>
            <a:off x="7783068" y="3094608"/>
            <a:ext cx="228599" cy="0"/>
          </a:xfrm>
          <a:custGeom>
            <a:avLst/>
            <a:gdLst/>
            <a:ahLst/>
            <a:cxnLst/>
            <a:rect l="l" t="t" r="r" b="b"/>
            <a:pathLst>
              <a:path w="228600">
                <a:moveTo>
                  <a:pt x="0" y="0"/>
                </a:moveTo>
                <a:lnTo>
                  <a:pt x="228600" y="0"/>
                </a:lnTo>
              </a:path>
            </a:pathLst>
          </a:custGeom>
          <a:ln w="39370">
            <a:solidFill>
              <a:srgbClr val="000000"/>
            </a:solidFill>
          </a:ln>
        </p:spPr>
        <p:txBody>
          <a:bodyPr wrap="square" lIns="0" tIns="0" rIns="0" bIns="0" rtlCol="0">
            <a:noAutofit/>
          </a:bodyPr>
          <a:lstStyle/>
          <a:p>
            <a:endParaRPr/>
          </a:p>
        </p:txBody>
      </p:sp>
      <p:sp>
        <p:nvSpPr>
          <p:cNvPr id="39" name="object 39"/>
          <p:cNvSpPr txBox="1"/>
          <p:nvPr/>
        </p:nvSpPr>
        <p:spPr>
          <a:xfrm>
            <a:off x="4966210" y="3027681"/>
            <a:ext cx="458471" cy="254635"/>
          </a:xfrm>
          <a:prstGeom prst="rect">
            <a:avLst/>
          </a:prstGeom>
        </p:spPr>
        <p:txBody>
          <a:bodyPr vert="horz" wrap="square" lIns="0" tIns="0" rIns="0" bIns="0" rtlCol="0">
            <a:noAutofit/>
          </a:bodyPr>
          <a:lstStyle/>
          <a:p>
            <a:pPr marL="12700">
              <a:lnSpc>
                <a:spcPct val="100000"/>
              </a:lnSpc>
            </a:pPr>
            <a:r>
              <a:rPr sz="1600" b="1" spc="-65" dirty="0">
                <a:latin typeface="Arial"/>
                <a:cs typeface="Arial"/>
              </a:rPr>
              <a:t>A</a:t>
            </a:r>
            <a:r>
              <a:rPr sz="1600" b="1" spc="-15" dirty="0">
                <a:latin typeface="Arial"/>
                <a:cs typeface="Arial"/>
              </a:rPr>
              <a:t>HB</a:t>
            </a:r>
            <a:endParaRPr sz="1600">
              <a:latin typeface="Arial"/>
              <a:cs typeface="Arial"/>
            </a:endParaRPr>
          </a:p>
        </p:txBody>
      </p:sp>
      <p:sp>
        <p:nvSpPr>
          <p:cNvPr id="40" name="object 40"/>
          <p:cNvSpPr txBox="1"/>
          <p:nvPr/>
        </p:nvSpPr>
        <p:spPr>
          <a:xfrm>
            <a:off x="7252210" y="2037081"/>
            <a:ext cx="447674" cy="254635"/>
          </a:xfrm>
          <a:prstGeom prst="rect">
            <a:avLst/>
          </a:prstGeom>
        </p:spPr>
        <p:txBody>
          <a:bodyPr vert="horz" wrap="square" lIns="0" tIns="0" rIns="0" bIns="0" rtlCol="0">
            <a:noAutofit/>
          </a:bodyPr>
          <a:lstStyle/>
          <a:p>
            <a:pPr marL="12700">
              <a:lnSpc>
                <a:spcPct val="100000"/>
              </a:lnSpc>
            </a:pPr>
            <a:r>
              <a:rPr sz="1600" b="1" spc="-65" dirty="0">
                <a:latin typeface="Arial"/>
                <a:cs typeface="Arial"/>
              </a:rPr>
              <a:t>A</a:t>
            </a:r>
            <a:r>
              <a:rPr sz="1600" b="1" spc="-15" dirty="0">
                <a:latin typeface="Arial"/>
                <a:cs typeface="Arial"/>
              </a:rPr>
              <a:t>PB</a:t>
            </a:r>
            <a:endParaRPr sz="1600">
              <a:latin typeface="Arial"/>
              <a:cs typeface="Arial"/>
            </a:endParaRPr>
          </a:p>
        </p:txBody>
      </p:sp>
      <p:sp>
        <p:nvSpPr>
          <p:cNvPr id="41" name="object 41"/>
          <p:cNvSpPr txBox="1"/>
          <p:nvPr/>
        </p:nvSpPr>
        <p:spPr>
          <a:xfrm>
            <a:off x="3750057" y="5390896"/>
            <a:ext cx="1801495" cy="864869"/>
          </a:xfrm>
          <a:prstGeom prst="rect">
            <a:avLst/>
          </a:prstGeom>
        </p:spPr>
        <p:txBody>
          <a:bodyPr vert="horz" wrap="square" lIns="0" tIns="0" rIns="0" bIns="0" rtlCol="0">
            <a:noAutofit/>
          </a:bodyPr>
          <a:lstStyle/>
          <a:p>
            <a:pPr marL="12700" marR="257810">
              <a:lnSpc>
                <a:spcPct val="100000"/>
              </a:lnSpc>
            </a:pPr>
            <a:r>
              <a:rPr sz="1400" b="1" spc="-10" dirty="0">
                <a:latin typeface="Arial"/>
                <a:cs typeface="Arial"/>
              </a:rPr>
              <a:t>H</a:t>
            </a:r>
            <a:r>
              <a:rPr sz="1400" b="1" spc="5" dirty="0">
                <a:latin typeface="Arial"/>
                <a:cs typeface="Arial"/>
              </a:rPr>
              <a:t>i</a:t>
            </a:r>
            <a:r>
              <a:rPr sz="1400" b="1" spc="-10" dirty="0">
                <a:latin typeface="Arial"/>
                <a:cs typeface="Arial"/>
              </a:rPr>
              <a:t>g</a:t>
            </a:r>
            <a:r>
              <a:rPr sz="1400" b="1" spc="0" dirty="0">
                <a:latin typeface="Arial"/>
                <a:cs typeface="Arial"/>
              </a:rPr>
              <a:t>h</a:t>
            </a:r>
            <a:r>
              <a:rPr sz="1400" b="1" spc="-25" dirty="0">
                <a:latin typeface="Arial"/>
                <a:cs typeface="Arial"/>
              </a:rPr>
              <a:t> </a:t>
            </a:r>
            <a:r>
              <a:rPr sz="1400" b="1" spc="0" dirty="0">
                <a:latin typeface="Arial"/>
                <a:cs typeface="Arial"/>
              </a:rPr>
              <a:t>Perf</a:t>
            </a:r>
            <a:r>
              <a:rPr sz="1400" b="1" spc="-10" dirty="0">
                <a:latin typeface="Arial"/>
                <a:cs typeface="Arial"/>
              </a:rPr>
              <a:t>o</a:t>
            </a:r>
            <a:r>
              <a:rPr sz="1400" b="1" spc="5" dirty="0">
                <a:latin typeface="Arial"/>
                <a:cs typeface="Arial"/>
              </a:rPr>
              <a:t>r</a:t>
            </a:r>
            <a:r>
              <a:rPr sz="1400" b="1" spc="0" dirty="0">
                <a:latin typeface="Arial"/>
                <a:cs typeface="Arial"/>
              </a:rPr>
              <a:t>ma</a:t>
            </a:r>
            <a:r>
              <a:rPr sz="1400" b="1" spc="-10" dirty="0">
                <a:latin typeface="Arial"/>
                <a:cs typeface="Arial"/>
              </a:rPr>
              <a:t>n</a:t>
            </a:r>
            <a:r>
              <a:rPr sz="1400" b="1" spc="0" dirty="0">
                <a:latin typeface="Arial"/>
                <a:cs typeface="Arial"/>
              </a:rPr>
              <a:t>ce P</a:t>
            </a:r>
            <a:r>
              <a:rPr sz="1400" b="1" spc="5" dirty="0">
                <a:latin typeface="Arial"/>
                <a:cs typeface="Arial"/>
              </a:rPr>
              <a:t>i</a:t>
            </a:r>
            <a:r>
              <a:rPr sz="1400" b="1" spc="-10" dirty="0">
                <a:latin typeface="Arial"/>
                <a:cs typeface="Arial"/>
              </a:rPr>
              <a:t>p</a:t>
            </a:r>
            <a:r>
              <a:rPr sz="1400" b="1" spc="0" dirty="0">
                <a:latin typeface="Arial"/>
                <a:cs typeface="Arial"/>
              </a:rPr>
              <a:t>e</a:t>
            </a:r>
            <a:r>
              <a:rPr sz="1400" b="1" spc="5" dirty="0">
                <a:latin typeface="Arial"/>
                <a:cs typeface="Arial"/>
              </a:rPr>
              <a:t>li</a:t>
            </a:r>
            <a:r>
              <a:rPr sz="1400" b="1" spc="-10" dirty="0">
                <a:latin typeface="Arial"/>
                <a:cs typeface="Arial"/>
              </a:rPr>
              <a:t>n</a:t>
            </a:r>
            <a:r>
              <a:rPr sz="1400" b="1" spc="0" dirty="0">
                <a:latin typeface="Arial"/>
                <a:cs typeface="Arial"/>
              </a:rPr>
              <a:t>ed</a:t>
            </a:r>
            <a:endParaRPr sz="1400" dirty="0">
              <a:latin typeface="Arial"/>
              <a:cs typeface="Arial"/>
            </a:endParaRPr>
          </a:p>
          <a:p>
            <a:pPr marL="12700" marR="12700">
              <a:lnSpc>
                <a:spcPct val="100000"/>
              </a:lnSpc>
            </a:pPr>
            <a:r>
              <a:rPr sz="1400" b="1" spc="-10" dirty="0">
                <a:latin typeface="Arial"/>
                <a:cs typeface="Arial"/>
              </a:rPr>
              <a:t>Bu</a:t>
            </a:r>
            <a:r>
              <a:rPr sz="1400" b="1" spc="5" dirty="0">
                <a:latin typeface="Arial"/>
                <a:cs typeface="Arial"/>
              </a:rPr>
              <a:t>r</a:t>
            </a:r>
            <a:r>
              <a:rPr sz="1400" b="1" spc="0" dirty="0">
                <a:latin typeface="Arial"/>
                <a:cs typeface="Arial"/>
              </a:rPr>
              <a:t>st</a:t>
            </a:r>
            <a:r>
              <a:rPr sz="1400" b="1" spc="-30" dirty="0">
                <a:latin typeface="Arial"/>
                <a:cs typeface="Arial"/>
              </a:rPr>
              <a:t> </a:t>
            </a:r>
            <a:r>
              <a:rPr sz="1400" b="1" spc="0" dirty="0">
                <a:latin typeface="Arial"/>
                <a:cs typeface="Arial"/>
              </a:rPr>
              <a:t>S</a:t>
            </a:r>
            <a:r>
              <a:rPr sz="1400" b="1" spc="-10" dirty="0">
                <a:latin typeface="Arial"/>
                <a:cs typeface="Arial"/>
              </a:rPr>
              <a:t>uppo</a:t>
            </a:r>
            <a:r>
              <a:rPr sz="1400" b="1" spc="5" dirty="0">
                <a:latin typeface="Arial"/>
                <a:cs typeface="Arial"/>
              </a:rPr>
              <a:t>r</a:t>
            </a:r>
            <a:r>
              <a:rPr sz="1400" b="1" spc="0" dirty="0">
                <a:latin typeface="Arial"/>
                <a:cs typeface="Arial"/>
              </a:rPr>
              <a:t>t </a:t>
            </a:r>
            <a:r>
              <a:rPr sz="1400" b="1" spc="15" dirty="0">
                <a:latin typeface="Arial"/>
                <a:cs typeface="Arial"/>
              </a:rPr>
              <a:t>M</a:t>
            </a:r>
            <a:r>
              <a:rPr sz="1400" b="1" spc="-10" dirty="0">
                <a:latin typeface="Arial"/>
                <a:cs typeface="Arial"/>
              </a:rPr>
              <a:t>u</a:t>
            </a:r>
            <a:r>
              <a:rPr sz="1400" b="1" spc="5" dirty="0">
                <a:latin typeface="Arial"/>
                <a:cs typeface="Arial"/>
              </a:rPr>
              <a:t>l</a:t>
            </a:r>
            <a:r>
              <a:rPr sz="1400" b="1" spc="0" dirty="0">
                <a:latin typeface="Arial"/>
                <a:cs typeface="Arial"/>
              </a:rPr>
              <a:t>t</a:t>
            </a:r>
            <a:r>
              <a:rPr sz="1400" b="1" spc="-10" dirty="0">
                <a:latin typeface="Arial"/>
                <a:cs typeface="Arial"/>
              </a:rPr>
              <a:t>ipl</a:t>
            </a:r>
            <a:r>
              <a:rPr sz="1400" b="1" spc="0" dirty="0">
                <a:latin typeface="Arial"/>
                <a:cs typeface="Arial"/>
              </a:rPr>
              <a:t>e</a:t>
            </a:r>
            <a:r>
              <a:rPr sz="1400" b="1" spc="-55" dirty="0">
                <a:latin typeface="Arial"/>
                <a:cs typeface="Arial"/>
              </a:rPr>
              <a:t> </a:t>
            </a:r>
            <a:r>
              <a:rPr sz="1400" b="1" spc="-10" dirty="0">
                <a:latin typeface="Arial"/>
                <a:cs typeface="Arial"/>
              </a:rPr>
              <a:t>Bu</a:t>
            </a:r>
            <a:r>
              <a:rPr sz="1400" b="1" spc="0" dirty="0">
                <a:latin typeface="Arial"/>
                <a:cs typeface="Arial"/>
              </a:rPr>
              <a:t>s</a:t>
            </a:r>
            <a:r>
              <a:rPr sz="1400" b="1" spc="-10" dirty="0">
                <a:latin typeface="Arial"/>
                <a:cs typeface="Arial"/>
              </a:rPr>
              <a:t> </a:t>
            </a:r>
            <a:r>
              <a:rPr sz="1400" b="1" spc="15" dirty="0">
                <a:latin typeface="Arial"/>
                <a:cs typeface="Arial"/>
              </a:rPr>
              <a:t>M</a:t>
            </a:r>
            <a:r>
              <a:rPr sz="1400" b="1" spc="0" dirty="0">
                <a:latin typeface="Arial"/>
                <a:cs typeface="Arial"/>
              </a:rPr>
              <a:t>asters</a:t>
            </a:r>
            <a:endParaRPr sz="1400" dirty="0">
              <a:latin typeface="Arial"/>
              <a:cs typeface="Arial"/>
            </a:endParaRPr>
          </a:p>
        </p:txBody>
      </p:sp>
      <p:sp>
        <p:nvSpPr>
          <p:cNvPr id="42" name="object 42"/>
          <p:cNvSpPr txBox="1"/>
          <p:nvPr/>
        </p:nvSpPr>
        <p:spPr>
          <a:xfrm>
            <a:off x="7942580" y="5009895"/>
            <a:ext cx="966469" cy="224790"/>
          </a:xfrm>
          <a:prstGeom prst="rect">
            <a:avLst/>
          </a:prstGeom>
        </p:spPr>
        <p:txBody>
          <a:bodyPr vert="horz" wrap="square" lIns="0" tIns="0" rIns="0" bIns="0" rtlCol="0">
            <a:noAutofit/>
          </a:bodyPr>
          <a:lstStyle/>
          <a:p>
            <a:pPr marL="12700">
              <a:lnSpc>
                <a:spcPct val="100000"/>
              </a:lnSpc>
            </a:pPr>
            <a:r>
              <a:rPr sz="1400" b="1" spc="-10" dirty="0">
                <a:latin typeface="Arial"/>
                <a:cs typeface="Arial"/>
              </a:rPr>
              <a:t>Lo</a:t>
            </a:r>
            <a:r>
              <a:rPr sz="1400" b="1" spc="0" dirty="0">
                <a:latin typeface="Arial"/>
                <a:cs typeface="Arial"/>
              </a:rPr>
              <a:t>w</a:t>
            </a:r>
            <a:r>
              <a:rPr sz="1400" b="1" spc="-20" dirty="0">
                <a:latin typeface="Arial"/>
                <a:cs typeface="Arial"/>
              </a:rPr>
              <a:t> </a:t>
            </a:r>
            <a:r>
              <a:rPr sz="1400" b="1" spc="0" dirty="0">
                <a:latin typeface="Arial"/>
                <a:cs typeface="Arial"/>
              </a:rPr>
              <a:t>P</a:t>
            </a:r>
            <a:r>
              <a:rPr sz="1400" b="1" spc="-10" dirty="0">
                <a:latin typeface="Arial"/>
                <a:cs typeface="Arial"/>
              </a:rPr>
              <a:t>o</a:t>
            </a:r>
            <a:r>
              <a:rPr sz="1400" b="1" spc="35" dirty="0">
                <a:latin typeface="Arial"/>
                <a:cs typeface="Arial"/>
              </a:rPr>
              <a:t>w</a:t>
            </a:r>
            <a:r>
              <a:rPr sz="1400" b="1" spc="0" dirty="0">
                <a:latin typeface="Arial"/>
                <a:cs typeface="Arial"/>
              </a:rPr>
              <a:t>er</a:t>
            </a:r>
            <a:endParaRPr sz="1400" dirty="0">
              <a:latin typeface="Arial"/>
              <a:cs typeface="Arial"/>
            </a:endParaRPr>
          </a:p>
        </p:txBody>
      </p:sp>
      <p:sp>
        <p:nvSpPr>
          <p:cNvPr id="43" name="object 43"/>
          <p:cNvSpPr txBox="1"/>
          <p:nvPr/>
        </p:nvSpPr>
        <p:spPr>
          <a:xfrm>
            <a:off x="7942580" y="5223255"/>
            <a:ext cx="1399540" cy="438150"/>
          </a:xfrm>
          <a:prstGeom prst="rect">
            <a:avLst/>
          </a:prstGeom>
        </p:spPr>
        <p:txBody>
          <a:bodyPr vert="horz" wrap="square" lIns="0" tIns="0" rIns="0" bIns="0" rtlCol="0">
            <a:noAutofit/>
          </a:bodyPr>
          <a:lstStyle/>
          <a:p>
            <a:pPr marL="12700" marR="12700">
              <a:lnSpc>
                <a:spcPct val="100000"/>
              </a:lnSpc>
            </a:pPr>
            <a:r>
              <a:rPr sz="1400" b="1" spc="-10" dirty="0">
                <a:latin typeface="Arial"/>
                <a:cs typeface="Arial"/>
              </a:rPr>
              <a:t>No</a:t>
            </a:r>
            <a:r>
              <a:rPr sz="1400" b="1" spc="-5" dirty="0">
                <a:latin typeface="Arial"/>
                <a:cs typeface="Arial"/>
              </a:rPr>
              <a:t>n</a:t>
            </a:r>
            <a:r>
              <a:rPr sz="1400" b="1" spc="0" dirty="0">
                <a:latin typeface="Arial"/>
                <a:cs typeface="Arial"/>
              </a:rPr>
              <a:t>-</a:t>
            </a:r>
            <a:r>
              <a:rPr sz="1400" b="1" spc="-10" dirty="0">
                <a:latin typeface="Arial"/>
                <a:cs typeface="Arial"/>
              </a:rPr>
              <a:t>p</a:t>
            </a:r>
            <a:r>
              <a:rPr sz="1400" b="1" spc="5" dirty="0">
                <a:latin typeface="Arial"/>
                <a:cs typeface="Arial"/>
              </a:rPr>
              <a:t>i</a:t>
            </a:r>
            <a:r>
              <a:rPr sz="1400" b="1" spc="-10" dirty="0">
                <a:latin typeface="Arial"/>
                <a:cs typeface="Arial"/>
              </a:rPr>
              <a:t>p</a:t>
            </a:r>
            <a:r>
              <a:rPr sz="1400" b="1" spc="0" dirty="0">
                <a:latin typeface="Arial"/>
                <a:cs typeface="Arial"/>
              </a:rPr>
              <a:t>e</a:t>
            </a:r>
            <a:r>
              <a:rPr sz="1400" b="1" spc="5" dirty="0">
                <a:latin typeface="Arial"/>
                <a:cs typeface="Arial"/>
              </a:rPr>
              <a:t>li</a:t>
            </a:r>
            <a:r>
              <a:rPr sz="1400" b="1" spc="-10" dirty="0">
                <a:latin typeface="Arial"/>
                <a:cs typeface="Arial"/>
              </a:rPr>
              <a:t>n</a:t>
            </a:r>
            <a:r>
              <a:rPr sz="1400" b="1" spc="-15" dirty="0">
                <a:latin typeface="Arial"/>
                <a:cs typeface="Arial"/>
              </a:rPr>
              <a:t>e</a:t>
            </a:r>
            <a:r>
              <a:rPr sz="1400" b="1" spc="0" dirty="0">
                <a:latin typeface="Arial"/>
                <a:cs typeface="Arial"/>
              </a:rPr>
              <a:t>d S</a:t>
            </a:r>
            <a:r>
              <a:rPr sz="1400" b="1" spc="5" dirty="0">
                <a:latin typeface="Arial"/>
                <a:cs typeface="Arial"/>
              </a:rPr>
              <a:t>i</a:t>
            </a:r>
            <a:r>
              <a:rPr sz="1400" b="1" spc="0" dirty="0">
                <a:latin typeface="Arial"/>
                <a:cs typeface="Arial"/>
              </a:rPr>
              <a:t>m</a:t>
            </a:r>
            <a:r>
              <a:rPr sz="1400" b="1" spc="-10" dirty="0">
                <a:latin typeface="Arial"/>
                <a:cs typeface="Arial"/>
              </a:rPr>
              <a:t>p</a:t>
            </a:r>
            <a:r>
              <a:rPr sz="1400" b="1" spc="5" dirty="0">
                <a:latin typeface="Arial"/>
                <a:cs typeface="Arial"/>
              </a:rPr>
              <a:t>l</a:t>
            </a:r>
            <a:r>
              <a:rPr sz="1400" b="1" spc="0" dirty="0">
                <a:latin typeface="Arial"/>
                <a:cs typeface="Arial"/>
              </a:rPr>
              <a:t>e</a:t>
            </a:r>
            <a:r>
              <a:rPr sz="1400" b="1" spc="-30" dirty="0">
                <a:latin typeface="Arial"/>
                <a:cs typeface="Arial"/>
              </a:rPr>
              <a:t> </a:t>
            </a:r>
            <a:r>
              <a:rPr sz="1400" b="1" spc="5" dirty="0">
                <a:latin typeface="Arial"/>
                <a:cs typeface="Arial"/>
              </a:rPr>
              <a:t>I</a:t>
            </a:r>
            <a:r>
              <a:rPr sz="1400" b="1" spc="-10" dirty="0">
                <a:latin typeface="Arial"/>
                <a:cs typeface="Arial"/>
              </a:rPr>
              <a:t>n</a:t>
            </a:r>
            <a:r>
              <a:rPr sz="1400" b="1" spc="0" dirty="0">
                <a:latin typeface="Arial"/>
                <a:cs typeface="Arial"/>
              </a:rPr>
              <a:t>te</a:t>
            </a:r>
            <a:r>
              <a:rPr sz="1400" b="1" spc="5" dirty="0">
                <a:latin typeface="Arial"/>
                <a:cs typeface="Arial"/>
              </a:rPr>
              <a:t>r</a:t>
            </a:r>
            <a:r>
              <a:rPr sz="1400" b="1" spc="0" dirty="0">
                <a:latin typeface="Arial"/>
                <a:cs typeface="Arial"/>
              </a:rPr>
              <a:t>face</a:t>
            </a:r>
            <a:endParaRPr sz="1400">
              <a:latin typeface="Arial"/>
              <a:cs typeface="Arial"/>
            </a:endParaRPr>
          </a:p>
        </p:txBody>
      </p:sp>
      <p:sp>
        <p:nvSpPr>
          <p:cNvPr id="44" name="object 44"/>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spc="0">
                <a:latin typeface="Arial"/>
                <a:cs typeface="Arial"/>
              </a:rPr>
              <a:t>AM</a:t>
            </a:r>
            <a:r>
              <a:rPr sz="3600" b="1" spc="5">
                <a:latin typeface="Arial"/>
                <a:cs typeface="Arial"/>
              </a:rPr>
              <a:t>B</a:t>
            </a:r>
            <a:r>
              <a:rPr sz="3600" b="1" spc="0">
                <a:latin typeface="Arial"/>
                <a:cs typeface="Arial"/>
              </a:rPr>
              <a:t>A</a:t>
            </a:r>
            <a:r>
              <a:rPr lang="en-US" sz="3600" b="1" spc="0">
                <a:latin typeface="Arial"/>
                <a:cs typeface="Arial"/>
              </a:rPr>
              <a:t> 3.0</a:t>
            </a:r>
            <a:r>
              <a:rPr sz="3600" b="1" spc="-15">
                <a:latin typeface="Arial"/>
                <a:cs typeface="Arial"/>
              </a:rPr>
              <a:t> </a:t>
            </a:r>
            <a:r>
              <a:rPr sz="3600" b="1" spc="0" dirty="0">
                <a:latin typeface="Arial"/>
                <a:cs typeface="Arial"/>
              </a:rPr>
              <a:t>System</a:t>
            </a:r>
            <a:endParaRPr sz="3600" dirty="0">
              <a:latin typeface="Arial"/>
              <a:cs typeface="Arial"/>
            </a:endParaRPr>
          </a:p>
        </p:txBody>
      </p:sp>
      <p:sp>
        <p:nvSpPr>
          <p:cNvPr id="47" name="Slide Number Placeholder 46"/>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43</a:t>
            </a:fld>
            <a:endParaRPr lang="en-US" sz="900">
              <a:latin typeface="Arial"/>
              <a:cs typeface="Arial"/>
            </a:endParaRPr>
          </a:p>
        </p:txBody>
      </p:sp>
      <p:sp>
        <p:nvSpPr>
          <p:cNvPr id="45" name="TextBox 44">
            <a:extLst>
              <a:ext uri="{FF2B5EF4-FFF2-40B4-BE49-F238E27FC236}">
                <a16:creationId xmlns:a16="http://schemas.microsoft.com/office/drawing/2014/main" id="{31AF4903-DF70-A871-44B0-B5C38A8A802A}"/>
              </a:ext>
            </a:extLst>
          </p:cNvPr>
          <p:cNvSpPr txBox="1"/>
          <p:nvPr/>
        </p:nvSpPr>
        <p:spPr>
          <a:xfrm>
            <a:off x="162124" y="5477306"/>
            <a:ext cx="3168352" cy="646331"/>
          </a:xfrm>
          <a:prstGeom prst="rect">
            <a:avLst/>
          </a:prstGeom>
          <a:noFill/>
        </p:spPr>
        <p:txBody>
          <a:bodyPr wrap="square" rtlCol="0">
            <a:spAutoFit/>
          </a:bodyPr>
          <a:lstStyle/>
          <a:p>
            <a:r>
              <a:rPr lang="en-IN" b="1" dirty="0">
                <a:solidFill>
                  <a:srgbClr val="92D050"/>
                </a:solidFill>
              </a:rPr>
              <a:t>APB Bridge </a:t>
            </a:r>
            <a:r>
              <a:rPr lang="en-IN" dirty="0"/>
              <a:t>– </a:t>
            </a:r>
            <a:r>
              <a:rPr lang="en-IN" b="1" dirty="0"/>
              <a:t>to regulate speed between AHB and APB buses</a:t>
            </a:r>
          </a:p>
        </p:txBody>
      </p:sp>
      <p:sp>
        <p:nvSpPr>
          <p:cNvPr id="46" name="TextBox 45">
            <a:extLst>
              <a:ext uri="{FF2B5EF4-FFF2-40B4-BE49-F238E27FC236}">
                <a16:creationId xmlns:a16="http://schemas.microsoft.com/office/drawing/2014/main" id="{4C3CAB4D-4D10-3BF1-B436-D062B7D7504B}"/>
              </a:ext>
            </a:extLst>
          </p:cNvPr>
          <p:cNvSpPr txBox="1"/>
          <p:nvPr/>
        </p:nvSpPr>
        <p:spPr>
          <a:xfrm>
            <a:off x="162124" y="1187854"/>
            <a:ext cx="10531276" cy="646331"/>
          </a:xfrm>
          <a:prstGeom prst="rect">
            <a:avLst/>
          </a:prstGeom>
          <a:noFill/>
        </p:spPr>
        <p:txBody>
          <a:bodyPr wrap="square" rtlCol="0">
            <a:spAutoFit/>
          </a:bodyPr>
          <a:lstStyle/>
          <a:p>
            <a:r>
              <a:rPr lang="en-US" b="0" i="0" dirty="0">
                <a:solidFill>
                  <a:srgbClr val="202124"/>
                </a:solidFill>
                <a:effectLst/>
                <a:latin typeface="arial" panose="020B0604020202020204" pitchFamily="34" charset="0"/>
              </a:rPr>
              <a:t>The AMBA specification was developed by </a:t>
            </a:r>
            <a:r>
              <a:rPr lang="en-US" b="1" i="0" dirty="0">
                <a:solidFill>
                  <a:srgbClr val="202124"/>
                </a:solidFill>
                <a:effectLst/>
                <a:latin typeface="arial" panose="020B0604020202020204" pitchFamily="34" charset="0"/>
              </a:rPr>
              <a:t>ARM</a:t>
            </a:r>
            <a:r>
              <a:rPr lang="en-US" b="0" i="0" dirty="0">
                <a:solidFill>
                  <a:srgbClr val="202124"/>
                </a:solidFill>
                <a:effectLst/>
                <a:latin typeface="arial" panose="020B0604020202020204" pitchFamily="34" charset="0"/>
              </a:rPr>
              <a:t> and has become the de facto standard for interfacing components in an </a:t>
            </a:r>
            <a:r>
              <a:rPr lang="en-US" b="0" i="0" dirty="0" err="1">
                <a:solidFill>
                  <a:srgbClr val="202124"/>
                </a:solidFill>
                <a:effectLst/>
                <a:latin typeface="arial" panose="020B0604020202020204" pitchFamily="34" charset="0"/>
              </a:rPr>
              <a:t>SoC.</a:t>
            </a:r>
            <a:endParaRPr lang="en-IN"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689102" y="3016252"/>
            <a:ext cx="8255001" cy="556895"/>
          </a:xfrm>
          <a:prstGeom prst="rect">
            <a:avLst/>
          </a:prstGeom>
        </p:spPr>
        <p:txBody>
          <a:bodyPr vert="horz" wrap="square" lIns="0" tIns="0" rIns="0" bIns="0" rtlCol="0">
            <a:noAutofit/>
          </a:bodyPr>
          <a:lstStyle/>
          <a:p>
            <a:pPr marL="12700">
              <a:lnSpc>
                <a:spcPct val="100000"/>
              </a:lnSpc>
              <a:tabLst>
                <a:tab pos="6411595" algn="l"/>
              </a:tabLst>
            </a:pPr>
            <a:r>
              <a:rPr lang="en-US" sz="3600" b="1" spc="-30" dirty="0">
                <a:latin typeface="Arial"/>
                <a:cs typeface="Arial"/>
              </a:rPr>
              <a:t>STM32F407</a:t>
            </a:r>
            <a:r>
              <a:rPr sz="3600" b="1" spc="-30">
                <a:latin typeface="Arial"/>
                <a:cs typeface="Arial"/>
              </a:rPr>
              <a:t> </a:t>
            </a:r>
            <a:r>
              <a:rPr sz="3600" b="1" spc="0" dirty="0">
                <a:latin typeface="Arial"/>
                <a:cs typeface="Arial"/>
              </a:rPr>
              <a:t>B</a:t>
            </a:r>
            <a:r>
              <a:rPr sz="3600" b="1" spc="-5" dirty="0">
                <a:latin typeface="Arial"/>
                <a:cs typeface="Arial"/>
              </a:rPr>
              <a:t>lo</a:t>
            </a:r>
            <a:r>
              <a:rPr sz="3600" b="1" spc="0" dirty="0">
                <a:latin typeface="Arial"/>
                <a:cs typeface="Arial"/>
              </a:rPr>
              <a:t>ck</a:t>
            </a:r>
            <a:r>
              <a:rPr lang="en-US" sz="3600" b="1" spc="0" dirty="0">
                <a:latin typeface="Arial"/>
                <a:cs typeface="Arial"/>
              </a:rPr>
              <a:t> </a:t>
            </a:r>
            <a:r>
              <a:rPr sz="3600" b="1" spc="0" dirty="0">
                <a:latin typeface="Arial"/>
                <a:cs typeface="Arial"/>
              </a:rPr>
              <a:t>D</a:t>
            </a:r>
            <a:r>
              <a:rPr sz="3600" b="1" spc="-5" dirty="0">
                <a:latin typeface="Arial"/>
                <a:cs typeface="Arial"/>
              </a:rPr>
              <a:t>i</a:t>
            </a:r>
            <a:r>
              <a:rPr sz="3600" b="1" spc="0" dirty="0">
                <a:latin typeface="Arial"/>
                <a:cs typeface="Arial"/>
              </a:rPr>
              <a:t>agram</a:t>
            </a:r>
            <a:endParaRPr sz="3600" dirty="0">
              <a:latin typeface="Arial"/>
              <a:cs typeface="Arial"/>
            </a:endParaRPr>
          </a:p>
        </p:txBody>
      </p:sp>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44</a:t>
            </a:fld>
            <a:endParaRPr lang="en-US" sz="900">
              <a:latin typeface="Arial"/>
              <a:cs typeface="Arial"/>
            </a:endParaRPr>
          </a:p>
        </p:txBody>
      </p:sp>
    </p:spTree>
    <p:extLst>
      <p:ext uri="{BB962C8B-B14F-4D97-AF65-F5344CB8AC3E}">
        <p14:creationId xmlns:p14="http://schemas.microsoft.com/office/powerpoint/2010/main" val="282321159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45</a:t>
            </a:fld>
            <a:endParaRPr lang="en-US" sz="900">
              <a:latin typeface="Arial"/>
              <a:cs typeface="Arial"/>
            </a:endParaRPr>
          </a:p>
        </p:txBody>
      </p:sp>
      <p:pic>
        <p:nvPicPr>
          <p:cNvPr id="2" name="Picture 1"/>
          <p:cNvPicPr>
            <a:picLocks noChangeAspect="1"/>
          </p:cNvPicPr>
          <p:nvPr/>
        </p:nvPicPr>
        <p:blipFill rotWithShape="1">
          <a:blip r:embed="rId2"/>
          <a:srcRect t="6848" b="7552"/>
          <a:stretch/>
        </p:blipFill>
        <p:spPr>
          <a:xfrm>
            <a:off x="1274734" y="0"/>
            <a:ext cx="8784977" cy="7556500"/>
          </a:xfrm>
          <a:prstGeom prst="rect">
            <a:avLst/>
          </a:prstGeom>
        </p:spPr>
      </p:pic>
    </p:spTree>
    <p:extLst>
      <p:ext uri="{BB962C8B-B14F-4D97-AF65-F5344CB8AC3E}">
        <p14:creationId xmlns:p14="http://schemas.microsoft.com/office/powerpoint/2010/main" val="345212358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815515" y="2144822"/>
            <a:ext cx="7056784" cy="1274658"/>
          </a:xfrm>
          <a:prstGeom prst="rect">
            <a:avLst/>
          </a:prstGeom>
        </p:spPr>
        <p:txBody>
          <a:bodyPr vert="horz" wrap="square" lIns="0" tIns="0" rIns="0" bIns="0" rtlCol="0">
            <a:noAutofit/>
          </a:bodyPr>
          <a:lstStyle/>
          <a:p>
            <a:pPr marL="486409" marR="12700" indent="-429895" algn="ctr">
              <a:lnSpc>
                <a:spcPct val="100000"/>
              </a:lnSpc>
            </a:pPr>
            <a:r>
              <a:rPr lang="en-US" sz="4200" b="1" spc="0" dirty="0">
                <a:latin typeface="Arial"/>
                <a:cs typeface="Arial"/>
              </a:rPr>
              <a:t>Architecture</a:t>
            </a:r>
            <a:endParaRPr sz="4200" dirty="0">
              <a:latin typeface="Arial"/>
              <a:cs typeface="Arial"/>
            </a:endParaRPr>
          </a:p>
        </p:txBody>
      </p:sp>
      <p:sp>
        <p:nvSpPr>
          <p:cNvPr id="3" name="object 3"/>
          <p:cNvSpPr txBox="1"/>
          <p:nvPr/>
        </p:nvSpPr>
        <p:spPr>
          <a:xfrm>
            <a:off x="3605277"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7" y="4421010"/>
            <a:ext cx="3438444" cy="664522"/>
          </a:xfrm>
          <a:prstGeom prst="rect">
            <a:avLst/>
          </a:prstGeom>
        </p:spPr>
      </p:pic>
    </p:spTree>
    <p:extLst>
      <p:ext uri="{BB962C8B-B14F-4D97-AF65-F5344CB8AC3E}">
        <p14:creationId xmlns:p14="http://schemas.microsoft.com/office/powerpoint/2010/main" val="53092690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57147" y="490728"/>
            <a:ext cx="8579104" cy="556623"/>
          </a:xfrm>
          <a:prstGeom prst="rect">
            <a:avLst/>
          </a:prstGeom>
        </p:spPr>
        <p:txBody>
          <a:bodyPr vert="horz" wrap="square" lIns="0" tIns="0" rIns="0" bIns="0" rtlCol="0">
            <a:noAutofit/>
          </a:bodyPr>
          <a:lstStyle/>
          <a:p>
            <a:pPr marL="24765">
              <a:lnSpc>
                <a:spcPct val="100000"/>
              </a:lnSpc>
            </a:pPr>
            <a:r>
              <a:rPr sz="3600" b="1" dirty="0">
                <a:latin typeface="Arial"/>
                <a:cs typeface="Arial"/>
              </a:rPr>
              <a:t>A</a:t>
            </a:r>
            <a:r>
              <a:rPr sz="3600" b="1" spc="-5" dirty="0">
                <a:latin typeface="Arial"/>
                <a:cs typeface="Arial"/>
              </a:rPr>
              <a:t>g</a:t>
            </a:r>
            <a:r>
              <a:rPr sz="3600" b="1" spc="0" dirty="0">
                <a:latin typeface="Arial"/>
                <a:cs typeface="Arial"/>
              </a:rPr>
              <a:t>en</a:t>
            </a:r>
            <a:r>
              <a:rPr sz="3600" b="1" spc="-5" dirty="0">
                <a:latin typeface="Arial"/>
                <a:cs typeface="Arial"/>
              </a:rPr>
              <a:t>d</a:t>
            </a:r>
            <a:r>
              <a:rPr sz="3600" b="1" spc="0" dirty="0">
                <a:latin typeface="Arial"/>
                <a:cs typeface="Arial"/>
              </a:rPr>
              <a:t>a</a:t>
            </a:r>
            <a:endParaRPr sz="3600" dirty="0">
              <a:latin typeface="Arial"/>
              <a:cs typeface="Arial"/>
            </a:endParaRPr>
          </a:p>
        </p:txBody>
      </p:sp>
      <p:sp>
        <p:nvSpPr>
          <p:cNvPr id="3" name="object 3"/>
          <p:cNvSpPr txBox="1"/>
          <p:nvPr/>
        </p:nvSpPr>
        <p:spPr>
          <a:xfrm>
            <a:off x="1069339" y="1210054"/>
            <a:ext cx="8741857" cy="2263395"/>
          </a:xfrm>
          <a:prstGeom prst="rect">
            <a:avLst/>
          </a:prstGeom>
        </p:spPr>
        <p:txBody>
          <a:bodyPr vert="horz" wrap="square" lIns="0" tIns="0" rIns="0" bIns="0" rtlCol="0">
            <a:noAutofit/>
          </a:bodyPr>
          <a:lstStyle/>
          <a:p>
            <a:pPr marL="12065">
              <a:lnSpc>
                <a:spcPct val="100000"/>
              </a:lnSpc>
              <a:buClr>
                <a:srgbClr val="118CAA"/>
              </a:buClr>
              <a:buSzPct val="125000"/>
              <a:tabLst>
                <a:tab pos="277495" algn="l"/>
              </a:tabLst>
            </a:pPr>
            <a:r>
              <a:rPr lang="en-US" sz="2000" dirty="0">
                <a:latin typeface="Arial"/>
                <a:cs typeface="Arial"/>
              </a:rPr>
              <a:t>Introduction to the Architecture</a:t>
            </a:r>
          </a:p>
          <a:p>
            <a:pPr marL="12065">
              <a:buClr>
                <a:srgbClr val="118CAA"/>
              </a:buClr>
              <a:buSzPct val="125000"/>
              <a:tabLst>
                <a:tab pos="277495" algn="l"/>
              </a:tabLst>
            </a:pPr>
            <a:r>
              <a:rPr lang="en-US" sz="2000" dirty="0">
                <a:latin typeface="Arial"/>
                <a:cs typeface="Arial"/>
              </a:rPr>
              <a:t>Programmers Model</a:t>
            </a:r>
          </a:p>
          <a:p>
            <a:pPr marL="926465" lvl="2">
              <a:buClr>
                <a:srgbClr val="118CAA"/>
              </a:buClr>
              <a:buSzPct val="125000"/>
              <a:tabLst>
                <a:tab pos="277495" algn="l"/>
              </a:tabLst>
            </a:pPr>
            <a:r>
              <a:rPr lang="en-US" sz="2000" dirty="0">
                <a:latin typeface="Arial"/>
                <a:cs typeface="Arial"/>
              </a:rPr>
              <a:t>Operating Modes and States</a:t>
            </a:r>
          </a:p>
          <a:p>
            <a:pPr marL="926465" lvl="2">
              <a:buClr>
                <a:srgbClr val="118CAA"/>
              </a:buClr>
              <a:buSzPct val="125000"/>
              <a:tabLst>
                <a:tab pos="277495" algn="l"/>
              </a:tabLst>
            </a:pPr>
            <a:r>
              <a:rPr lang="en-US" sz="2000" dirty="0">
                <a:latin typeface="Arial"/>
                <a:cs typeface="Arial"/>
              </a:rPr>
              <a:t>Registers</a:t>
            </a:r>
          </a:p>
          <a:p>
            <a:pPr marL="926465" lvl="2">
              <a:buClr>
                <a:srgbClr val="118CAA"/>
              </a:buClr>
              <a:buSzPct val="125000"/>
              <a:tabLst>
                <a:tab pos="277495" algn="l"/>
              </a:tabLst>
            </a:pPr>
            <a:r>
              <a:rPr lang="en-US" sz="2000" dirty="0">
                <a:latin typeface="Arial"/>
                <a:cs typeface="Arial"/>
              </a:rPr>
              <a:t>Special registers</a:t>
            </a:r>
          </a:p>
          <a:p>
            <a:pPr marL="12065">
              <a:buClr>
                <a:srgbClr val="118CAA"/>
              </a:buClr>
              <a:buSzPct val="125000"/>
              <a:tabLst>
                <a:tab pos="277495" algn="l"/>
              </a:tabLst>
            </a:pPr>
            <a:r>
              <a:rPr lang="en-US" sz="2000" dirty="0">
                <a:latin typeface="Arial"/>
                <a:cs typeface="Arial"/>
              </a:rPr>
              <a:t>Behavior of Application program Status Register(APSR)</a:t>
            </a:r>
          </a:p>
          <a:p>
            <a:pPr marL="926465" lvl="2">
              <a:buClr>
                <a:srgbClr val="118CAA"/>
              </a:buClr>
              <a:buSzPct val="125000"/>
              <a:tabLst>
                <a:tab pos="277495" algn="l"/>
              </a:tabLst>
            </a:pPr>
            <a:r>
              <a:rPr lang="en-US" sz="2000" dirty="0">
                <a:latin typeface="Arial"/>
                <a:cs typeface="Arial"/>
              </a:rPr>
              <a:t>Integer status Flags</a:t>
            </a:r>
          </a:p>
          <a:p>
            <a:pPr marL="926465" lvl="2">
              <a:buClr>
                <a:srgbClr val="118CAA"/>
              </a:buClr>
              <a:buSzPct val="125000"/>
              <a:tabLst>
                <a:tab pos="277495" algn="l"/>
              </a:tabLst>
            </a:pPr>
            <a:r>
              <a:rPr lang="en-US" sz="2000" dirty="0">
                <a:latin typeface="Arial"/>
                <a:cs typeface="Arial"/>
              </a:rPr>
              <a:t>Q status flag</a:t>
            </a:r>
          </a:p>
          <a:p>
            <a:pPr marL="926465" lvl="2">
              <a:buClr>
                <a:srgbClr val="118CAA"/>
              </a:buClr>
              <a:buSzPct val="125000"/>
              <a:tabLst>
                <a:tab pos="277495" algn="l"/>
              </a:tabLst>
            </a:pPr>
            <a:r>
              <a:rPr lang="en-US" sz="2000" dirty="0">
                <a:latin typeface="Arial"/>
                <a:cs typeface="Arial"/>
              </a:rPr>
              <a:t>GE bits</a:t>
            </a:r>
          </a:p>
          <a:p>
            <a:pPr marL="12065">
              <a:buClr>
                <a:srgbClr val="118CAA"/>
              </a:buClr>
              <a:buSzPct val="125000"/>
              <a:tabLst>
                <a:tab pos="277495" algn="l"/>
              </a:tabLst>
            </a:pPr>
            <a:r>
              <a:rPr lang="en-US" sz="2000" dirty="0">
                <a:latin typeface="Arial"/>
                <a:cs typeface="Arial"/>
              </a:rPr>
              <a:t>Memory System</a:t>
            </a:r>
          </a:p>
          <a:p>
            <a:pPr marL="12065">
              <a:buClr>
                <a:srgbClr val="118CAA"/>
              </a:buClr>
              <a:buSzPct val="125000"/>
              <a:tabLst>
                <a:tab pos="277495" algn="l"/>
              </a:tabLst>
            </a:pPr>
            <a:r>
              <a:rPr lang="en-US" sz="2000" dirty="0">
                <a:latin typeface="Arial"/>
                <a:cs typeface="Arial"/>
              </a:rPr>
              <a:t>		Memory system features and Memory Map</a:t>
            </a:r>
          </a:p>
          <a:p>
            <a:pPr marL="12065">
              <a:buClr>
                <a:srgbClr val="118CAA"/>
              </a:buClr>
              <a:buSzPct val="125000"/>
              <a:tabLst>
                <a:tab pos="277495" algn="l"/>
              </a:tabLst>
            </a:pPr>
            <a:r>
              <a:rPr lang="en-US" sz="2000" dirty="0">
                <a:latin typeface="Arial"/>
                <a:cs typeface="Arial"/>
              </a:rPr>
              <a:t>		Stack Memory &amp; MPU</a:t>
            </a:r>
          </a:p>
          <a:p>
            <a:pPr marL="12065">
              <a:buClr>
                <a:srgbClr val="118CAA"/>
              </a:buClr>
              <a:buSzPct val="125000"/>
              <a:tabLst>
                <a:tab pos="277495" algn="l"/>
              </a:tabLst>
            </a:pPr>
            <a:r>
              <a:rPr lang="en-US" sz="2000" dirty="0">
                <a:latin typeface="Arial"/>
                <a:cs typeface="Arial"/>
              </a:rPr>
              <a:t>Exception and Interrupt</a:t>
            </a:r>
          </a:p>
          <a:p>
            <a:pPr marL="12065">
              <a:buClr>
                <a:srgbClr val="118CAA"/>
              </a:buClr>
              <a:buSzPct val="125000"/>
              <a:tabLst>
                <a:tab pos="277495" algn="l"/>
              </a:tabLst>
            </a:pPr>
            <a:r>
              <a:rPr lang="en-US" sz="2000" dirty="0">
                <a:latin typeface="Arial"/>
                <a:cs typeface="Arial"/>
              </a:rPr>
              <a:t>		What are exceptions?</a:t>
            </a:r>
          </a:p>
          <a:p>
            <a:pPr marL="12065">
              <a:buClr>
                <a:srgbClr val="118CAA"/>
              </a:buClr>
              <a:buSzPct val="125000"/>
              <a:tabLst>
                <a:tab pos="277495" algn="l"/>
              </a:tabLst>
            </a:pPr>
            <a:r>
              <a:rPr lang="en-US" sz="2000" dirty="0">
                <a:latin typeface="Arial"/>
                <a:cs typeface="Arial"/>
              </a:rPr>
              <a:t>		Nested vector interrupt controller (NVIC)	</a:t>
            </a:r>
          </a:p>
          <a:p>
            <a:pPr marL="12065">
              <a:buClr>
                <a:srgbClr val="118CAA"/>
              </a:buClr>
              <a:buSzPct val="125000"/>
              <a:tabLst>
                <a:tab pos="277495" algn="l"/>
              </a:tabLst>
            </a:pPr>
            <a:r>
              <a:rPr lang="en-US" sz="2000" dirty="0">
                <a:latin typeface="Arial"/>
                <a:cs typeface="Arial"/>
              </a:rPr>
              <a:t>		Vector Table and Fault Handling</a:t>
            </a:r>
          </a:p>
          <a:p>
            <a:pPr marL="12065">
              <a:buClr>
                <a:srgbClr val="118CAA"/>
              </a:buClr>
              <a:buSzPct val="125000"/>
              <a:tabLst>
                <a:tab pos="277495" algn="l"/>
              </a:tabLst>
            </a:pPr>
            <a:r>
              <a:rPr lang="en-US" sz="2000" dirty="0">
                <a:latin typeface="Arial"/>
                <a:cs typeface="Arial"/>
              </a:rPr>
              <a:t>System Control Block</a:t>
            </a:r>
          </a:p>
          <a:p>
            <a:pPr marL="12065">
              <a:buClr>
                <a:srgbClr val="118CAA"/>
              </a:buClr>
              <a:buSzPct val="125000"/>
              <a:tabLst>
                <a:tab pos="277495" algn="l"/>
              </a:tabLst>
            </a:pPr>
            <a:r>
              <a:rPr lang="en-US" sz="2000" dirty="0">
                <a:latin typeface="Arial"/>
                <a:cs typeface="Arial"/>
              </a:rPr>
              <a:t>Debug and Reset Sequence</a:t>
            </a:r>
          </a:p>
          <a:p>
            <a:pPr marL="12065">
              <a:buClr>
                <a:srgbClr val="118CAA"/>
              </a:buClr>
              <a:buSzPct val="125000"/>
              <a:tabLst>
                <a:tab pos="277495" algn="l"/>
              </a:tabLst>
            </a:pPr>
            <a:endParaRPr sz="2400" dirty="0">
              <a:latin typeface="Arial"/>
              <a:cs typeface="Arial"/>
            </a:endParaRPr>
          </a:p>
        </p:txBody>
      </p:sp>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47</a:t>
            </a:fld>
            <a:endParaRPr lang="en-US" sz="900">
              <a:latin typeface="Arial"/>
              <a:cs typeface="Arial"/>
            </a:endParaRPr>
          </a:p>
        </p:txBody>
      </p:sp>
    </p:spTree>
    <p:extLst>
      <p:ext uri="{BB962C8B-B14F-4D97-AF65-F5344CB8AC3E}">
        <p14:creationId xmlns:p14="http://schemas.microsoft.com/office/powerpoint/2010/main" val="211992907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1" dirty="0">
                <a:latin typeface="Arial" panose="020B0604020202020204" pitchFamily="34" charset="0"/>
                <a:cs typeface="Arial" panose="020B0604020202020204" pitchFamily="34" charset="0"/>
              </a:rPr>
              <a:t>Programmer’s Model</a:t>
            </a:r>
          </a:p>
        </p:txBody>
      </p:sp>
      <p:pic>
        <p:nvPicPr>
          <p:cNvPr id="5" name="Picture 4"/>
          <p:cNvPicPr>
            <a:picLocks noChangeAspect="1"/>
          </p:cNvPicPr>
          <p:nvPr/>
        </p:nvPicPr>
        <p:blipFill rotWithShape="1">
          <a:blip r:embed="rId2"/>
          <a:srcRect b="17283"/>
          <a:stretch/>
        </p:blipFill>
        <p:spPr>
          <a:xfrm>
            <a:off x="234133" y="2410098"/>
            <a:ext cx="10307327" cy="3960440"/>
          </a:xfrm>
          <a:prstGeom prst="rect">
            <a:avLst/>
          </a:prstGeom>
        </p:spPr>
      </p:pic>
      <p:sp>
        <p:nvSpPr>
          <p:cNvPr id="7" name="Slide Number Placeholder 6"/>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48</a:t>
            </a:fld>
            <a:endParaRPr lang="en-US" sz="900">
              <a:latin typeface="Arial"/>
              <a:cs typeface="Arial"/>
            </a:endParaRPr>
          </a:p>
        </p:txBody>
      </p:sp>
      <p:sp>
        <p:nvSpPr>
          <p:cNvPr id="2" name="TextBox 1"/>
          <p:cNvSpPr txBox="1"/>
          <p:nvPr/>
        </p:nvSpPr>
        <p:spPr>
          <a:xfrm>
            <a:off x="522167" y="1401986"/>
            <a:ext cx="9114087" cy="523220"/>
          </a:xfrm>
          <a:prstGeom prst="rect">
            <a:avLst/>
          </a:prstGeom>
          <a:noFill/>
        </p:spPr>
        <p:txBody>
          <a:bodyPr wrap="square" rtlCol="0">
            <a:spAutoFit/>
          </a:bodyPr>
          <a:lstStyle/>
          <a:p>
            <a:pPr algn="ctr"/>
            <a:r>
              <a:rPr lang="en-US" sz="2800" b="1" dirty="0">
                <a:latin typeface="Arial" panose="020B0604020202020204" pitchFamily="34" charset="0"/>
                <a:cs typeface="Arial" panose="020B0604020202020204" pitchFamily="34" charset="0"/>
              </a:rPr>
              <a:t>Operation states and Modes</a:t>
            </a:r>
            <a:endParaRPr lang="en-US" sz="2800" dirty="0"/>
          </a:p>
        </p:txBody>
      </p:sp>
    </p:spTree>
    <p:extLst>
      <p:ext uri="{BB962C8B-B14F-4D97-AF65-F5344CB8AC3E}">
        <p14:creationId xmlns:p14="http://schemas.microsoft.com/office/powerpoint/2010/main" val="54750182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latin typeface="Arial" panose="020B0604020202020204" pitchFamily="34" charset="0"/>
                <a:cs typeface="Arial" panose="020B0604020202020204" pitchFamily="34" charset="0"/>
              </a:rPr>
              <a:t>CPU Operating Modes </a:t>
            </a:r>
            <a:r>
              <a:rPr lang="en-US" sz="3600" b="1">
                <a:latin typeface="Arial" panose="020B0604020202020204" pitchFamily="34" charset="0"/>
                <a:cs typeface="Arial" panose="020B0604020202020204" pitchFamily="34" charset="0"/>
              </a:rPr>
              <a:t>– Cont.</a:t>
            </a:r>
            <a:endParaRPr lang="en-IN" sz="3600" b="1"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rotWithShape="1">
          <a:blip r:embed="rId2"/>
          <a:srcRect l="1718" t="1979" r="1286" b="45884"/>
          <a:stretch/>
        </p:blipFill>
        <p:spPr>
          <a:xfrm>
            <a:off x="1212090" y="1185963"/>
            <a:ext cx="8743124" cy="2736305"/>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49</a:t>
            </a:fld>
            <a:endParaRPr lang="en-US" sz="900">
              <a:latin typeface="Arial"/>
              <a:cs typeface="Arial"/>
            </a:endParaRPr>
          </a:p>
        </p:txBody>
      </p:sp>
      <p:sp>
        <p:nvSpPr>
          <p:cNvPr id="3" name="TextBox 2"/>
          <p:cNvSpPr txBox="1"/>
          <p:nvPr/>
        </p:nvSpPr>
        <p:spPr>
          <a:xfrm>
            <a:off x="90117" y="3850258"/>
            <a:ext cx="10513168" cy="2677656"/>
          </a:xfrm>
          <a:prstGeom prst="rect">
            <a:avLst/>
          </a:prstGeom>
          <a:noFill/>
        </p:spPr>
        <p:txBody>
          <a:bodyPr wrap="square" rtlCol="0">
            <a:spAutoFit/>
          </a:bodyPr>
          <a:lstStyle/>
          <a:p>
            <a:r>
              <a:rPr lang="en-US" sz="2400" dirty="0"/>
              <a:t>Operation modes</a:t>
            </a:r>
          </a:p>
          <a:p>
            <a:r>
              <a:rPr lang="en-US" sz="2400" dirty="0"/>
              <a:t>• Handler mode: When executing an exception handler such as an Interrupt Service</a:t>
            </a:r>
          </a:p>
          <a:p>
            <a:r>
              <a:rPr lang="en-US" sz="2400" dirty="0"/>
              <a:t>Routine (</a:t>
            </a:r>
            <a:r>
              <a:rPr lang="en-US" sz="2400"/>
              <a:t>ISR). </a:t>
            </a:r>
            <a:r>
              <a:rPr lang="en-US" sz="2400" dirty="0"/>
              <a:t>When in handler mode, the processor always has privileged</a:t>
            </a:r>
          </a:p>
          <a:p>
            <a:r>
              <a:rPr lang="en-US" sz="2400"/>
              <a:t>access level.</a:t>
            </a:r>
            <a:endParaRPr lang="en-US" sz="2400" dirty="0"/>
          </a:p>
          <a:p>
            <a:r>
              <a:rPr lang="en-US" sz="2400" dirty="0"/>
              <a:t>• Thread mode: When executing normal application code, the processor can be</a:t>
            </a:r>
          </a:p>
          <a:p>
            <a:r>
              <a:rPr lang="en-US" sz="2400" dirty="0"/>
              <a:t>either in privileged access level or unprivileged </a:t>
            </a:r>
            <a:r>
              <a:rPr lang="en-US" sz="2400"/>
              <a:t>access level. </a:t>
            </a:r>
            <a:r>
              <a:rPr lang="en-US" sz="2400" dirty="0"/>
              <a:t>This is controlled by</a:t>
            </a:r>
          </a:p>
          <a:p>
            <a:r>
              <a:rPr lang="en-US" sz="2400" dirty="0"/>
              <a:t>a special register called </a:t>
            </a:r>
            <a:r>
              <a:rPr lang="en-US" sz="2400"/>
              <a:t>“CONTROL.”</a:t>
            </a:r>
            <a:endParaRPr lang="en-US" sz="2400" dirty="0"/>
          </a:p>
        </p:txBody>
      </p:sp>
    </p:spTree>
    <p:extLst>
      <p:ext uri="{BB962C8B-B14F-4D97-AF65-F5344CB8AC3E}">
        <p14:creationId xmlns:p14="http://schemas.microsoft.com/office/powerpoint/2010/main" val="19324939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7650480" y="4643754"/>
            <a:ext cx="2081783" cy="1610868"/>
          </a:xfrm>
          <a:prstGeom prst="rect">
            <a:avLst/>
          </a:prstGeom>
          <a:blipFill>
            <a:blip r:embed="rId2" cstate="print"/>
            <a:stretch>
              <a:fillRect/>
            </a:stretch>
          </a:blipFill>
        </p:spPr>
        <p:txBody>
          <a:bodyPr wrap="square" lIns="0" tIns="0" rIns="0" bIns="0" rtlCol="0">
            <a:noAutofit/>
          </a:bodyPr>
          <a:lstStyle/>
          <a:p>
            <a:endParaRPr/>
          </a:p>
        </p:txBody>
      </p:sp>
      <p:sp>
        <p:nvSpPr>
          <p:cNvPr id="3" name="object 3"/>
          <p:cNvSpPr txBox="1"/>
          <p:nvPr/>
        </p:nvSpPr>
        <p:spPr>
          <a:xfrm>
            <a:off x="1057148" y="1661159"/>
            <a:ext cx="7133590" cy="4911725"/>
          </a:xfrm>
          <a:prstGeom prst="rect">
            <a:avLst/>
          </a:prstGeom>
        </p:spPr>
        <p:txBody>
          <a:bodyPr vert="horz" wrap="square" lIns="0" tIns="0" rIns="0" bIns="0" rtlCol="0">
            <a:noAutofit/>
          </a:bodyPr>
          <a:lstStyle/>
          <a:p>
            <a:pPr marL="314325" indent="-302260">
              <a:lnSpc>
                <a:spcPct val="100000"/>
              </a:lnSpc>
              <a:buClr>
                <a:srgbClr val="118CAA"/>
              </a:buClr>
              <a:buSzPct val="125000"/>
              <a:buFont typeface="Arial"/>
              <a:buChar char=""/>
              <a:tabLst>
                <a:tab pos="314325" algn="l"/>
              </a:tabLst>
            </a:pPr>
            <a:r>
              <a:rPr sz="2400" spc="0" dirty="0">
                <a:latin typeface="Arial"/>
                <a:cs typeface="Arial"/>
              </a:rPr>
              <a:t>M</a:t>
            </a:r>
            <a:r>
              <a:rPr sz="2400" spc="-5" dirty="0">
                <a:latin typeface="Arial"/>
                <a:cs typeface="Arial"/>
              </a:rPr>
              <a:t>i</a:t>
            </a:r>
            <a:r>
              <a:rPr sz="2400" spc="0" dirty="0">
                <a:latin typeface="Arial"/>
                <a:cs typeface="Arial"/>
              </a:rPr>
              <a:t>cr</a:t>
            </a:r>
            <a:r>
              <a:rPr sz="2400" spc="-5" dirty="0">
                <a:latin typeface="Arial"/>
                <a:cs typeface="Arial"/>
              </a:rPr>
              <a:t>o</a:t>
            </a:r>
            <a:r>
              <a:rPr sz="2400" spc="0" dirty="0">
                <a:latin typeface="Arial"/>
                <a:cs typeface="Arial"/>
              </a:rPr>
              <a:t>c</a:t>
            </a:r>
            <a:r>
              <a:rPr sz="2400" spc="-5" dirty="0">
                <a:latin typeface="Arial"/>
                <a:cs typeface="Arial"/>
              </a:rPr>
              <a:t>on</a:t>
            </a:r>
            <a:r>
              <a:rPr sz="2400" spc="0" dirty="0">
                <a:latin typeface="Arial"/>
                <a:cs typeface="Arial"/>
              </a:rPr>
              <a:t>tr</a:t>
            </a:r>
            <a:r>
              <a:rPr sz="2400" spc="-5" dirty="0">
                <a:latin typeface="Arial"/>
                <a:cs typeface="Arial"/>
              </a:rPr>
              <a:t>olle</a:t>
            </a:r>
            <a:r>
              <a:rPr sz="2400" spc="0" dirty="0">
                <a:latin typeface="Arial"/>
                <a:cs typeface="Arial"/>
              </a:rPr>
              <a:t>rs</a:t>
            </a:r>
            <a:r>
              <a:rPr sz="2400" spc="15" dirty="0">
                <a:latin typeface="Arial"/>
                <a:cs typeface="Arial"/>
              </a:rPr>
              <a:t> </a:t>
            </a:r>
            <a:r>
              <a:rPr sz="2400" spc="-5" dirty="0">
                <a:latin typeface="Arial"/>
                <a:cs typeface="Arial"/>
              </a:rPr>
              <a:t>a</a:t>
            </a:r>
            <a:r>
              <a:rPr sz="2400" spc="0" dirty="0">
                <a:latin typeface="Arial"/>
                <a:cs typeface="Arial"/>
              </a:rPr>
              <a:t>re </a:t>
            </a:r>
            <a:r>
              <a:rPr sz="2400" spc="-5" dirty="0">
                <a:latin typeface="Arial"/>
                <a:cs typeface="Arial"/>
              </a:rPr>
              <a:t>ge</a:t>
            </a:r>
            <a:r>
              <a:rPr sz="2400" spc="0" dirty="0">
                <a:latin typeface="Arial"/>
                <a:cs typeface="Arial"/>
              </a:rPr>
              <a:t>tt</a:t>
            </a:r>
            <a:r>
              <a:rPr sz="2400" spc="-5" dirty="0">
                <a:latin typeface="Arial"/>
                <a:cs typeface="Arial"/>
              </a:rPr>
              <a:t>in</a:t>
            </a:r>
            <a:r>
              <a:rPr sz="2400" spc="0" dirty="0">
                <a:latin typeface="Arial"/>
                <a:cs typeface="Arial"/>
              </a:rPr>
              <a:t>g </a:t>
            </a:r>
            <a:r>
              <a:rPr sz="2400" b="1" u="heavy" spc="-5" dirty="0">
                <a:latin typeface="Arial"/>
                <a:cs typeface="Arial"/>
              </a:rPr>
              <a:t>chea</a:t>
            </a:r>
            <a:r>
              <a:rPr sz="2400" b="1" u="heavy" spc="0" dirty="0">
                <a:latin typeface="Arial"/>
                <a:cs typeface="Arial"/>
              </a:rPr>
              <a:t>p</a:t>
            </a:r>
            <a:endParaRPr sz="2400" dirty="0">
              <a:latin typeface="Arial"/>
              <a:cs typeface="Arial"/>
            </a:endParaRPr>
          </a:p>
          <a:p>
            <a:pPr marL="662940" lvl="1" indent="-250190">
              <a:lnSpc>
                <a:spcPct val="100000"/>
              </a:lnSpc>
              <a:spcBef>
                <a:spcPts val="5"/>
              </a:spcBef>
              <a:buClr>
                <a:srgbClr val="118CAA"/>
              </a:buClr>
              <a:buSzPct val="125000"/>
              <a:buFont typeface="Arial"/>
              <a:buChar char=""/>
              <a:tabLst>
                <a:tab pos="662940" algn="l"/>
              </a:tabLst>
            </a:pPr>
            <a:r>
              <a:rPr sz="2000" spc="0" dirty="0">
                <a:latin typeface="Arial"/>
                <a:cs typeface="Arial"/>
              </a:rPr>
              <a:t>32</a:t>
            </a:r>
            <a:r>
              <a:rPr sz="2000" spc="5" dirty="0">
                <a:latin typeface="Arial"/>
                <a:cs typeface="Arial"/>
              </a:rPr>
              <a:t>-</a:t>
            </a:r>
            <a:r>
              <a:rPr sz="2000" spc="0" dirty="0">
                <a:latin typeface="Arial"/>
                <a:cs typeface="Arial"/>
              </a:rPr>
              <a:t>bit</a:t>
            </a:r>
            <a:r>
              <a:rPr sz="2000" spc="-45" dirty="0">
                <a:latin typeface="Arial"/>
                <a:cs typeface="Arial"/>
              </a:rPr>
              <a:t> </a:t>
            </a:r>
            <a:r>
              <a:rPr sz="2000" spc="-5" dirty="0">
                <a:latin typeface="Arial"/>
                <a:cs typeface="Arial"/>
              </a:rPr>
              <a:t>A</a:t>
            </a:r>
            <a:r>
              <a:rPr sz="2000" spc="5" dirty="0">
                <a:latin typeface="Arial"/>
                <a:cs typeface="Arial"/>
              </a:rPr>
              <a:t>R</a:t>
            </a:r>
            <a:r>
              <a:rPr sz="2000" spc="0" dirty="0">
                <a:latin typeface="Arial"/>
                <a:cs typeface="Arial"/>
              </a:rPr>
              <a:t>M</a:t>
            </a:r>
            <a:r>
              <a:rPr sz="2000" spc="-10" dirty="0">
                <a:latin typeface="Arial"/>
                <a:cs typeface="Arial"/>
              </a:rPr>
              <a:t> </a:t>
            </a:r>
            <a:r>
              <a:rPr sz="2000" spc="5" dirty="0">
                <a:latin typeface="Arial"/>
                <a:cs typeface="Arial"/>
              </a:rPr>
              <a:t>C</a:t>
            </a:r>
            <a:r>
              <a:rPr sz="2000" spc="0" dirty="0">
                <a:latin typeface="Arial"/>
                <a:cs typeface="Arial"/>
              </a:rPr>
              <a:t>o</a:t>
            </a:r>
            <a:r>
              <a:rPr sz="2000" spc="5" dirty="0">
                <a:latin typeface="Arial"/>
                <a:cs typeface="Arial"/>
              </a:rPr>
              <a:t>r</a:t>
            </a:r>
            <a:r>
              <a:rPr sz="2000" spc="-5" dirty="0">
                <a:latin typeface="Arial"/>
                <a:cs typeface="Arial"/>
              </a:rPr>
              <a:t>t</a:t>
            </a:r>
            <a:r>
              <a:rPr sz="2000" spc="0" dirty="0">
                <a:latin typeface="Arial"/>
                <a:cs typeface="Arial"/>
              </a:rPr>
              <a:t>ex</a:t>
            </a:r>
            <a:r>
              <a:rPr sz="2000" spc="5" dirty="0">
                <a:latin typeface="Arial"/>
                <a:cs typeface="Arial"/>
              </a:rPr>
              <a:t>-</a:t>
            </a:r>
            <a:r>
              <a:rPr sz="2000" spc="0" dirty="0">
                <a:latin typeface="Arial"/>
                <a:cs typeface="Arial"/>
              </a:rPr>
              <a:t>M3</a:t>
            </a:r>
            <a:r>
              <a:rPr sz="2000" spc="-40" dirty="0">
                <a:latin typeface="Arial"/>
                <a:cs typeface="Arial"/>
              </a:rPr>
              <a:t> </a:t>
            </a:r>
            <a:r>
              <a:rPr sz="2000" spc="0" dirty="0">
                <a:latin typeface="Arial"/>
                <a:cs typeface="Arial"/>
              </a:rPr>
              <a:t>M</a:t>
            </a:r>
            <a:r>
              <a:rPr sz="2000" spc="-5" dirty="0">
                <a:latin typeface="Arial"/>
                <a:cs typeface="Arial"/>
              </a:rPr>
              <a:t>i</a:t>
            </a:r>
            <a:r>
              <a:rPr sz="2000" spc="5" dirty="0">
                <a:latin typeface="Arial"/>
                <a:cs typeface="Arial"/>
              </a:rPr>
              <a:t>c</a:t>
            </a:r>
            <a:r>
              <a:rPr sz="2000" spc="0" dirty="0">
                <a:latin typeface="Arial"/>
                <a:cs typeface="Arial"/>
              </a:rPr>
              <a:t>ro</a:t>
            </a:r>
            <a:r>
              <a:rPr sz="2000" spc="5" dirty="0">
                <a:latin typeface="Arial"/>
                <a:cs typeface="Arial"/>
              </a:rPr>
              <a:t>c</a:t>
            </a:r>
            <a:r>
              <a:rPr sz="2000" spc="0" dirty="0">
                <a:latin typeface="Arial"/>
                <a:cs typeface="Arial"/>
              </a:rPr>
              <a:t>on</a:t>
            </a:r>
            <a:r>
              <a:rPr sz="2000" spc="-5" dirty="0">
                <a:latin typeface="Arial"/>
                <a:cs typeface="Arial"/>
              </a:rPr>
              <a:t>t</a:t>
            </a:r>
            <a:r>
              <a:rPr sz="2000" spc="0" dirty="0">
                <a:latin typeface="Arial"/>
                <a:cs typeface="Arial"/>
              </a:rPr>
              <a:t>rolle</a:t>
            </a:r>
            <a:r>
              <a:rPr sz="2000" spc="5" dirty="0">
                <a:latin typeface="Arial"/>
                <a:cs typeface="Arial"/>
              </a:rPr>
              <a:t>r</a:t>
            </a:r>
            <a:r>
              <a:rPr sz="2000" spc="0" dirty="0">
                <a:latin typeface="Arial"/>
                <a:cs typeface="Arial"/>
              </a:rPr>
              <a:t>s</a:t>
            </a:r>
            <a:r>
              <a:rPr sz="2000" spc="-60" dirty="0">
                <a:latin typeface="Arial"/>
                <a:cs typeface="Arial"/>
              </a:rPr>
              <a:t> </a:t>
            </a:r>
            <a:r>
              <a:rPr sz="2000" spc="0" dirty="0">
                <a:latin typeface="Arial"/>
                <a:cs typeface="Arial"/>
              </a:rPr>
              <a:t>@</a:t>
            </a:r>
            <a:r>
              <a:rPr sz="2000" spc="-15" dirty="0">
                <a:latin typeface="Arial"/>
                <a:cs typeface="Arial"/>
              </a:rPr>
              <a:t> </a:t>
            </a:r>
            <a:r>
              <a:rPr lang="en-US" sz="2000" dirty="0">
                <a:latin typeface="Arial"/>
                <a:cs typeface="Arial"/>
              </a:rPr>
              <a:t>INR 1200</a:t>
            </a:r>
            <a:endParaRPr sz="2000" dirty="0">
              <a:latin typeface="Arial"/>
              <a:cs typeface="Arial"/>
            </a:endParaRPr>
          </a:p>
          <a:p>
            <a:pPr marL="662940" lvl="1" indent="-250190">
              <a:lnSpc>
                <a:spcPct val="100000"/>
              </a:lnSpc>
              <a:buClr>
                <a:srgbClr val="118CAA"/>
              </a:buClr>
              <a:buSzPct val="125000"/>
              <a:buFont typeface="Arial"/>
              <a:buChar char=""/>
              <a:tabLst>
                <a:tab pos="662940" algn="l"/>
              </a:tabLst>
            </a:pPr>
            <a:r>
              <a:rPr sz="2000" spc="-5" dirty="0">
                <a:latin typeface="Arial"/>
                <a:cs typeface="Arial"/>
              </a:rPr>
              <a:t>S</a:t>
            </a:r>
            <a:r>
              <a:rPr sz="2000" spc="0" dirty="0">
                <a:latin typeface="Arial"/>
                <a:cs typeface="Arial"/>
              </a:rPr>
              <a:t>ome</a:t>
            </a:r>
            <a:r>
              <a:rPr sz="2000" spc="-30" dirty="0">
                <a:latin typeface="Arial"/>
                <a:cs typeface="Arial"/>
              </a:rPr>
              <a:t> </a:t>
            </a:r>
            <a:r>
              <a:rPr sz="2000" spc="0" dirty="0">
                <a:latin typeface="Arial"/>
                <a:cs typeface="Arial"/>
              </a:rPr>
              <a:t>m</a:t>
            </a:r>
            <a:r>
              <a:rPr sz="2000" spc="-5" dirty="0">
                <a:latin typeface="Arial"/>
                <a:cs typeface="Arial"/>
              </a:rPr>
              <a:t>i</a:t>
            </a:r>
            <a:r>
              <a:rPr sz="2000" spc="5" dirty="0">
                <a:latin typeface="Arial"/>
                <a:cs typeface="Arial"/>
              </a:rPr>
              <a:t>c</a:t>
            </a:r>
            <a:r>
              <a:rPr sz="2000" spc="0" dirty="0">
                <a:latin typeface="Arial"/>
                <a:cs typeface="Arial"/>
              </a:rPr>
              <a:t>ro</a:t>
            </a:r>
            <a:r>
              <a:rPr sz="2000" spc="5" dirty="0">
                <a:latin typeface="Arial"/>
                <a:cs typeface="Arial"/>
              </a:rPr>
              <a:t>c</a:t>
            </a:r>
            <a:r>
              <a:rPr sz="2000" spc="0" dirty="0">
                <a:latin typeface="Arial"/>
                <a:cs typeface="Arial"/>
              </a:rPr>
              <a:t>on</a:t>
            </a:r>
            <a:r>
              <a:rPr sz="2000" spc="-5" dirty="0">
                <a:latin typeface="Arial"/>
                <a:cs typeface="Arial"/>
              </a:rPr>
              <a:t>t</a:t>
            </a:r>
            <a:r>
              <a:rPr sz="2000" spc="0" dirty="0">
                <a:latin typeface="Arial"/>
                <a:cs typeface="Arial"/>
              </a:rPr>
              <a:t>rolle</a:t>
            </a:r>
            <a:r>
              <a:rPr sz="2000" spc="5" dirty="0">
                <a:latin typeface="Arial"/>
                <a:cs typeface="Arial"/>
              </a:rPr>
              <a:t>r</a:t>
            </a:r>
            <a:r>
              <a:rPr sz="2000" spc="0" dirty="0">
                <a:latin typeface="Arial"/>
                <a:cs typeface="Arial"/>
              </a:rPr>
              <a:t>s</a:t>
            </a:r>
            <a:r>
              <a:rPr sz="2000" spc="-60" dirty="0">
                <a:latin typeface="Arial"/>
                <a:cs typeface="Arial"/>
              </a:rPr>
              <a:t> </a:t>
            </a:r>
            <a:r>
              <a:rPr sz="2000" spc="5" dirty="0">
                <a:latin typeface="Arial"/>
                <a:cs typeface="Arial"/>
              </a:rPr>
              <a:t>s</a:t>
            </a:r>
            <a:r>
              <a:rPr sz="2000" spc="0" dirty="0">
                <a:latin typeface="Arial"/>
                <a:cs typeface="Arial"/>
              </a:rPr>
              <a:t>ell</a:t>
            </a:r>
            <a:r>
              <a:rPr sz="2000" spc="-5" dirty="0">
                <a:latin typeface="Arial"/>
                <a:cs typeface="Arial"/>
              </a:rPr>
              <a:t> f</a:t>
            </a:r>
            <a:r>
              <a:rPr sz="2000" spc="0" dirty="0">
                <a:latin typeface="Arial"/>
                <a:cs typeface="Arial"/>
              </a:rPr>
              <a:t>or</a:t>
            </a:r>
            <a:r>
              <a:rPr sz="2000" spc="-10" dirty="0">
                <a:latin typeface="Arial"/>
                <a:cs typeface="Arial"/>
              </a:rPr>
              <a:t> </a:t>
            </a:r>
            <a:r>
              <a:rPr sz="2000" spc="0" dirty="0">
                <a:latin typeface="Arial"/>
                <a:cs typeface="Arial"/>
              </a:rPr>
              <a:t>as</a:t>
            </a:r>
            <a:r>
              <a:rPr sz="2000" spc="-25" dirty="0">
                <a:latin typeface="Arial"/>
                <a:cs typeface="Arial"/>
              </a:rPr>
              <a:t> </a:t>
            </a:r>
            <a:r>
              <a:rPr sz="2000" spc="0" dirty="0">
                <a:latin typeface="Arial"/>
                <a:cs typeface="Arial"/>
              </a:rPr>
              <a:t>li</a:t>
            </a:r>
            <a:r>
              <a:rPr sz="2000" spc="-10" dirty="0">
                <a:latin typeface="Arial"/>
                <a:cs typeface="Arial"/>
              </a:rPr>
              <a:t>t</a:t>
            </a:r>
            <a:r>
              <a:rPr sz="2000" spc="-5" dirty="0">
                <a:latin typeface="Arial"/>
                <a:cs typeface="Arial"/>
              </a:rPr>
              <a:t>t</a:t>
            </a:r>
            <a:r>
              <a:rPr sz="2000" spc="0" dirty="0">
                <a:latin typeface="Arial"/>
                <a:cs typeface="Arial"/>
              </a:rPr>
              <a:t>le</a:t>
            </a:r>
            <a:r>
              <a:rPr sz="2000" spc="5" dirty="0">
                <a:latin typeface="Arial"/>
                <a:cs typeface="Arial"/>
              </a:rPr>
              <a:t> </a:t>
            </a:r>
            <a:r>
              <a:rPr sz="2000" spc="0" dirty="0">
                <a:latin typeface="Arial"/>
                <a:cs typeface="Arial"/>
              </a:rPr>
              <a:t>as</a:t>
            </a:r>
            <a:r>
              <a:rPr sz="2000" spc="-10" dirty="0">
                <a:latin typeface="Arial"/>
                <a:cs typeface="Arial"/>
              </a:rPr>
              <a:t> </a:t>
            </a:r>
            <a:r>
              <a:rPr lang="en-US" sz="2000" spc="0" dirty="0">
                <a:latin typeface="Arial"/>
                <a:cs typeface="Arial"/>
              </a:rPr>
              <a:t>INR 400</a:t>
            </a:r>
            <a:endParaRPr sz="2000" dirty="0">
              <a:latin typeface="Arial"/>
              <a:cs typeface="Arial"/>
            </a:endParaRPr>
          </a:p>
          <a:p>
            <a:pPr marL="314325" indent="-302260">
              <a:lnSpc>
                <a:spcPts val="3590"/>
              </a:lnSpc>
              <a:buClr>
                <a:srgbClr val="118CAA"/>
              </a:buClr>
              <a:buSzPct val="125000"/>
              <a:buFont typeface="Arial"/>
              <a:buChar char=""/>
              <a:tabLst>
                <a:tab pos="314325" algn="l"/>
              </a:tabLst>
            </a:pPr>
            <a:r>
              <a:rPr sz="2400" spc="0" dirty="0">
                <a:latin typeface="Arial"/>
                <a:cs typeface="Arial"/>
              </a:rPr>
              <a:t>M</a:t>
            </a:r>
            <a:r>
              <a:rPr sz="2400" spc="-5" dirty="0">
                <a:latin typeface="Arial"/>
                <a:cs typeface="Arial"/>
              </a:rPr>
              <a:t>i</a:t>
            </a:r>
            <a:r>
              <a:rPr sz="2400" spc="0" dirty="0">
                <a:latin typeface="Arial"/>
                <a:cs typeface="Arial"/>
              </a:rPr>
              <a:t>cr</a:t>
            </a:r>
            <a:r>
              <a:rPr sz="2400" spc="-5" dirty="0">
                <a:latin typeface="Arial"/>
                <a:cs typeface="Arial"/>
              </a:rPr>
              <a:t>o</a:t>
            </a:r>
            <a:r>
              <a:rPr sz="2400" spc="0" dirty="0">
                <a:latin typeface="Arial"/>
                <a:cs typeface="Arial"/>
              </a:rPr>
              <a:t>c</a:t>
            </a:r>
            <a:r>
              <a:rPr sz="2400" spc="-5" dirty="0">
                <a:latin typeface="Arial"/>
                <a:cs typeface="Arial"/>
              </a:rPr>
              <a:t>on</a:t>
            </a:r>
            <a:r>
              <a:rPr sz="2400" spc="0" dirty="0">
                <a:latin typeface="Arial"/>
                <a:cs typeface="Arial"/>
              </a:rPr>
              <a:t>tr</a:t>
            </a:r>
            <a:r>
              <a:rPr sz="2400" spc="-5" dirty="0">
                <a:latin typeface="Arial"/>
                <a:cs typeface="Arial"/>
              </a:rPr>
              <a:t>olle</a:t>
            </a:r>
            <a:r>
              <a:rPr sz="2400" spc="0" dirty="0">
                <a:latin typeface="Arial"/>
                <a:cs typeface="Arial"/>
              </a:rPr>
              <a:t>rs</a:t>
            </a:r>
            <a:r>
              <a:rPr sz="2400" spc="15" dirty="0">
                <a:latin typeface="Arial"/>
                <a:cs typeface="Arial"/>
              </a:rPr>
              <a:t> </a:t>
            </a:r>
            <a:r>
              <a:rPr sz="2400" spc="-5" dirty="0">
                <a:latin typeface="Arial"/>
                <a:cs typeface="Arial"/>
              </a:rPr>
              <a:t>a</a:t>
            </a:r>
            <a:r>
              <a:rPr sz="2400" spc="0" dirty="0">
                <a:latin typeface="Arial"/>
                <a:cs typeface="Arial"/>
              </a:rPr>
              <a:t>re </a:t>
            </a:r>
            <a:r>
              <a:rPr sz="2400" spc="-5" dirty="0">
                <a:latin typeface="Arial"/>
                <a:cs typeface="Arial"/>
              </a:rPr>
              <a:t>ge</a:t>
            </a:r>
            <a:r>
              <a:rPr sz="2400" spc="0" dirty="0">
                <a:latin typeface="Arial"/>
                <a:cs typeface="Arial"/>
              </a:rPr>
              <a:t>tt</a:t>
            </a:r>
            <a:r>
              <a:rPr sz="2400" spc="-5" dirty="0">
                <a:latin typeface="Arial"/>
                <a:cs typeface="Arial"/>
              </a:rPr>
              <a:t>in</a:t>
            </a:r>
            <a:r>
              <a:rPr sz="2400" spc="0" dirty="0">
                <a:latin typeface="Arial"/>
                <a:cs typeface="Arial"/>
              </a:rPr>
              <a:t>g </a:t>
            </a:r>
            <a:r>
              <a:rPr sz="2400" b="1" u="heavy" spc="-5" dirty="0">
                <a:latin typeface="Arial"/>
                <a:cs typeface="Arial"/>
              </a:rPr>
              <a:t>po</a:t>
            </a:r>
            <a:r>
              <a:rPr sz="2400" b="1" u="heavy" spc="25" dirty="0">
                <a:latin typeface="Arial"/>
                <a:cs typeface="Arial"/>
              </a:rPr>
              <a:t>w</a:t>
            </a:r>
            <a:r>
              <a:rPr sz="2400" b="1" u="heavy" spc="-5" dirty="0">
                <a:latin typeface="Arial"/>
                <a:cs typeface="Arial"/>
              </a:rPr>
              <a:t>e</a:t>
            </a:r>
            <a:r>
              <a:rPr sz="2400" b="1" u="heavy" spc="0" dirty="0">
                <a:latin typeface="Arial"/>
                <a:cs typeface="Arial"/>
              </a:rPr>
              <a:t>r</a:t>
            </a:r>
            <a:r>
              <a:rPr sz="2400" b="1" u="heavy" spc="5" dirty="0">
                <a:latin typeface="Arial"/>
                <a:cs typeface="Arial"/>
              </a:rPr>
              <a:t>f</a:t>
            </a:r>
            <a:r>
              <a:rPr sz="2400" b="1" u="heavy" spc="-5" dirty="0">
                <a:latin typeface="Arial"/>
                <a:cs typeface="Arial"/>
              </a:rPr>
              <a:t>u</a:t>
            </a:r>
            <a:r>
              <a:rPr sz="2400" b="1" u="heavy" spc="0" dirty="0">
                <a:latin typeface="Arial"/>
                <a:cs typeface="Arial"/>
              </a:rPr>
              <a:t>l</a:t>
            </a:r>
            <a:endParaRPr sz="2400" dirty="0">
              <a:latin typeface="Arial"/>
              <a:cs typeface="Arial"/>
            </a:endParaRPr>
          </a:p>
          <a:p>
            <a:pPr marL="662940" lvl="1" indent="-250190">
              <a:lnSpc>
                <a:spcPct val="100000"/>
              </a:lnSpc>
              <a:spcBef>
                <a:spcPts val="5"/>
              </a:spcBef>
              <a:buClr>
                <a:srgbClr val="118CAA"/>
              </a:buClr>
              <a:buSzPct val="125000"/>
              <a:buFont typeface="Arial"/>
              <a:buChar char=""/>
              <a:tabLst>
                <a:tab pos="662940" algn="l"/>
              </a:tabLst>
            </a:pPr>
            <a:r>
              <a:rPr sz="2000" spc="0" dirty="0">
                <a:latin typeface="Arial"/>
                <a:cs typeface="Arial"/>
              </a:rPr>
              <a:t>Lo</a:t>
            </a:r>
            <a:r>
              <a:rPr sz="2000" spc="-5" dirty="0">
                <a:latin typeface="Arial"/>
                <a:cs typeface="Arial"/>
              </a:rPr>
              <a:t>t</a:t>
            </a:r>
            <a:r>
              <a:rPr sz="2000" spc="0" dirty="0">
                <a:latin typeface="Arial"/>
                <a:cs typeface="Arial"/>
              </a:rPr>
              <a:t>s</a:t>
            </a:r>
            <a:r>
              <a:rPr sz="2000" spc="-35" dirty="0">
                <a:latin typeface="Arial"/>
                <a:cs typeface="Arial"/>
              </a:rPr>
              <a:t> </a:t>
            </a:r>
            <a:r>
              <a:rPr sz="2000" spc="0" dirty="0">
                <a:latin typeface="Arial"/>
                <a:cs typeface="Arial"/>
              </a:rPr>
              <a:t>of</a:t>
            </a:r>
            <a:r>
              <a:rPr sz="2000" spc="-10" dirty="0">
                <a:latin typeface="Arial"/>
                <a:cs typeface="Arial"/>
              </a:rPr>
              <a:t> </a:t>
            </a:r>
            <a:r>
              <a:rPr sz="2000" spc="0" dirty="0">
                <a:latin typeface="Arial"/>
                <a:cs typeface="Arial"/>
              </a:rPr>
              <a:t>p</a:t>
            </a:r>
            <a:r>
              <a:rPr sz="2000" spc="5" dirty="0">
                <a:latin typeface="Arial"/>
                <a:cs typeface="Arial"/>
              </a:rPr>
              <a:t>r</a:t>
            </a:r>
            <a:r>
              <a:rPr sz="2000" spc="0" dirty="0">
                <a:latin typeface="Arial"/>
                <a:cs typeface="Arial"/>
              </a:rPr>
              <a:t>o</a:t>
            </a:r>
            <a:r>
              <a:rPr sz="2000" spc="5" dirty="0">
                <a:latin typeface="Arial"/>
                <a:cs typeface="Arial"/>
              </a:rPr>
              <a:t>c</a:t>
            </a:r>
            <a:r>
              <a:rPr sz="2000" spc="0" dirty="0">
                <a:latin typeface="Arial"/>
                <a:cs typeface="Arial"/>
              </a:rPr>
              <a:t>e</a:t>
            </a:r>
            <a:r>
              <a:rPr sz="2000" spc="5" dirty="0">
                <a:latin typeface="Arial"/>
                <a:cs typeface="Arial"/>
              </a:rPr>
              <a:t>ss</a:t>
            </a:r>
            <a:r>
              <a:rPr sz="2000" spc="0" dirty="0">
                <a:latin typeface="Arial"/>
                <a:cs typeface="Arial"/>
              </a:rPr>
              <a:t>ing,</a:t>
            </a:r>
            <a:r>
              <a:rPr sz="2000" spc="-60" dirty="0">
                <a:latin typeface="Arial"/>
                <a:cs typeface="Arial"/>
              </a:rPr>
              <a:t> </a:t>
            </a:r>
            <a:r>
              <a:rPr sz="2000" spc="0" dirty="0">
                <a:latin typeface="Arial"/>
                <a:cs typeface="Arial"/>
              </a:rPr>
              <a:t>memo</a:t>
            </a:r>
            <a:r>
              <a:rPr sz="2000" spc="5" dirty="0">
                <a:latin typeface="Arial"/>
                <a:cs typeface="Arial"/>
              </a:rPr>
              <a:t>r</a:t>
            </a:r>
            <a:r>
              <a:rPr sz="2000" spc="-10" dirty="0">
                <a:latin typeface="Arial"/>
                <a:cs typeface="Arial"/>
              </a:rPr>
              <a:t>y</a:t>
            </a:r>
            <a:r>
              <a:rPr sz="2000" spc="0" dirty="0">
                <a:latin typeface="Arial"/>
                <a:cs typeface="Arial"/>
              </a:rPr>
              <a:t>,</a:t>
            </a:r>
            <a:r>
              <a:rPr sz="2000" spc="-50" dirty="0">
                <a:latin typeface="Arial"/>
                <a:cs typeface="Arial"/>
              </a:rPr>
              <a:t> </a:t>
            </a:r>
            <a:r>
              <a:rPr sz="2000" spc="-5" dirty="0">
                <a:latin typeface="Arial"/>
                <a:cs typeface="Arial"/>
              </a:rPr>
              <a:t>I/</a:t>
            </a:r>
            <a:r>
              <a:rPr sz="2000" spc="0" dirty="0">
                <a:latin typeface="Arial"/>
                <a:cs typeface="Arial"/>
              </a:rPr>
              <a:t>O</a:t>
            </a:r>
            <a:r>
              <a:rPr sz="2000" spc="-20" dirty="0">
                <a:latin typeface="Arial"/>
                <a:cs typeface="Arial"/>
              </a:rPr>
              <a:t> </a:t>
            </a:r>
            <a:r>
              <a:rPr sz="2000" spc="0" dirty="0">
                <a:latin typeface="Arial"/>
                <a:cs typeface="Arial"/>
              </a:rPr>
              <a:t>in</a:t>
            </a:r>
            <a:r>
              <a:rPr sz="2000" spc="-5" dirty="0">
                <a:latin typeface="Arial"/>
                <a:cs typeface="Arial"/>
              </a:rPr>
              <a:t> </a:t>
            </a:r>
            <a:r>
              <a:rPr sz="2000" spc="0" dirty="0">
                <a:latin typeface="Arial"/>
                <a:cs typeface="Arial"/>
              </a:rPr>
              <a:t>one</a:t>
            </a:r>
            <a:r>
              <a:rPr sz="2000" spc="-15" dirty="0">
                <a:latin typeface="Arial"/>
                <a:cs typeface="Arial"/>
              </a:rPr>
              <a:t> </a:t>
            </a:r>
            <a:r>
              <a:rPr sz="2000" spc="0" dirty="0">
                <a:latin typeface="Arial"/>
                <a:cs typeface="Arial"/>
              </a:rPr>
              <a:t>pa</a:t>
            </a:r>
            <a:r>
              <a:rPr sz="2000" spc="5" dirty="0">
                <a:latin typeface="Arial"/>
                <a:cs typeface="Arial"/>
              </a:rPr>
              <a:t>ck</a:t>
            </a:r>
            <a:r>
              <a:rPr sz="2000" spc="0" dirty="0">
                <a:latin typeface="Arial"/>
                <a:cs typeface="Arial"/>
              </a:rPr>
              <a:t>age</a:t>
            </a:r>
            <a:endParaRPr sz="2000" dirty="0">
              <a:latin typeface="Arial"/>
              <a:cs typeface="Arial"/>
            </a:endParaRPr>
          </a:p>
          <a:p>
            <a:pPr marL="662940" lvl="1" indent="-250190">
              <a:lnSpc>
                <a:spcPct val="100000"/>
              </a:lnSpc>
              <a:buClr>
                <a:srgbClr val="118CAA"/>
              </a:buClr>
              <a:buSzPct val="125000"/>
              <a:buFont typeface="Arial"/>
              <a:buChar char=""/>
              <a:tabLst>
                <a:tab pos="662940" algn="l"/>
              </a:tabLst>
            </a:pPr>
            <a:r>
              <a:rPr sz="2000" spc="0" dirty="0">
                <a:latin typeface="Arial"/>
                <a:cs typeface="Arial"/>
              </a:rPr>
              <a:t>Floa</a:t>
            </a:r>
            <a:r>
              <a:rPr sz="2000" spc="-5" dirty="0">
                <a:latin typeface="Arial"/>
                <a:cs typeface="Arial"/>
              </a:rPr>
              <a:t>t</a:t>
            </a:r>
            <a:r>
              <a:rPr sz="2000" spc="0" dirty="0">
                <a:latin typeface="Arial"/>
                <a:cs typeface="Arial"/>
              </a:rPr>
              <a:t>in</a:t>
            </a:r>
            <a:r>
              <a:rPr sz="2000" spc="5" dirty="0">
                <a:latin typeface="Arial"/>
                <a:cs typeface="Arial"/>
              </a:rPr>
              <a:t>g-</a:t>
            </a:r>
            <a:r>
              <a:rPr sz="2000" spc="0" dirty="0">
                <a:latin typeface="Arial"/>
                <a:cs typeface="Arial"/>
              </a:rPr>
              <a:t>point</a:t>
            </a:r>
            <a:r>
              <a:rPr sz="2000" spc="-45" dirty="0">
                <a:latin typeface="Arial"/>
                <a:cs typeface="Arial"/>
              </a:rPr>
              <a:t> </a:t>
            </a:r>
            <a:r>
              <a:rPr sz="2000" spc="0" dirty="0">
                <a:latin typeface="Arial"/>
                <a:cs typeface="Arial"/>
              </a:rPr>
              <a:t>is e</a:t>
            </a:r>
            <a:r>
              <a:rPr sz="2000" spc="-5" dirty="0">
                <a:latin typeface="Arial"/>
                <a:cs typeface="Arial"/>
              </a:rPr>
              <a:t>v</a:t>
            </a:r>
            <a:r>
              <a:rPr sz="2000" spc="0" dirty="0">
                <a:latin typeface="Arial"/>
                <a:cs typeface="Arial"/>
              </a:rPr>
              <a:t>en</a:t>
            </a:r>
            <a:r>
              <a:rPr sz="2000" spc="-15" dirty="0">
                <a:latin typeface="Arial"/>
                <a:cs typeface="Arial"/>
              </a:rPr>
              <a:t> </a:t>
            </a:r>
            <a:r>
              <a:rPr sz="2000" spc="0" dirty="0">
                <a:latin typeface="Arial"/>
                <a:cs typeface="Arial"/>
              </a:rPr>
              <a:t>a</a:t>
            </a:r>
            <a:r>
              <a:rPr sz="2000" spc="-5" dirty="0">
                <a:latin typeface="Arial"/>
                <a:cs typeface="Arial"/>
              </a:rPr>
              <a:t>v</a:t>
            </a:r>
            <a:r>
              <a:rPr sz="2000" spc="0" dirty="0">
                <a:latin typeface="Arial"/>
                <a:cs typeface="Arial"/>
              </a:rPr>
              <a:t>ailable</a:t>
            </a:r>
            <a:r>
              <a:rPr sz="2000" spc="-5" dirty="0">
                <a:latin typeface="Arial"/>
                <a:cs typeface="Arial"/>
              </a:rPr>
              <a:t> </a:t>
            </a:r>
            <a:r>
              <a:rPr sz="2000" spc="0" dirty="0">
                <a:latin typeface="Arial"/>
                <a:cs typeface="Arial"/>
              </a:rPr>
              <a:t>in</a:t>
            </a:r>
            <a:r>
              <a:rPr sz="2000" spc="-5" dirty="0">
                <a:latin typeface="Arial"/>
                <a:cs typeface="Arial"/>
              </a:rPr>
              <a:t> </a:t>
            </a:r>
            <a:r>
              <a:rPr sz="2000" spc="5" dirty="0">
                <a:latin typeface="Arial"/>
                <a:cs typeface="Arial"/>
              </a:rPr>
              <a:t>s</a:t>
            </a:r>
            <a:r>
              <a:rPr sz="2000" spc="0" dirty="0">
                <a:latin typeface="Arial"/>
                <a:cs typeface="Arial"/>
              </a:rPr>
              <a:t>ome!</a:t>
            </a:r>
            <a:endParaRPr sz="2000" dirty="0">
              <a:latin typeface="Arial"/>
              <a:cs typeface="Arial"/>
            </a:endParaRPr>
          </a:p>
          <a:p>
            <a:pPr marL="314325" indent="-302260">
              <a:lnSpc>
                <a:spcPts val="3590"/>
              </a:lnSpc>
              <a:buClr>
                <a:srgbClr val="118CAA"/>
              </a:buClr>
              <a:buSzPct val="125000"/>
              <a:buFont typeface="Arial"/>
              <a:buChar char=""/>
              <a:tabLst>
                <a:tab pos="314325" algn="l"/>
              </a:tabLst>
            </a:pPr>
            <a:r>
              <a:rPr sz="2400" spc="0" dirty="0">
                <a:latin typeface="Arial"/>
                <a:cs typeface="Arial"/>
              </a:rPr>
              <a:t>M</a:t>
            </a:r>
            <a:r>
              <a:rPr sz="2400" spc="-5" dirty="0">
                <a:latin typeface="Arial"/>
                <a:cs typeface="Arial"/>
              </a:rPr>
              <a:t>i</a:t>
            </a:r>
            <a:r>
              <a:rPr sz="2400" spc="0" dirty="0">
                <a:latin typeface="Arial"/>
                <a:cs typeface="Arial"/>
              </a:rPr>
              <a:t>cr</a:t>
            </a:r>
            <a:r>
              <a:rPr sz="2400" spc="-5" dirty="0">
                <a:latin typeface="Arial"/>
                <a:cs typeface="Arial"/>
              </a:rPr>
              <a:t>o</a:t>
            </a:r>
            <a:r>
              <a:rPr sz="2400" spc="0" dirty="0">
                <a:latin typeface="Arial"/>
                <a:cs typeface="Arial"/>
              </a:rPr>
              <a:t>c</a:t>
            </a:r>
            <a:r>
              <a:rPr sz="2400" spc="-5" dirty="0">
                <a:latin typeface="Arial"/>
                <a:cs typeface="Arial"/>
              </a:rPr>
              <a:t>on</a:t>
            </a:r>
            <a:r>
              <a:rPr sz="2400" spc="0" dirty="0">
                <a:latin typeface="Arial"/>
                <a:cs typeface="Arial"/>
              </a:rPr>
              <a:t>tr</a:t>
            </a:r>
            <a:r>
              <a:rPr sz="2400" spc="-5" dirty="0">
                <a:latin typeface="Arial"/>
                <a:cs typeface="Arial"/>
              </a:rPr>
              <a:t>olle</a:t>
            </a:r>
            <a:r>
              <a:rPr sz="2400" spc="0" dirty="0">
                <a:latin typeface="Arial"/>
                <a:cs typeface="Arial"/>
              </a:rPr>
              <a:t>rs</a:t>
            </a:r>
            <a:r>
              <a:rPr sz="2400" spc="15" dirty="0">
                <a:latin typeface="Arial"/>
                <a:cs typeface="Arial"/>
              </a:rPr>
              <a:t> </a:t>
            </a:r>
            <a:r>
              <a:rPr sz="2400" spc="-5" dirty="0">
                <a:latin typeface="Arial"/>
                <a:cs typeface="Arial"/>
              </a:rPr>
              <a:t>a</a:t>
            </a:r>
            <a:r>
              <a:rPr sz="2400" spc="0" dirty="0">
                <a:latin typeface="Arial"/>
                <a:cs typeface="Arial"/>
              </a:rPr>
              <a:t>re </a:t>
            </a:r>
            <a:r>
              <a:rPr sz="2400" spc="-5" dirty="0">
                <a:latin typeface="Arial"/>
                <a:cs typeface="Arial"/>
              </a:rPr>
              <a:t>ge</a:t>
            </a:r>
            <a:r>
              <a:rPr sz="2400" spc="0" dirty="0">
                <a:latin typeface="Arial"/>
                <a:cs typeface="Arial"/>
              </a:rPr>
              <a:t>tt</a:t>
            </a:r>
            <a:r>
              <a:rPr sz="2400" spc="-5" dirty="0">
                <a:latin typeface="Arial"/>
                <a:cs typeface="Arial"/>
              </a:rPr>
              <a:t>in</a:t>
            </a:r>
            <a:r>
              <a:rPr sz="2400" spc="0" dirty="0">
                <a:latin typeface="Arial"/>
                <a:cs typeface="Arial"/>
              </a:rPr>
              <a:t>g </a:t>
            </a:r>
            <a:r>
              <a:rPr sz="2400" b="1" u="heavy" spc="0" dirty="0">
                <a:latin typeface="Arial"/>
                <a:cs typeface="Arial"/>
              </a:rPr>
              <a:t>i</a:t>
            </a:r>
            <a:r>
              <a:rPr sz="2400" b="1" u="heavy" spc="-5" dirty="0">
                <a:latin typeface="Arial"/>
                <a:cs typeface="Arial"/>
              </a:rPr>
              <a:t>n</a:t>
            </a:r>
            <a:r>
              <a:rPr sz="2400" b="1" u="heavy" spc="0" dirty="0">
                <a:latin typeface="Arial"/>
                <a:cs typeface="Arial"/>
              </a:rPr>
              <a:t>t</a:t>
            </a:r>
            <a:r>
              <a:rPr sz="2400" b="1" u="heavy" spc="-5" dirty="0">
                <a:latin typeface="Arial"/>
                <a:cs typeface="Arial"/>
              </a:rPr>
              <a:t>e</a:t>
            </a:r>
            <a:r>
              <a:rPr sz="2400" b="1" u="heavy" spc="0" dirty="0">
                <a:latin typeface="Arial"/>
                <a:cs typeface="Arial"/>
              </a:rPr>
              <a:t>ra</a:t>
            </a:r>
            <a:r>
              <a:rPr sz="2400" b="1" u="heavy" spc="-5" dirty="0">
                <a:latin typeface="Arial"/>
                <a:cs typeface="Arial"/>
              </a:rPr>
              <a:t>c</a:t>
            </a:r>
            <a:r>
              <a:rPr sz="2400" b="1" u="heavy" spc="0" dirty="0">
                <a:latin typeface="Arial"/>
                <a:cs typeface="Arial"/>
              </a:rPr>
              <a:t>ti</a:t>
            </a:r>
            <a:r>
              <a:rPr sz="2400" b="1" u="heavy" spc="-5" dirty="0">
                <a:latin typeface="Arial"/>
                <a:cs typeface="Arial"/>
              </a:rPr>
              <a:t>v</a:t>
            </a:r>
            <a:r>
              <a:rPr sz="2400" b="1" u="heavy" spc="0" dirty="0">
                <a:latin typeface="Arial"/>
                <a:cs typeface="Arial"/>
              </a:rPr>
              <a:t>e</a:t>
            </a:r>
            <a:endParaRPr sz="2400" dirty="0">
              <a:latin typeface="Arial"/>
              <a:cs typeface="Arial"/>
            </a:endParaRPr>
          </a:p>
          <a:p>
            <a:pPr marL="662940" lvl="1" indent="-250190">
              <a:lnSpc>
                <a:spcPct val="100000"/>
              </a:lnSpc>
              <a:spcBef>
                <a:spcPts val="5"/>
              </a:spcBef>
              <a:buClr>
                <a:srgbClr val="118CAA"/>
              </a:buClr>
              <a:buSzPct val="125000"/>
              <a:buFont typeface="Arial"/>
              <a:buChar char=""/>
              <a:tabLst>
                <a:tab pos="662940" algn="l"/>
              </a:tabLst>
            </a:pPr>
            <a:r>
              <a:rPr sz="2000" spc="-5" dirty="0">
                <a:latin typeface="Arial"/>
                <a:cs typeface="Arial"/>
              </a:rPr>
              <a:t>I</a:t>
            </a:r>
            <a:r>
              <a:rPr sz="2000" spc="0" dirty="0">
                <a:latin typeface="Arial"/>
                <a:cs typeface="Arial"/>
              </a:rPr>
              <a:t>n</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net</a:t>
            </a:r>
            <a:r>
              <a:rPr sz="2000" spc="-60" dirty="0">
                <a:latin typeface="Arial"/>
                <a:cs typeface="Arial"/>
              </a:rPr>
              <a:t> </a:t>
            </a:r>
            <a:r>
              <a:rPr sz="2000" spc="5" dirty="0">
                <a:latin typeface="Arial"/>
                <a:cs typeface="Arial"/>
              </a:rPr>
              <a:t>c</a:t>
            </a:r>
            <a:r>
              <a:rPr sz="2000" spc="0" dirty="0">
                <a:latin typeface="Arial"/>
                <a:cs typeface="Arial"/>
              </a:rPr>
              <a:t>onne</a:t>
            </a:r>
            <a:r>
              <a:rPr sz="2000" spc="5" dirty="0">
                <a:latin typeface="Arial"/>
                <a:cs typeface="Arial"/>
              </a:rPr>
              <a:t>c</a:t>
            </a:r>
            <a:r>
              <a:rPr sz="2000" spc="-5" dirty="0">
                <a:latin typeface="Arial"/>
                <a:cs typeface="Arial"/>
              </a:rPr>
              <a:t>t</a:t>
            </a:r>
            <a:r>
              <a:rPr sz="2000" spc="0" dirty="0">
                <a:latin typeface="Arial"/>
                <a:cs typeface="Arial"/>
              </a:rPr>
              <a:t>i</a:t>
            </a:r>
            <a:r>
              <a:rPr sz="2000" spc="-10" dirty="0">
                <a:latin typeface="Arial"/>
                <a:cs typeface="Arial"/>
              </a:rPr>
              <a:t>v</a:t>
            </a:r>
            <a:r>
              <a:rPr sz="2000" spc="0" dirty="0">
                <a:latin typeface="Arial"/>
                <a:cs typeface="Arial"/>
              </a:rPr>
              <a:t>i</a:t>
            </a:r>
            <a:r>
              <a:rPr sz="2000" spc="-10" dirty="0">
                <a:latin typeface="Arial"/>
                <a:cs typeface="Arial"/>
              </a:rPr>
              <a:t>ty</a:t>
            </a:r>
            <a:r>
              <a:rPr sz="2000" spc="0" dirty="0">
                <a:latin typeface="Arial"/>
                <a:cs typeface="Arial"/>
              </a:rPr>
              <a:t>,</a:t>
            </a:r>
            <a:r>
              <a:rPr sz="2000" spc="-25" dirty="0">
                <a:latin typeface="Arial"/>
                <a:cs typeface="Arial"/>
              </a:rPr>
              <a:t> </a:t>
            </a:r>
            <a:r>
              <a:rPr sz="2000" spc="0" dirty="0">
                <a:latin typeface="Arial"/>
                <a:cs typeface="Arial"/>
              </a:rPr>
              <a:t>new</a:t>
            </a:r>
            <a:r>
              <a:rPr sz="2000" spc="-15" dirty="0">
                <a:latin typeface="Arial"/>
                <a:cs typeface="Arial"/>
              </a:rPr>
              <a:t> </a:t>
            </a:r>
            <a:r>
              <a:rPr sz="2000" spc="5" dirty="0">
                <a:latin typeface="Arial"/>
                <a:cs typeface="Arial"/>
              </a:rPr>
              <a:t>s</a:t>
            </a:r>
            <a:r>
              <a:rPr sz="2000" spc="0" dirty="0">
                <a:latin typeface="Arial"/>
                <a:cs typeface="Arial"/>
              </a:rPr>
              <a:t>en</a:t>
            </a:r>
            <a:r>
              <a:rPr sz="2000" spc="5" dirty="0">
                <a:latin typeface="Arial"/>
                <a:cs typeface="Arial"/>
              </a:rPr>
              <a:t>s</a:t>
            </a:r>
            <a:r>
              <a:rPr sz="2000" spc="0" dirty="0">
                <a:latin typeface="Arial"/>
                <a:cs typeface="Arial"/>
              </a:rPr>
              <a:t>o</a:t>
            </a:r>
            <a:r>
              <a:rPr sz="2000" spc="5" dirty="0">
                <a:latin typeface="Arial"/>
                <a:cs typeface="Arial"/>
              </a:rPr>
              <a:t>r</a:t>
            </a:r>
            <a:r>
              <a:rPr sz="2000" spc="0" dirty="0">
                <a:latin typeface="Arial"/>
                <a:cs typeface="Arial"/>
              </a:rPr>
              <a:t>s</a:t>
            </a:r>
            <a:r>
              <a:rPr sz="2000" spc="-50" dirty="0">
                <a:latin typeface="Arial"/>
                <a:cs typeface="Arial"/>
              </a:rPr>
              <a:t> </a:t>
            </a:r>
            <a:r>
              <a:rPr sz="2000" spc="0" dirty="0">
                <a:latin typeface="Arial"/>
                <a:cs typeface="Arial"/>
              </a:rPr>
              <a:t>and</a:t>
            </a:r>
            <a:r>
              <a:rPr sz="2000" spc="-15" dirty="0">
                <a:latin typeface="Arial"/>
                <a:cs typeface="Arial"/>
              </a:rPr>
              <a:t> </a:t>
            </a:r>
            <a:r>
              <a:rPr sz="2000" spc="0" dirty="0">
                <a:latin typeface="Arial"/>
                <a:cs typeface="Arial"/>
              </a:rPr>
              <a:t>a</a:t>
            </a:r>
            <a:r>
              <a:rPr sz="2000" spc="5" dirty="0">
                <a:latin typeface="Arial"/>
                <a:cs typeface="Arial"/>
              </a:rPr>
              <a:t>c</a:t>
            </a:r>
            <a:r>
              <a:rPr sz="2000" spc="-5" dirty="0">
                <a:latin typeface="Arial"/>
                <a:cs typeface="Arial"/>
              </a:rPr>
              <a:t>t</a:t>
            </a:r>
            <a:r>
              <a:rPr sz="2000" spc="0" dirty="0">
                <a:latin typeface="Arial"/>
                <a:cs typeface="Arial"/>
              </a:rPr>
              <a:t>ua</a:t>
            </a:r>
            <a:r>
              <a:rPr sz="2000" spc="-5" dirty="0">
                <a:latin typeface="Arial"/>
                <a:cs typeface="Arial"/>
              </a:rPr>
              <a:t>t</a:t>
            </a:r>
            <a:r>
              <a:rPr sz="2000" spc="0" dirty="0">
                <a:latin typeface="Arial"/>
                <a:cs typeface="Arial"/>
              </a:rPr>
              <a:t>o</a:t>
            </a:r>
            <a:r>
              <a:rPr sz="2000" spc="5" dirty="0">
                <a:latin typeface="Arial"/>
                <a:cs typeface="Arial"/>
              </a:rPr>
              <a:t>r</a:t>
            </a:r>
            <a:r>
              <a:rPr sz="2000" spc="0" dirty="0">
                <a:latin typeface="Arial"/>
                <a:cs typeface="Arial"/>
              </a:rPr>
              <a:t>s</a:t>
            </a:r>
            <a:endParaRPr sz="2000" dirty="0">
              <a:latin typeface="Arial"/>
              <a:cs typeface="Arial"/>
            </a:endParaRPr>
          </a:p>
          <a:p>
            <a:pPr marL="662940" lvl="1" indent="-250190">
              <a:lnSpc>
                <a:spcPct val="100000"/>
              </a:lnSpc>
              <a:buClr>
                <a:srgbClr val="118CAA"/>
              </a:buClr>
              <a:buSzPct val="125000"/>
              <a:buFont typeface="Arial"/>
              <a:buChar char=""/>
              <a:tabLst>
                <a:tab pos="662940" algn="l"/>
              </a:tabLst>
            </a:pPr>
            <a:r>
              <a:rPr sz="2000" spc="0" dirty="0">
                <a:latin typeface="Arial"/>
                <a:cs typeface="Arial"/>
              </a:rPr>
              <a:t>L</a:t>
            </a:r>
            <a:r>
              <a:rPr sz="2000" spc="5" dirty="0">
                <a:latin typeface="Arial"/>
                <a:cs typeface="Arial"/>
              </a:rPr>
              <a:t>C</a:t>
            </a:r>
            <a:r>
              <a:rPr sz="2000" spc="0" dirty="0">
                <a:latin typeface="Arial"/>
                <a:cs typeface="Arial"/>
              </a:rPr>
              <a:t>D</a:t>
            </a:r>
            <a:r>
              <a:rPr sz="2000" spc="-25" dirty="0">
                <a:latin typeface="Arial"/>
                <a:cs typeface="Arial"/>
              </a:rPr>
              <a:t> </a:t>
            </a:r>
            <a:r>
              <a:rPr sz="2000" spc="0" dirty="0">
                <a:latin typeface="Arial"/>
                <a:cs typeface="Arial"/>
              </a:rPr>
              <a:t>and</a:t>
            </a:r>
            <a:r>
              <a:rPr sz="2000" spc="-15" dirty="0">
                <a:latin typeface="Arial"/>
                <a:cs typeface="Arial"/>
              </a:rPr>
              <a:t> </a:t>
            </a:r>
            <a:r>
              <a:rPr sz="2000" spc="0" dirty="0">
                <a:latin typeface="Arial"/>
                <a:cs typeface="Arial"/>
              </a:rPr>
              <a:t>di</a:t>
            </a:r>
            <a:r>
              <a:rPr sz="2000" spc="5" dirty="0">
                <a:latin typeface="Arial"/>
                <a:cs typeface="Arial"/>
              </a:rPr>
              <a:t>s</a:t>
            </a:r>
            <a:r>
              <a:rPr sz="2000" spc="0" dirty="0">
                <a:latin typeface="Arial"/>
                <a:cs typeface="Arial"/>
              </a:rPr>
              <a:t>play</a:t>
            </a:r>
            <a:r>
              <a:rPr sz="2000" spc="-15" dirty="0">
                <a:latin typeface="Arial"/>
                <a:cs typeface="Arial"/>
              </a:rPr>
              <a:t> </a:t>
            </a:r>
            <a:r>
              <a:rPr sz="2000" spc="5" dirty="0">
                <a:latin typeface="Arial"/>
                <a:cs typeface="Arial"/>
              </a:rPr>
              <a:t>c</a:t>
            </a:r>
            <a:r>
              <a:rPr sz="2000" spc="0" dirty="0">
                <a:latin typeface="Arial"/>
                <a:cs typeface="Arial"/>
              </a:rPr>
              <a:t>on</a:t>
            </a:r>
            <a:r>
              <a:rPr sz="2000" spc="-5" dirty="0">
                <a:latin typeface="Arial"/>
                <a:cs typeface="Arial"/>
              </a:rPr>
              <a:t>t</a:t>
            </a:r>
            <a:r>
              <a:rPr sz="2000" spc="0" dirty="0">
                <a:latin typeface="Arial"/>
                <a:cs typeface="Arial"/>
              </a:rPr>
              <a:t>rolle</a:t>
            </a:r>
            <a:r>
              <a:rPr sz="2000" spc="5" dirty="0">
                <a:latin typeface="Arial"/>
                <a:cs typeface="Arial"/>
              </a:rPr>
              <a:t>r</a:t>
            </a:r>
            <a:r>
              <a:rPr sz="2000" spc="0" dirty="0">
                <a:latin typeface="Arial"/>
                <a:cs typeface="Arial"/>
              </a:rPr>
              <a:t>s</a:t>
            </a:r>
            <a:r>
              <a:rPr sz="2000" spc="-50" dirty="0">
                <a:latin typeface="Arial"/>
                <a:cs typeface="Arial"/>
              </a:rPr>
              <a:t> </a:t>
            </a:r>
            <a:r>
              <a:rPr sz="2000" spc="0" dirty="0">
                <a:latin typeface="Arial"/>
                <a:cs typeface="Arial"/>
              </a:rPr>
              <a:t>a</a:t>
            </a:r>
            <a:r>
              <a:rPr sz="2000" spc="5" dirty="0">
                <a:latin typeface="Arial"/>
                <a:cs typeface="Arial"/>
              </a:rPr>
              <a:t>r</a:t>
            </a:r>
            <a:r>
              <a:rPr sz="2000" spc="0" dirty="0">
                <a:latin typeface="Arial"/>
                <a:cs typeface="Arial"/>
              </a:rPr>
              <a:t>e</a:t>
            </a:r>
            <a:r>
              <a:rPr sz="2000" spc="-15" dirty="0">
                <a:latin typeface="Arial"/>
                <a:cs typeface="Arial"/>
              </a:rPr>
              <a:t> </a:t>
            </a:r>
            <a:r>
              <a:rPr sz="2000" spc="5" dirty="0">
                <a:latin typeface="Arial"/>
                <a:cs typeface="Arial"/>
              </a:rPr>
              <a:t>c</a:t>
            </a:r>
            <a:r>
              <a:rPr sz="2000" spc="0" dirty="0">
                <a:latin typeface="Arial"/>
                <a:cs typeface="Arial"/>
              </a:rPr>
              <a:t>ommon</a:t>
            </a:r>
            <a:endParaRPr sz="2000" dirty="0">
              <a:latin typeface="Arial"/>
              <a:cs typeface="Arial"/>
            </a:endParaRPr>
          </a:p>
          <a:p>
            <a:pPr lvl="1">
              <a:lnSpc>
                <a:spcPts val="950"/>
              </a:lnSpc>
              <a:spcBef>
                <a:spcPts val="41"/>
              </a:spcBef>
              <a:buClr>
                <a:srgbClr val="118CAA"/>
              </a:buClr>
              <a:buFont typeface="Arial"/>
              <a:buChar char=""/>
            </a:pPr>
            <a:endParaRPr sz="950" dirty="0"/>
          </a:p>
          <a:p>
            <a:pPr lvl="1">
              <a:lnSpc>
                <a:spcPts val="1000"/>
              </a:lnSpc>
              <a:buClr>
                <a:srgbClr val="118CAA"/>
              </a:buClr>
              <a:buFont typeface="Arial"/>
              <a:buChar char=""/>
            </a:pPr>
            <a:endParaRPr sz="1000" dirty="0"/>
          </a:p>
          <a:p>
            <a:pPr lvl="1">
              <a:lnSpc>
                <a:spcPts val="1000"/>
              </a:lnSpc>
              <a:buClr>
                <a:srgbClr val="118CAA"/>
              </a:buClr>
              <a:buFont typeface="Arial"/>
              <a:buChar char=""/>
            </a:pPr>
            <a:endParaRPr sz="1000" dirty="0"/>
          </a:p>
          <a:p>
            <a:pPr lvl="1">
              <a:lnSpc>
                <a:spcPts val="1000"/>
              </a:lnSpc>
              <a:buClr>
                <a:srgbClr val="118CAA"/>
              </a:buClr>
              <a:buFont typeface="Arial"/>
              <a:buChar char=""/>
            </a:pPr>
            <a:endParaRPr sz="1000" dirty="0"/>
          </a:p>
          <a:p>
            <a:pPr lvl="1">
              <a:lnSpc>
                <a:spcPts val="1000"/>
              </a:lnSpc>
              <a:buClr>
                <a:srgbClr val="118CAA"/>
              </a:buClr>
              <a:buFont typeface="Arial"/>
              <a:buChar char=""/>
            </a:pPr>
            <a:endParaRPr sz="1000" dirty="0"/>
          </a:p>
          <a:p>
            <a:pPr lvl="1">
              <a:lnSpc>
                <a:spcPts val="1000"/>
              </a:lnSpc>
              <a:buClr>
                <a:srgbClr val="118CAA"/>
              </a:buClr>
              <a:buFont typeface="Arial"/>
              <a:buChar char=""/>
            </a:pPr>
            <a:endParaRPr sz="1000" dirty="0"/>
          </a:p>
          <a:p>
            <a:pPr marL="314325" indent="-302260">
              <a:lnSpc>
                <a:spcPct val="100000"/>
              </a:lnSpc>
              <a:buClr>
                <a:srgbClr val="118CAA"/>
              </a:buClr>
              <a:buSzPct val="125000"/>
              <a:buFont typeface="Arial"/>
              <a:buChar char=""/>
              <a:tabLst>
                <a:tab pos="314325" algn="l"/>
              </a:tabLst>
            </a:pPr>
            <a:r>
              <a:rPr sz="2400" b="1" spc="-5" dirty="0">
                <a:latin typeface="Arial"/>
                <a:cs typeface="Arial"/>
              </a:rPr>
              <a:t>C</a:t>
            </a:r>
            <a:r>
              <a:rPr sz="2400" b="1" spc="0" dirty="0">
                <a:latin typeface="Arial"/>
                <a:cs typeface="Arial"/>
              </a:rPr>
              <a:t>re</a:t>
            </a:r>
            <a:r>
              <a:rPr sz="2400" b="1" spc="-5" dirty="0">
                <a:latin typeface="Arial"/>
                <a:cs typeface="Arial"/>
              </a:rPr>
              <a:t>a</a:t>
            </a:r>
            <a:r>
              <a:rPr sz="2400" b="1" spc="0" dirty="0">
                <a:latin typeface="Arial"/>
                <a:cs typeface="Arial"/>
              </a:rPr>
              <a:t>t</a:t>
            </a:r>
            <a:r>
              <a:rPr sz="2400" b="1" spc="-5" dirty="0">
                <a:latin typeface="Arial"/>
                <a:cs typeface="Arial"/>
              </a:rPr>
              <a:t>e</a:t>
            </a:r>
            <a:r>
              <a:rPr sz="2400" b="1" spc="0" dirty="0">
                <a:latin typeface="Arial"/>
                <a:cs typeface="Arial"/>
              </a:rPr>
              <a:t>s</a:t>
            </a:r>
            <a:r>
              <a:rPr sz="2400" b="1" spc="10" dirty="0">
                <a:latin typeface="Arial"/>
                <a:cs typeface="Arial"/>
              </a:rPr>
              <a:t> </a:t>
            </a:r>
            <a:r>
              <a:rPr sz="2400" b="1" spc="-5" dirty="0">
                <a:latin typeface="Arial"/>
                <a:cs typeface="Arial"/>
              </a:rPr>
              <a:t>ne</a:t>
            </a:r>
            <a:r>
              <a:rPr sz="2400" b="1" spc="0" dirty="0">
                <a:latin typeface="Arial"/>
                <a:cs typeface="Arial"/>
              </a:rPr>
              <a:t>w</a:t>
            </a:r>
            <a:r>
              <a:rPr sz="2400" b="1" spc="-15" dirty="0">
                <a:latin typeface="Arial"/>
                <a:cs typeface="Arial"/>
              </a:rPr>
              <a:t> </a:t>
            </a:r>
            <a:r>
              <a:rPr sz="2400" b="1" spc="-5" dirty="0">
                <a:latin typeface="Arial"/>
                <a:cs typeface="Arial"/>
              </a:rPr>
              <a:t>oppo</a:t>
            </a:r>
            <a:r>
              <a:rPr sz="2400" b="1" spc="0" dirty="0">
                <a:latin typeface="Arial"/>
                <a:cs typeface="Arial"/>
              </a:rPr>
              <a:t>r</a:t>
            </a:r>
            <a:r>
              <a:rPr sz="2400" b="1" spc="5" dirty="0">
                <a:latin typeface="Arial"/>
                <a:cs typeface="Arial"/>
              </a:rPr>
              <a:t>t</a:t>
            </a:r>
            <a:r>
              <a:rPr sz="2400" b="1" spc="-5" dirty="0">
                <a:latin typeface="Arial"/>
                <a:cs typeface="Arial"/>
              </a:rPr>
              <a:t>un</a:t>
            </a:r>
            <a:r>
              <a:rPr sz="2400" b="1" spc="0" dirty="0">
                <a:latin typeface="Arial"/>
                <a:cs typeface="Arial"/>
              </a:rPr>
              <a:t>iti</a:t>
            </a:r>
            <a:r>
              <a:rPr sz="2400" b="1" spc="-5" dirty="0">
                <a:latin typeface="Arial"/>
                <a:cs typeface="Arial"/>
              </a:rPr>
              <a:t>e</a:t>
            </a:r>
            <a:r>
              <a:rPr sz="2400" b="1" spc="0" dirty="0">
                <a:latin typeface="Arial"/>
                <a:cs typeface="Arial"/>
              </a:rPr>
              <a:t>s</a:t>
            </a:r>
            <a:r>
              <a:rPr sz="2400" b="1" spc="-25" dirty="0">
                <a:latin typeface="Arial"/>
                <a:cs typeface="Arial"/>
              </a:rPr>
              <a:t> </a:t>
            </a:r>
            <a:r>
              <a:rPr sz="2400" b="1" spc="0" dirty="0">
                <a:latin typeface="Arial"/>
                <a:cs typeface="Arial"/>
              </a:rPr>
              <a:t>f</a:t>
            </a:r>
            <a:r>
              <a:rPr sz="2400" b="1" spc="-5" dirty="0">
                <a:latin typeface="Arial"/>
                <a:cs typeface="Arial"/>
              </a:rPr>
              <a:t>o</a:t>
            </a:r>
            <a:r>
              <a:rPr sz="2400" b="1" spc="0" dirty="0">
                <a:latin typeface="Arial"/>
                <a:cs typeface="Arial"/>
              </a:rPr>
              <a:t>r</a:t>
            </a:r>
            <a:r>
              <a:rPr sz="2400" b="1" spc="-5" dirty="0">
                <a:latin typeface="Arial"/>
                <a:cs typeface="Arial"/>
              </a:rPr>
              <a:t> </a:t>
            </a:r>
            <a:r>
              <a:rPr sz="2400" b="1" spc="0" dirty="0">
                <a:latin typeface="Arial"/>
                <a:cs typeface="Arial"/>
              </a:rPr>
              <a:t>m</a:t>
            </a:r>
            <a:r>
              <a:rPr sz="2400" b="1" spc="5" dirty="0">
                <a:latin typeface="Arial"/>
                <a:cs typeface="Arial"/>
              </a:rPr>
              <a:t>i</a:t>
            </a:r>
            <a:r>
              <a:rPr sz="2400" b="1" spc="-5" dirty="0">
                <a:latin typeface="Arial"/>
                <a:cs typeface="Arial"/>
              </a:rPr>
              <a:t>c</a:t>
            </a:r>
            <a:r>
              <a:rPr sz="2400" b="1" spc="0" dirty="0">
                <a:latin typeface="Arial"/>
                <a:cs typeface="Arial"/>
              </a:rPr>
              <a:t>ro</a:t>
            </a:r>
            <a:r>
              <a:rPr sz="2400" b="1" spc="-5" dirty="0">
                <a:latin typeface="Arial"/>
                <a:cs typeface="Arial"/>
              </a:rPr>
              <a:t>con</a:t>
            </a:r>
            <a:r>
              <a:rPr sz="2400" b="1" spc="0" dirty="0">
                <a:latin typeface="Arial"/>
                <a:cs typeface="Arial"/>
              </a:rPr>
              <a:t>troll</a:t>
            </a:r>
            <a:r>
              <a:rPr sz="2400" b="1" spc="-5" dirty="0">
                <a:latin typeface="Arial"/>
                <a:cs typeface="Arial"/>
              </a:rPr>
              <a:t>e</a:t>
            </a:r>
            <a:r>
              <a:rPr sz="2400" b="1" spc="0" dirty="0">
                <a:latin typeface="Arial"/>
                <a:cs typeface="Arial"/>
              </a:rPr>
              <a:t>rs</a:t>
            </a:r>
            <a:endParaRPr sz="2400" dirty="0">
              <a:latin typeface="Arial"/>
              <a:cs typeface="Arial"/>
            </a:endParaRPr>
          </a:p>
        </p:txBody>
      </p:sp>
      <p:sp>
        <p:nvSpPr>
          <p:cNvPr id="4" name="object 4"/>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dirty="0">
                <a:latin typeface="Arial"/>
                <a:cs typeface="Arial"/>
              </a:rPr>
              <a:t>W</a:t>
            </a:r>
            <a:r>
              <a:rPr sz="3600" b="1" spc="-10" dirty="0">
                <a:latin typeface="Arial"/>
                <a:cs typeface="Arial"/>
              </a:rPr>
              <a:t>h</a:t>
            </a:r>
            <a:r>
              <a:rPr sz="3600" b="1" spc="0" dirty="0">
                <a:latin typeface="Arial"/>
                <a:cs typeface="Arial"/>
              </a:rPr>
              <a:t>at’s</a:t>
            </a:r>
            <a:r>
              <a:rPr sz="3600" b="1" spc="-5" dirty="0">
                <a:latin typeface="Arial"/>
                <a:cs typeface="Arial"/>
              </a:rPr>
              <a:t> </a:t>
            </a:r>
            <a:r>
              <a:rPr sz="3600" b="1" spc="0" dirty="0">
                <a:latin typeface="Arial"/>
                <a:cs typeface="Arial"/>
              </a:rPr>
              <a:t>Hap</a:t>
            </a:r>
            <a:r>
              <a:rPr sz="3600" b="1" spc="-5" dirty="0">
                <a:latin typeface="Arial"/>
                <a:cs typeface="Arial"/>
              </a:rPr>
              <a:t>p</a:t>
            </a:r>
            <a:r>
              <a:rPr sz="3600" b="1" spc="0" dirty="0">
                <a:latin typeface="Arial"/>
                <a:cs typeface="Arial"/>
              </a:rPr>
              <a:t>en</a:t>
            </a:r>
            <a:r>
              <a:rPr sz="3600" b="1" spc="-10" dirty="0">
                <a:latin typeface="Arial"/>
                <a:cs typeface="Arial"/>
              </a:rPr>
              <a:t>i</a:t>
            </a:r>
            <a:r>
              <a:rPr sz="3600" b="1" spc="-5" dirty="0">
                <a:latin typeface="Arial"/>
                <a:cs typeface="Arial"/>
              </a:rPr>
              <a:t>n</a:t>
            </a:r>
            <a:r>
              <a:rPr sz="3600" b="1" spc="0" dirty="0">
                <a:latin typeface="Arial"/>
                <a:cs typeface="Arial"/>
              </a:rPr>
              <a:t>g </a:t>
            </a:r>
            <a:r>
              <a:rPr sz="3600" b="1" spc="-5" dirty="0">
                <a:latin typeface="Arial"/>
                <a:cs typeface="Arial"/>
              </a:rPr>
              <a:t>i</a:t>
            </a:r>
            <a:r>
              <a:rPr sz="3600" b="1" spc="0" dirty="0">
                <a:latin typeface="Arial"/>
                <a:cs typeface="Arial"/>
              </a:rPr>
              <a:t>n M</a:t>
            </a:r>
            <a:r>
              <a:rPr sz="3600" b="1" spc="-5" dirty="0">
                <a:latin typeface="Arial"/>
                <a:cs typeface="Arial"/>
              </a:rPr>
              <a:t>i</a:t>
            </a:r>
            <a:r>
              <a:rPr sz="3600" b="1" spc="0" dirty="0">
                <a:latin typeface="Arial"/>
                <a:cs typeface="Arial"/>
              </a:rPr>
              <a:t>c</a:t>
            </a:r>
            <a:r>
              <a:rPr sz="3600" b="1" spc="5" dirty="0">
                <a:latin typeface="Arial"/>
                <a:cs typeface="Arial"/>
              </a:rPr>
              <a:t>r</a:t>
            </a:r>
            <a:r>
              <a:rPr sz="3600" b="1" spc="-5" dirty="0">
                <a:latin typeface="Arial"/>
                <a:cs typeface="Arial"/>
              </a:rPr>
              <a:t>o</a:t>
            </a:r>
            <a:r>
              <a:rPr sz="3600" b="1" spc="0" dirty="0">
                <a:latin typeface="Arial"/>
                <a:cs typeface="Arial"/>
              </a:rPr>
              <a:t>co</a:t>
            </a:r>
            <a:r>
              <a:rPr sz="3600" b="1" spc="-5" dirty="0">
                <a:latin typeface="Arial"/>
                <a:cs typeface="Arial"/>
              </a:rPr>
              <a:t>n</a:t>
            </a:r>
            <a:r>
              <a:rPr sz="3600" b="1" spc="0" dirty="0">
                <a:latin typeface="Arial"/>
                <a:cs typeface="Arial"/>
              </a:rPr>
              <a:t>tr</a:t>
            </a:r>
            <a:r>
              <a:rPr sz="3600" b="1" spc="-5" dirty="0">
                <a:latin typeface="Arial"/>
                <a:cs typeface="Arial"/>
              </a:rPr>
              <a:t>oll</a:t>
            </a:r>
            <a:r>
              <a:rPr sz="3600" b="1" spc="0" dirty="0">
                <a:latin typeface="Arial"/>
                <a:cs typeface="Arial"/>
              </a:rPr>
              <a:t>e</a:t>
            </a:r>
            <a:r>
              <a:rPr sz="3600" b="1" spc="5" dirty="0">
                <a:latin typeface="Arial"/>
                <a:cs typeface="Arial"/>
              </a:rPr>
              <a:t>r</a:t>
            </a:r>
            <a:r>
              <a:rPr sz="3600" b="1" spc="0" dirty="0">
                <a:latin typeface="Arial"/>
                <a:cs typeface="Arial"/>
              </a:rPr>
              <a:t>s?</a:t>
            </a:r>
            <a:endParaRPr sz="3600">
              <a:latin typeface="Arial"/>
              <a:cs typeface="Arial"/>
            </a:endParaRPr>
          </a:p>
        </p:txBody>
      </p:sp>
      <p:sp>
        <p:nvSpPr>
          <p:cNvPr id="5" name="object 5"/>
          <p:cNvSpPr/>
          <p:nvPr/>
        </p:nvSpPr>
        <p:spPr>
          <a:xfrm>
            <a:off x="7938518" y="1258950"/>
            <a:ext cx="1607820" cy="1207008"/>
          </a:xfrm>
          <a:prstGeom prst="rect">
            <a:avLst/>
          </a:prstGeom>
          <a:blipFill>
            <a:blip r:embed="rId3" cstate="print"/>
            <a:stretch>
              <a:fillRect/>
            </a:stretch>
          </a:blipFill>
        </p:spPr>
        <p:txBody>
          <a:bodyPr wrap="square" lIns="0" tIns="0" rIns="0" bIns="0" rtlCol="0">
            <a:noAutofit/>
          </a:bodyPr>
          <a:lstStyle/>
          <a:p>
            <a:endParaRPr/>
          </a:p>
        </p:txBody>
      </p:sp>
      <p:sp>
        <p:nvSpPr>
          <p:cNvPr id="6" name="object 6"/>
          <p:cNvSpPr/>
          <p:nvPr/>
        </p:nvSpPr>
        <p:spPr>
          <a:xfrm>
            <a:off x="7863841" y="2555877"/>
            <a:ext cx="1783079" cy="2072639"/>
          </a:xfrm>
          <a:prstGeom prst="rect">
            <a:avLst/>
          </a:prstGeom>
          <a:blipFill>
            <a:blip r:embed="rId4" cstate="print"/>
            <a:stretch>
              <a:fillRect/>
            </a:stretch>
          </a:blipFill>
        </p:spPr>
        <p:txBody>
          <a:bodyPr wrap="square" lIns="0" tIns="0" rIns="0" bIns="0" rtlCol="0">
            <a:noAutofit/>
          </a:bodyPr>
          <a:lstStyle/>
          <a:p>
            <a:endParaRPr/>
          </a:p>
        </p:txBody>
      </p:sp>
      <p:sp>
        <p:nvSpPr>
          <p:cNvPr id="7" name="object 7"/>
          <p:cNvSpPr/>
          <p:nvPr/>
        </p:nvSpPr>
        <p:spPr>
          <a:xfrm>
            <a:off x="7505701" y="3419985"/>
            <a:ext cx="1225295" cy="1225295"/>
          </a:xfrm>
          <a:prstGeom prst="rect">
            <a:avLst/>
          </a:prstGeom>
          <a:blipFill>
            <a:blip r:embed="rId5" cstate="print"/>
            <a:stretch>
              <a:fillRect/>
            </a:stretch>
          </a:blipFill>
        </p:spPr>
        <p:txBody>
          <a:bodyPr wrap="square" lIns="0" tIns="0" rIns="0" bIns="0" rtlCol="0">
            <a:noAutofit/>
          </a:bodyPr>
          <a:lstStyle/>
          <a:p>
            <a:endParaRPr/>
          </a:p>
        </p:txBody>
      </p:sp>
      <p:sp>
        <p:nvSpPr>
          <p:cNvPr id="10" name="Slide Number Placeholder 9"/>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a:t>
            </a:fld>
            <a:endParaRPr lang="en-US" sz="900">
              <a:latin typeface="Arial"/>
              <a:cs typeface="Arial"/>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spc="0" dirty="0">
                <a:latin typeface="Arial"/>
                <a:cs typeface="Arial"/>
              </a:rPr>
              <a:t>Reg</a:t>
            </a:r>
            <a:r>
              <a:rPr sz="3600" b="1" spc="-10" dirty="0">
                <a:latin typeface="Arial"/>
                <a:cs typeface="Arial"/>
              </a:rPr>
              <a:t>i</a:t>
            </a:r>
            <a:r>
              <a:rPr sz="3600" b="1" spc="0" dirty="0">
                <a:latin typeface="Arial"/>
                <a:cs typeface="Arial"/>
              </a:rPr>
              <a:t>st</a:t>
            </a:r>
            <a:r>
              <a:rPr sz="3600" b="1" spc="5" dirty="0">
                <a:latin typeface="Arial"/>
                <a:cs typeface="Arial"/>
              </a:rPr>
              <a:t>e</a:t>
            </a:r>
            <a:r>
              <a:rPr sz="3600" b="1" spc="0" dirty="0">
                <a:latin typeface="Arial"/>
                <a:cs typeface="Arial"/>
              </a:rPr>
              <a:t>r</a:t>
            </a:r>
            <a:r>
              <a:rPr sz="3600" b="1" spc="-15" dirty="0">
                <a:latin typeface="Arial"/>
                <a:cs typeface="Arial"/>
              </a:rPr>
              <a:t> </a:t>
            </a:r>
            <a:r>
              <a:rPr sz="3600" b="1" spc="0" dirty="0">
                <a:latin typeface="Arial"/>
                <a:cs typeface="Arial"/>
              </a:rPr>
              <a:t>Set</a:t>
            </a:r>
            <a:endParaRPr sz="3600" dirty="0">
              <a:latin typeface="Arial"/>
              <a:cs typeface="Arial"/>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50</a:t>
            </a:fld>
            <a:endParaRPr lang="en-US" sz="900">
              <a:latin typeface="Arial"/>
              <a:cs typeface="Arial"/>
            </a:endParaRPr>
          </a:p>
        </p:txBody>
      </p:sp>
      <p:pic>
        <p:nvPicPr>
          <p:cNvPr id="5" name="Picture 4"/>
          <p:cNvPicPr>
            <a:picLocks noChangeAspect="1"/>
          </p:cNvPicPr>
          <p:nvPr/>
        </p:nvPicPr>
        <p:blipFill rotWithShape="1">
          <a:blip r:embed="rId2"/>
          <a:srcRect t="2835"/>
          <a:stretch/>
        </p:blipFill>
        <p:spPr>
          <a:xfrm>
            <a:off x="4626620" y="1197843"/>
            <a:ext cx="5585251" cy="5454252"/>
          </a:xfrm>
          <a:prstGeom prst="rect">
            <a:avLst/>
          </a:prstGeom>
        </p:spPr>
      </p:pic>
      <p:sp>
        <p:nvSpPr>
          <p:cNvPr id="6" name="TextBox 5"/>
          <p:cNvSpPr txBox="1"/>
          <p:nvPr/>
        </p:nvSpPr>
        <p:spPr>
          <a:xfrm>
            <a:off x="234132" y="1978050"/>
            <a:ext cx="4392488" cy="3416320"/>
          </a:xfrm>
          <a:prstGeom prst="rect">
            <a:avLst/>
          </a:prstGeom>
          <a:noFill/>
        </p:spPr>
        <p:txBody>
          <a:bodyPr wrap="square" rtlCol="0">
            <a:spAutoFit/>
          </a:bodyPr>
          <a:lstStyle/>
          <a:p>
            <a:pPr marL="285750" indent="-285750">
              <a:buFont typeface="Arial" panose="020B0604020202020204" pitchFamily="34" charset="0"/>
              <a:buChar char="•"/>
            </a:pPr>
            <a:r>
              <a:rPr lang="en-US" dirty="0"/>
              <a:t>R0-R12</a:t>
            </a:r>
          </a:p>
          <a:p>
            <a:pPr marL="742950" lvl="1" indent="-285750">
              <a:buFont typeface="Arial" panose="020B0604020202020204" pitchFamily="34" charset="0"/>
              <a:buChar char="•"/>
            </a:pPr>
            <a:r>
              <a:rPr lang="en-US" dirty="0"/>
              <a:t>General Purpose registers</a:t>
            </a:r>
          </a:p>
          <a:p>
            <a:pPr marL="742950" lvl="1" indent="-285750">
              <a:buFont typeface="Arial" panose="020B0604020202020204" pitchFamily="34" charset="0"/>
              <a:buChar char="•"/>
            </a:pPr>
            <a:r>
              <a:rPr lang="en-US" dirty="0"/>
              <a:t>R0-R7 low registers due to limited space available in IS , many 16 bit instruction can only access the </a:t>
            </a:r>
            <a:r>
              <a:rPr lang="en-US"/>
              <a:t>low registers.</a:t>
            </a:r>
            <a:endParaRPr lang="en-US" dirty="0"/>
          </a:p>
          <a:p>
            <a:pPr marL="742950" lvl="1" indent="-285750">
              <a:buFont typeface="Arial" panose="020B0604020202020204" pitchFamily="34" charset="0"/>
              <a:buChar char="•"/>
            </a:pPr>
            <a:r>
              <a:rPr lang="en-US" dirty="0"/>
              <a:t>R8-R12 high registers can be used by 32-bit instruction</a:t>
            </a:r>
          </a:p>
          <a:p>
            <a:pPr marL="742950" lvl="1" indent="-285750">
              <a:buFont typeface="Arial" panose="020B0604020202020204" pitchFamily="34" charset="0"/>
              <a:buChar char="•"/>
            </a:pPr>
            <a:r>
              <a:rPr lang="en-US" dirty="0"/>
              <a:t>Initial Value of R0-R12 </a:t>
            </a:r>
            <a:r>
              <a:rPr lang="en-US"/>
              <a:t>are undefined.</a:t>
            </a:r>
            <a:endParaRPr lang="en-US" dirty="0"/>
          </a:p>
          <a:p>
            <a:pPr marL="742950" lvl="1" indent="-285750">
              <a:buFont typeface="Arial" panose="020B0604020202020204" pitchFamily="34" charset="0"/>
              <a:buChar char="•"/>
            </a:pPr>
            <a:r>
              <a:rPr lang="en-US" dirty="0"/>
              <a:t>R13 Stack Pointer</a:t>
            </a:r>
          </a:p>
          <a:p>
            <a:pPr marL="742950" lvl="1" indent="-285750">
              <a:buFont typeface="Arial" panose="020B0604020202020204" pitchFamily="34" charset="0"/>
              <a:buChar char="•"/>
            </a:pPr>
            <a:r>
              <a:rPr lang="en-US" dirty="0"/>
              <a:t>R14 Link Register</a:t>
            </a:r>
          </a:p>
          <a:p>
            <a:pPr marL="742950" lvl="1" indent="-285750">
              <a:buFont typeface="Arial" panose="020B0604020202020204" pitchFamily="34" charset="0"/>
              <a:buChar char="•"/>
            </a:pPr>
            <a:r>
              <a:rPr lang="en-US" dirty="0"/>
              <a:t>R15 Program Counter </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Stack Pointer –R13</a:t>
            </a:r>
          </a:p>
        </p:txBody>
      </p:sp>
      <p:sp>
        <p:nvSpPr>
          <p:cNvPr id="6" name="Text Placeholder 5"/>
          <p:cNvSpPr>
            <a:spLocks noGrp="1"/>
          </p:cNvSpPr>
          <p:nvPr>
            <p:ph type="body" idx="1"/>
          </p:nvPr>
        </p:nvSpPr>
        <p:spPr>
          <a:xfrm>
            <a:off x="867630" y="1808861"/>
            <a:ext cx="9663646" cy="1667375"/>
          </a:xfrm>
        </p:spPr>
        <p:txBody>
          <a:bodyPr/>
          <a:lstStyle/>
          <a:p>
            <a:pPr marL="0" indent="0">
              <a:buNone/>
            </a:pPr>
            <a:r>
              <a:rPr lang="en-US" dirty="0"/>
              <a:t>Physically there are two different Stack Pointers: </a:t>
            </a:r>
          </a:p>
          <a:p>
            <a:r>
              <a:rPr lang="en-US" dirty="0">
                <a:highlight>
                  <a:srgbClr val="FFFF00"/>
                </a:highlight>
              </a:rPr>
              <a:t>Main Stack Pointer is the default Stack Pointer</a:t>
            </a:r>
            <a:r>
              <a:rPr lang="en-US" dirty="0"/>
              <a:t>. It is selected after reset, or when the processor is in Handler Mode. </a:t>
            </a:r>
          </a:p>
          <a:p>
            <a:r>
              <a:rPr lang="en-US" dirty="0"/>
              <a:t>The other Stack Pointer is called the Process Stack Pointer. The PSP can only be used in Thread Mode. The selection of Stack Pointer is determined by a special register called CONTROL.</a:t>
            </a:r>
          </a:p>
          <a:p>
            <a:r>
              <a:rPr lang="en-US" dirty="0"/>
              <a:t>The </a:t>
            </a:r>
            <a:r>
              <a:rPr lang="en-US" dirty="0">
                <a:highlight>
                  <a:srgbClr val="FFFF00"/>
                </a:highlight>
              </a:rPr>
              <a:t>PSP is normally used when an embedded OS is involved, </a:t>
            </a:r>
            <a:r>
              <a:rPr lang="en-US" dirty="0"/>
              <a:t>where the stack for the OS kernel and application tasks are separated.</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51</a:t>
            </a:fld>
            <a:endParaRPr lang="en-US" sz="900">
              <a:latin typeface="Arial"/>
              <a:cs typeface="Arial"/>
            </a:endParaRPr>
          </a:p>
        </p:txBody>
      </p:sp>
    </p:spTree>
    <p:extLst>
      <p:ext uri="{BB962C8B-B14F-4D97-AF65-F5344CB8AC3E}">
        <p14:creationId xmlns:p14="http://schemas.microsoft.com/office/powerpoint/2010/main" val="5145191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Link Register – R14</a:t>
            </a:r>
          </a:p>
        </p:txBody>
      </p:sp>
      <p:sp>
        <p:nvSpPr>
          <p:cNvPr id="3" name="Text Placeholder 2"/>
          <p:cNvSpPr>
            <a:spLocks noGrp="1"/>
          </p:cNvSpPr>
          <p:nvPr>
            <p:ph type="body" idx="1"/>
          </p:nvPr>
        </p:nvSpPr>
        <p:spPr>
          <a:xfrm>
            <a:off x="882204" y="1762026"/>
            <a:ext cx="9663647" cy="1667375"/>
          </a:xfrm>
        </p:spPr>
        <p:txBody>
          <a:bodyPr/>
          <a:lstStyle/>
          <a:p>
            <a:r>
              <a:rPr lang="en-US" dirty="0"/>
              <a:t>This is used for holding the return address when calling a function </a:t>
            </a:r>
            <a:r>
              <a:rPr lang="en-US"/>
              <a:t>or subroutine or ISR. </a:t>
            </a:r>
            <a:endParaRPr lang="en-US" dirty="0"/>
          </a:p>
          <a:p>
            <a:r>
              <a:rPr lang="en-US" dirty="0"/>
              <a:t>At the end of the function or subroutine, the program control can return to the calling program and resume by loading the value of LR into the Program Counter (PC). </a:t>
            </a:r>
          </a:p>
          <a:p>
            <a:r>
              <a:rPr lang="en-US" dirty="0"/>
              <a:t>When a function or subroutine call is made, the value of LR is updated automatically. </a:t>
            </a:r>
          </a:p>
          <a:p>
            <a:r>
              <a:rPr lang="en-US" dirty="0"/>
              <a:t>If a </a:t>
            </a:r>
            <a:r>
              <a:rPr lang="en-US" dirty="0">
                <a:highlight>
                  <a:srgbClr val="FFFF00"/>
                </a:highlight>
              </a:rPr>
              <a:t>function needs to call another function or subroutine, it needs to save the value of LR in the stack first</a:t>
            </a:r>
            <a:r>
              <a:rPr lang="en-US" dirty="0"/>
              <a:t>. Otherwise, the current value in LR will be lost when the function call is made.</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52</a:t>
            </a:fld>
            <a:endParaRPr lang="en-US" sz="900">
              <a:latin typeface="Arial"/>
              <a:cs typeface="Arial"/>
            </a:endParaRPr>
          </a:p>
        </p:txBody>
      </p:sp>
    </p:spTree>
    <p:extLst>
      <p:ext uri="{BB962C8B-B14F-4D97-AF65-F5344CB8AC3E}">
        <p14:creationId xmlns:p14="http://schemas.microsoft.com/office/powerpoint/2010/main" val="87311584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9B04DA-1A13-43E2-8480-68085ED5972E}"/>
              </a:ext>
            </a:extLst>
          </p:cNvPr>
          <p:cNvSpPr>
            <a:spLocks noGrp="1"/>
          </p:cNvSpPr>
          <p:nvPr>
            <p:ph type="title"/>
          </p:nvPr>
        </p:nvSpPr>
        <p:spPr/>
        <p:txBody>
          <a:bodyPr/>
          <a:lstStyle/>
          <a:p>
            <a:r>
              <a:rPr lang="en-US" dirty="0"/>
              <a:t>Link Register Flow diagram</a:t>
            </a:r>
          </a:p>
        </p:txBody>
      </p:sp>
      <p:sp>
        <p:nvSpPr>
          <p:cNvPr id="4" name="Slide Number Placeholder 3">
            <a:extLst>
              <a:ext uri="{FF2B5EF4-FFF2-40B4-BE49-F238E27FC236}">
                <a16:creationId xmlns:a16="http://schemas.microsoft.com/office/drawing/2014/main" id="{189CE9A6-024F-4052-853A-2A14D74C012F}"/>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53</a:t>
            </a:fld>
            <a:endParaRPr lang="en-US" sz="900">
              <a:latin typeface="Arial"/>
              <a:cs typeface="Arial"/>
            </a:endParaRPr>
          </a:p>
        </p:txBody>
      </p:sp>
      <p:pic>
        <p:nvPicPr>
          <p:cNvPr id="6" name="Picture 5">
            <a:extLst>
              <a:ext uri="{FF2B5EF4-FFF2-40B4-BE49-F238E27FC236}">
                <a16:creationId xmlns:a16="http://schemas.microsoft.com/office/drawing/2014/main" id="{B30823D5-F515-4C15-8DBC-CB3653C59B76}"/>
              </a:ext>
            </a:extLst>
          </p:cNvPr>
          <p:cNvPicPr>
            <a:picLocks noChangeAspect="1"/>
          </p:cNvPicPr>
          <p:nvPr/>
        </p:nvPicPr>
        <p:blipFill rotWithShape="1">
          <a:blip r:embed="rId2">
            <a:extLst>
              <a:ext uri="{28A0092B-C50C-407E-A947-70E740481C1C}">
                <a14:useLocalDpi xmlns:a14="http://schemas.microsoft.com/office/drawing/2010/main" val="0"/>
              </a:ext>
            </a:extLst>
          </a:blip>
          <a:srcRect t="21504" b="14798"/>
          <a:stretch/>
        </p:blipFill>
        <p:spPr>
          <a:xfrm>
            <a:off x="-90574" y="1473994"/>
            <a:ext cx="10394783" cy="4680520"/>
          </a:xfrm>
          <a:prstGeom prst="rect">
            <a:avLst/>
          </a:prstGeom>
        </p:spPr>
      </p:pic>
    </p:spTree>
    <p:extLst>
      <p:ext uri="{BB962C8B-B14F-4D97-AF65-F5344CB8AC3E}">
        <p14:creationId xmlns:p14="http://schemas.microsoft.com/office/powerpoint/2010/main" val="206562490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Program Counter – R15</a:t>
            </a:r>
          </a:p>
        </p:txBody>
      </p:sp>
      <p:sp>
        <p:nvSpPr>
          <p:cNvPr id="3" name="Text Placeholder 2"/>
          <p:cNvSpPr>
            <a:spLocks noGrp="1"/>
          </p:cNvSpPr>
          <p:nvPr>
            <p:ph type="body" idx="1"/>
          </p:nvPr>
        </p:nvSpPr>
        <p:spPr>
          <a:xfrm>
            <a:off x="867632" y="1762028"/>
            <a:ext cx="8958138" cy="1667375"/>
          </a:xfrm>
        </p:spPr>
        <p:txBody>
          <a:bodyPr/>
          <a:lstStyle/>
          <a:p>
            <a:r>
              <a:rPr lang="en-US" dirty="0"/>
              <a:t>It is readable and writeable: </a:t>
            </a:r>
          </a:p>
          <a:p>
            <a:r>
              <a:rPr lang="en-US" dirty="0"/>
              <a:t>a read returns the current instruction address plus 4 (this is due to the pipeline nature of the design, and compatibility requirement with the ARM7TDMI </a:t>
            </a:r>
            <a:r>
              <a:rPr lang="en-US"/>
              <a:t>processor). </a:t>
            </a:r>
            <a:endParaRPr lang="en-US" dirty="0"/>
          </a:p>
          <a:p>
            <a:r>
              <a:rPr lang="en-US" dirty="0"/>
              <a:t>Writing to PC </a:t>
            </a:r>
            <a:r>
              <a:rPr lang="en-US"/>
              <a:t>(e.g., </a:t>
            </a:r>
            <a:r>
              <a:rPr lang="en-US" dirty="0"/>
              <a:t>using data transfer/processing instructions) causes a </a:t>
            </a:r>
            <a:r>
              <a:rPr lang="en-US"/>
              <a:t>branch operation.</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54</a:t>
            </a:fld>
            <a:endParaRPr lang="en-US" sz="900">
              <a:latin typeface="Arial"/>
              <a:cs typeface="Arial"/>
            </a:endParaRPr>
          </a:p>
        </p:txBody>
      </p:sp>
    </p:spTree>
    <p:extLst>
      <p:ext uri="{BB962C8B-B14F-4D97-AF65-F5344CB8AC3E}">
        <p14:creationId xmlns:p14="http://schemas.microsoft.com/office/powerpoint/2010/main" val="64920012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Special Registers</a:t>
            </a:r>
          </a:p>
        </p:txBody>
      </p:sp>
      <p:pic>
        <p:nvPicPr>
          <p:cNvPr id="7" name="Content Placeholder 6"/>
          <p:cNvPicPr>
            <a:picLocks noGrp="1" noChangeAspect="1"/>
          </p:cNvPicPr>
          <p:nvPr>
            <p:ph sz="half" idx="2"/>
          </p:nvPr>
        </p:nvPicPr>
        <p:blipFill rotWithShape="1">
          <a:blip r:embed="rId2" cstate="print">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val="0"/>
              </a:ext>
            </a:extLst>
          </a:blip>
          <a:srcRect l="3794" r="4192" b="1333"/>
          <a:stretch/>
        </p:blipFill>
        <p:spPr>
          <a:xfrm>
            <a:off x="3546500" y="1257971"/>
            <a:ext cx="6984776" cy="5328591"/>
          </a:xfr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55</a:t>
            </a:fld>
            <a:endParaRPr lang="en-US" sz="900">
              <a:latin typeface="Arial"/>
              <a:cs typeface="Arial"/>
            </a:endParaRPr>
          </a:p>
        </p:txBody>
      </p:sp>
      <p:sp>
        <p:nvSpPr>
          <p:cNvPr id="4" name="Oval 3"/>
          <p:cNvSpPr/>
          <p:nvPr/>
        </p:nvSpPr>
        <p:spPr>
          <a:xfrm>
            <a:off x="3978549" y="5146403"/>
            <a:ext cx="6552728" cy="1440159"/>
          </a:xfrm>
          <a:prstGeom prst="ellipse">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 name="TextBox 5"/>
          <p:cNvSpPr txBox="1"/>
          <p:nvPr/>
        </p:nvSpPr>
        <p:spPr>
          <a:xfrm>
            <a:off x="234132" y="1257970"/>
            <a:ext cx="3312369" cy="3416320"/>
          </a:xfrm>
          <a:prstGeom prst="rect">
            <a:avLst/>
          </a:prstGeom>
          <a:noFill/>
        </p:spPr>
        <p:txBody>
          <a:bodyPr wrap="square" rtlCol="0">
            <a:spAutoFit/>
          </a:bodyPr>
          <a:lstStyle/>
          <a:p>
            <a:r>
              <a:rPr lang="en-US" dirty="0"/>
              <a:t>They are needed for development</a:t>
            </a:r>
          </a:p>
          <a:p>
            <a:r>
              <a:rPr lang="en-US" dirty="0"/>
              <a:t>of an embedded OS, or when advanced interrupt masking features are needed.</a:t>
            </a:r>
          </a:p>
          <a:p>
            <a:r>
              <a:rPr lang="en-US" b="1" dirty="0">
                <a:solidFill>
                  <a:srgbClr val="FF0000"/>
                </a:solidFill>
              </a:rPr>
              <a:t>Special registers are not memory mapped</a:t>
            </a:r>
            <a:r>
              <a:rPr lang="en-US" b="1" dirty="0"/>
              <a:t>,</a:t>
            </a:r>
            <a:r>
              <a:rPr lang="en-US" dirty="0"/>
              <a:t> and can be accessed using special register</a:t>
            </a:r>
          </a:p>
          <a:p>
            <a:r>
              <a:rPr lang="en-US" dirty="0"/>
              <a:t>access instructions such as </a:t>
            </a:r>
            <a:r>
              <a:rPr lang="en-US" dirty="0">
                <a:solidFill>
                  <a:srgbClr val="FF0000"/>
                </a:solidFill>
              </a:rPr>
              <a:t>MRS </a:t>
            </a:r>
            <a:r>
              <a:rPr lang="en-US" dirty="0"/>
              <a:t>and </a:t>
            </a:r>
            <a:r>
              <a:rPr lang="en-US" dirty="0">
                <a:solidFill>
                  <a:srgbClr val="FF0000"/>
                </a:solidFill>
              </a:rPr>
              <a:t>MSR(Move to ARM register from system coprocessor register).</a:t>
            </a:r>
          </a:p>
        </p:txBody>
      </p:sp>
      <p:pic>
        <p:nvPicPr>
          <p:cNvPr id="9" name="Picture 8"/>
          <p:cNvPicPr>
            <a:picLocks noChangeAspect="1"/>
          </p:cNvPicPr>
          <p:nvPr/>
        </p:nvPicPr>
        <p:blipFill>
          <a:blip r:embed="rId4"/>
          <a:stretch>
            <a:fillRect/>
          </a:stretch>
        </p:blipFill>
        <p:spPr>
          <a:xfrm>
            <a:off x="182898" y="4706961"/>
            <a:ext cx="3351152" cy="1879600"/>
          </a:xfrm>
          <a:prstGeom prst="rect">
            <a:avLst/>
          </a:prstGeom>
        </p:spPr>
      </p:pic>
      <p:cxnSp>
        <p:nvCxnSpPr>
          <p:cNvPr id="11" name="Straight Arrow Connector 10"/>
          <p:cNvCxnSpPr>
            <a:stCxn id="4" idx="1"/>
          </p:cNvCxnSpPr>
          <p:nvPr/>
        </p:nvCxnSpPr>
        <p:spPr>
          <a:xfrm flipH="1">
            <a:off x="3546502" y="5357309"/>
            <a:ext cx="1391673" cy="5118"/>
          </a:xfrm>
          <a:prstGeom prst="straightConnector1">
            <a:avLst/>
          </a:prstGeom>
          <a:ln>
            <a:tailEnd type="triangle"/>
          </a:ln>
          <a:effectLst>
            <a:outerShdw blurRad="50800" dist="38100" dir="2700000" algn="tl" rotWithShape="0">
              <a:prstClr val="black">
                <a:alpha val="40000"/>
              </a:prstClr>
            </a:outerShdw>
          </a:effectLst>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67737117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dirty="0">
                <a:latin typeface="Arial"/>
                <a:cs typeface="Arial"/>
              </a:rPr>
              <a:t>Pro</a:t>
            </a:r>
            <a:r>
              <a:rPr sz="3600" b="1" spc="-5" dirty="0">
                <a:latin typeface="Arial"/>
                <a:cs typeface="Arial"/>
              </a:rPr>
              <a:t>g</a:t>
            </a:r>
            <a:r>
              <a:rPr sz="3600" b="1" spc="0" dirty="0">
                <a:latin typeface="Arial"/>
                <a:cs typeface="Arial"/>
              </a:rPr>
              <a:t>r</a:t>
            </a:r>
            <a:r>
              <a:rPr sz="3600" b="1" spc="5" dirty="0">
                <a:latin typeface="Arial"/>
                <a:cs typeface="Arial"/>
              </a:rPr>
              <a:t>a</a:t>
            </a:r>
            <a:r>
              <a:rPr sz="3600" b="1" spc="0" dirty="0">
                <a:latin typeface="Arial"/>
                <a:cs typeface="Arial"/>
              </a:rPr>
              <a:t>m</a:t>
            </a:r>
            <a:r>
              <a:rPr sz="3600" b="1" spc="-15" dirty="0">
                <a:latin typeface="Arial"/>
                <a:cs typeface="Arial"/>
              </a:rPr>
              <a:t> </a:t>
            </a:r>
            <a:r>
              <a:rPr sz="3600" b="1" spc="0" dirty="0">
                <a:latin typeface="Arial"/>
                <a:cs typeface="Arial"/>
              </a:rPr>
              <a:t>Status</a:t>
            </a:r>
            <a:r>
              <a:rPr sz="3600" b="1" spc="-5" dirty="0">
                <a:latin typeface="Arial"/>
                <a:cs typeface="Arial"/>
              </a:rPr>
              <a:t> </a:t>
            </a:r>
            <a:r>
              <a:rPr sz="3600" b="1" spc="0" dirty="0">
                <a:latin typeface="Arial"/>
                <a:cs typeface="Arial"/>
              </a:rPr>
              <a:t>Reg</a:t>
            </a:r>
            <a:r>
              <a:rPr sz="3600" b="1" spc="-10" dirty="0">
                <a:latin typeface="Arial"/>
                <a:cs typeface="Arial"/>
              </a:rPr>
              <a:t>i</a:t>
            </a:r>
            <a:r>
              <a:rPr sz="3600" b="1" spc="0" dirty="0">
                <a:latin typeface="Arial"/>
                <a:cs typeface="Arial"/>
              </a:rPr>
              <a:t>st</a:t>
            </a:r>
            <a:r>
              <a:rPr sz="3600" b="1" spc="5" dirty="0">
                <a:latin typeface="Arial"/>
                <a:cs typeface="Arial"/>
              </a:rPr>
              <a:t>e</a:t>
            </a:r>
            <a:r>
              <a:rPr sz="3600" b="1" spc="0" dirty="0">
                <a:latin typeface="Arial"/>
                <a:cs typeface="Arial"/>
              </a:rPr>
              <a:t>r</a:t>
            </a:r>
            <a:endParaRPr sz="3600">
              <a:latin typeface="Arial"/>
              <a:cs typeface="Arial"/>
            </a:endParaRPr>
          </a:p>
        </p:txBody>
      </p:sp>
      <p:sp>
        <p:nvSpPr>
          <p:cNvPr id="3" name="object 3"/>
          <p:cNvSpPr txBox="1"/>
          <p:nvPr/>
        </p:nvSpPr>
        <p:spPr>
          <a:xfrm>
            <a:off x="1054099" y="2575561"/>
            <a:ext cx="5251451" cy="492125"/>
          </a:xfrm>
          <a:prstGeom prst="rect">
            <a:avLst/>
          </a:prstGeom>
        </p:spPr>
        <p:txBody>
          <a:bodyPr vert="horz" wrap="square" lIns="0" tIns="0" rIns="0" bIns="0" rtlCol="0">
            <a:noAutofit/>
          </a:bodyPr>
          <a:lstStyle/>
          <a:p>
            <a:pPr marL="354965" indent="-342900">
              <a:lnSpc>
                <a:spcPct val="100000"/>
              </a:lnSpc>
              <a:buClr>
                <a:srgbClr val="118CAA"/>
              </a:buClr>
              <a:buSzPct val="125000"/>
              <a:buFont typeface="Arial" panose="020B0604020202020204" pitchFamily="34" charset="0"/>
              <a:buChar char="•"/>
              <a:tabLst>
                <a:tab pos="314325" algn="l"/>
              </a:tabLst>
            </a:pPr>
            <a:r>
              <a:rPr sz="2400" spc="0" dirty="0">
                <a:latin typeface="Arial"/>
                <a:cs typeface="Arial"/>
              </a:rPr>
              <a:t>O</a:t>
            </a:r>
            <a:r>
              <a:rPr sz="2400" spc="-5" dirty="0">
                <a:latin typeface="Arial"/>
                <a:cs typeface="Arial"/>
              </a:rPr>
              <a:t>n</a:t>
            </a:r>
            <a:r>
              <a:rPr sz="2400" spc="0" dirty="0">
                <a:latin typeface="Arial"/>
                <a:cs typeface="Arial"/>
              </a:rPr>
              <a:t>e</a:t>
            </a:r>
            <a:r>
              <a:rPr sz="2400" spc="-25" dirty="0">
                <a:latin typeface="Arial"/>
                <a:cs typeface="Arial"/>
              </a:rPr>
              <a:t> </a:t>
            </a:r>
            <a:r>
              <a:rPr sz="2400" spc="-5" dirty="0">
                <a:latin typeface="Arial"/>
                <a:cs typeface="Arial"/>
              </a:rPr>
              <a:t>S</a:t>
            </a:r>
            <a:r>
              <a:rPr sz="2400" spc="0" dirty="0">
                <a:latin typeface="Arial"/>
                <a:cs typeface="Arial"/>
              </a:rPr>
              <a:t>t</a:t>
            </a:r>
            <a:r>
              <a:rPr sz="2400" spc="-5" dirty="0">
                <a:latin typeface="Arial"/>
                <a:cs typeface="Arial"/>
              </a:rPr>
              <a:t>a</a:t>
            </a:r>
            <a:r>
              <a:rPr sz="2400" spc="0" dirty="0">
                <a:latin typeface="Arial"/>
                <a:cs typeface="Arial"/>
              </a:rPr>
              <a:t>t</a:t>
            </a:r>
            <a:r>
              <a:rPr sz="2400" spc="-5" dirty="0">
                <a:latin typeface="Arial"/>
                <a:cs typeface="Arial"/>
              </a:rPr>
              <a:t>u</a:t>
            </a:r>
            <a:r>
              <a:rPr sz="2400" spc="0" dirty="0">
                <a:latin typeface="Arial"/>
                <a:cs typeface="Arial"/>
              </a:rPr>
              <a:t>s</a:t>
            </a:r>
            <a:r>
              <a:rPr sz="2400" spc="-10" dirty="0">
                <a:latin typeface="Arial"/>
                <a:cs typeface="Arial"/>
              </a:rPr>
              <a:t> </a:t>
            </a:r>
            <a:r>
              <a:rPr sz="2400" spc="-5" dirty="0">
                <a:latin typeface="Arial"/>
                <a:cs typeface="Arial"/>
              </a:rPr>
              <a:t>Regi</a:t>
            </a:r>
            <a:r>
              <a:rPr sz="2400" spc="0" dirty="0">
                <a:latin typeface="Arial"/>
                <a:cs typeface="Arial"/>
              </a:rPr>
              <a:t>st</a:t>
            </a:r>
            <a:r>
              <a:rPr sz="2400" spc="-5" dirty="0">
                <a:latin typeface="Arial"/>
                <a:cs typeface="Arial"/>
              </a:rPr>
              <a:t>e</a:t>
            </a:r>
            <a:r>
              <a:rPr sz="2400" spc="0" dirty="0">
                <a:latin typeface="Arial"/>
                <a:cs typeface="Arial"/>
              </a:rPr>
              <a:t>r</a:t>
            </a:r>
            <a:r>
              <a:rPr sz="2400" spc="20" dirty="0">
                <a:latin typeface="Arial"/>
                <a:cs typeface="Arial"/>
              </a:rPr>
              <a:t> </a:t>
            </a:r>
            <a:r>
              <a:rPr sz="2400" spc="0" dirty="0">
                <a:latin typeface="Arial"/>
                <a:cs typeface="Arial"/>
              </a:rPr>
              <a:t>c</a:t>
            </a:r>
            <a:r>
              <a:rPr sz="2400" spc="-5" dirty="0">
                <a:latin typeface="Arial"/>
                <a:cs typeface="Arial"/>
              </a:rPr>
              <a:t>on</a:t>
            </a:r>
            <a:r>
              <a:rPr sz="2400" spc="0" dirty="0">
                <a:latin typeface="Arial"/>
                <a:cs typeface="Arial"/>
              </a:rPr>
              <a:t>s</a:t>
            </a:r>
            <a:r>
              <a:rPr sz="2400" spc="-5" dirty="0">
                <a:latin typeface="Arial"/>
                <a:cs typeface="Arial"/>
              </a:rPr>
              <a:t>i</a:t>
            </a:r>
            <a:r>
              <a:rPr sz="2400" spc="0" dirty="0">
                <a:latin typeface="Arial"/>
                <a:cs typeface="Arial"/>
              </a:rPr>
              <a:t>st</a:t>
            </a:r>
            <a:r>
              <a:rPr sz="2400" spc="-5" dirty="0">
                <a:latin typeface="Arial"/>
                <a:cs typeface="Arial"/>
              </a:rPr>
              <a:t>in</a:t>
            </a:r>
            <a:r>
              <a:rPr sz="2400" spc="0" dirty="0">
                <a:latin typeface="Arial"/>
                <a:cs typeface="Arial"/>
              </a:rPr>
              <a:t>g</a:t>
            </a:r>
            <a:r>
              <a:rPr sz="2400" spc="25" dirty="0">
                <a:latin typeface="Arial"/>
                <a:cs typeface="Arial"/>
              </a:rPr>
              <a:t> </a:t>
            </a:r>
            <a:r>
              <a:rPr sz="2400" spc="-5" dirty="0">
                <a:latin typeface="Arial"/>
                <a:cs typeface="Arial"/>
              </a:rPr>
              <a:t>o</a:t>
            </a:r>
            <a:r>
              <a:rPr sz="2400" spc="0" dirty="0">
                <a:latin typeface="Arial"/>
                <a:cs typeface="Arial"/>
              </a:rPr>
              <a:t>f</a:t>
            </a:r>
            <a:endParaRPr sz="2400" dirty="0">
              <a:latin typeface="Arial"/>
              <a:cs typeface="Arial"/>
            </a:endParaRPr>
          </a:p>
        </p:txBody>
      </p:sp>
      <p:sp>
        <p:nvSpPr>
          <p:cNvPr id="5" name="object 5"/>
          <p:cNvSpPr txBox="1"/>
          <p:nvPr/>
        </p:nvSpPr>
        <p:spPr>
          <a:xfrm>
            <a:off x="1813051" y="3097277"/>
            <a:ext cx="8214169" cy="1871345"/>
          </a:xfrm>
          <a:prstGeom prst="rect">
            <a:avLst/>
          </a:prstGeom>
        </p:spPr>
        <p:txBody>
          <a:bodyPr vert="horz" wrap="square" lIns="0" tIns="0" rIns="0" bIns="0" rtlCol="0">
            <a:noAutofit/>
          </a:bodyPr>
          <a:lstStyle/>
          <a:p>
            <a:pPr marL="355600" indent="-342900">
              <a:lnSpc>
                <a:spcPct val="100000"/>
              </a:lnSpc>
              <a:buFont typeface="Arial" panose="020B0604020202020204" pitchFamily="34" charset="0"/>
              <a:buChar char="•"/>
            </a:pPr>
            <a:r>
              <a:rPr sz="2000" spc="-5" dirty="0">
                <a:latin typeface="Arial"/>
                <a:cs typeface="Arial"/>
              </a:rPr>
              <a:t>APS</a:t>
            </a:r>
            <a:r>
              <a:rPr sz="2000" spc="0" dirty="0">
                <a:latin typeface="Arial"/>
                <a:cs typeface="Arial"/>
              </a:rPr>
              <a:t>R -</a:t>
            </a:r>
            <a:r>
              <a:rPr sz="2000" spc="-15" dirty="0">
                <a:latin typeface="Arial"/>
                <a:cs typeface="Arial"/>
              </a:rPr>
              <a:t> </a:t>
            </a:r>
            <a:r>
              <a:rPr sz="2000" spc="-5" dirty="0">
                <a:latin typeface="Arial"/>
                <a:cs typeface="Arial"/>
              </a:rPr>
              <a:t>A</a:t>
            </a:r>
            <a:r>
              <a:rPr sz="2000" spc="0" dirty="0">
                <a:latin typeface="Arial"/>
                <a:cs typeface="Arial"/>
              </a:rPr>
              <a:t>pplica</a:t>
            </a:r>
            <a:r>
              <a:rPr sz="2000" spc="-5" dirty="0">
                <a:latin typeface="Arial"/>
                <a:cs typeface="Arial"/>
              </a:rPr>
              <a:t>t</a:t>
            </a:r>
            <a:r>
              <a:rPr sz="2000" spc="0" dirty="0">
                <a:latin typeface="Arial"/>
                <a:cs typeface="Arial"/>
              </a:rPr>
              <a:t>ion</a:t>
            </a:r>
            <a:r>
              <a:rPr sz="2000" spc="-5" dirty="0">
                <a:latin typeface="Arial"/>
                <a:cs typeface="Arial"/>
              </a:rPr>
              <a:t> P</a:t>
            </a:r>
            <a:r>
              <a:rPr sz="2000" spc="0" dirty="0">
                <a:latin typeface="Arial"/>
                <a:cs typeface="Arial"/>
              </a:rPr>
              <a:t>rogram</a:t>
            </a:r>
            <a:r>
              <a:rPr sz="2000" spc="-40" dirty="0">
                <a:latin typeface="Arial"/>
                <a:cs typeface="Arial"/>
              </a:rPr>
              <a:t> </a:t>
            </a:r>
            <a:r>
              <a:rPr sz="2000" spc="-5" dirty="0">
                <a:latin typeface="Arial"/>
                <a:cs typeface="Arial"/>
              </a:rPr>
              <a:t>St</a:t>
            </a:r>
            <a:r>
              <a:rPr sz="2000" spc="0" dirty="0">
                <a:latin typeface="Arial"/>
                <a:cs typeface="Arial"/>
              </a:rPr>
              <a:t>a</a:t>
            </a:r>
            <a:r>
              <a:rPr sz="2000" spc="-5" dirty="0">
                <a:latin typeface="Arial"/>
                <a:cs typeface="Arial"/>
              </a:rPr>
              <a:t>t</a:t>
            </a:r>
            <a:r>
              <a:rPr sz="2000" spc="0" dirty="0">
                <a:latin typeface="Arial"/>
                <a:cs typeface="Arial"/>
              </a:rPr>
              <a:t>us</a:t>
            </a:r>
            <a:r>
              <a:rPr sz="2000" spc="-10" dirty="0">
                <a:latin typeface="Arial"/>
                <a:cs typeface="Arial"/>
              </a:rPr>
              <a:t> </a:t>
            </a:r>
            <a:r>
              <a:rPr sz="2000" spc="5" dirty="0">
                <a:latin typeface="Arial"/>
                <a:cs typeface="Arial"/>
              </a:rPr>
              <a:t>R</a:t>
            </a:r>
            <a:r>
              <a:rPr sz="2000" spc="0" dirty="0">
                <a:latin typeface="Arial"/>
                <a:cs typeface="Arial"/>
              </a:rPr>
              <a:t>egi</a:t>
            </a:r>
            <a:r>
              <a:rPr sz="2000" spc="5" dirty="0">
                <a:latin typeface="Arial"/>
                <a:cs typeface="Arial"/>
              </a:rPr>
              <a:t>s</a:t>
            </a:r>
            <a:r>
              <a:rPr sz="2000" spc="-5" dirty="0">
                <a:latin typeface="Arial"/>
                <a:cs typeface="Arial"/>
              </a:rPr>
              <a:t>t</a:t>
            </a:r>
            <a:r>
              <a:rPr sz="2000" spc="0" dirty="0">
                <a:latin typeface="Arial"/>
                <a:cs typeface="Arial"/>
              </a:rPr>
              <a:t>er</a:t>
            </a:r>
            <a:r>
              <a:rPr sz="2000" spc="-20" dirty="0">
                <a:latin typeface="Arial"/>
                <a:cs typeface="Arial"/>
              </a:rPr>
              <a:t> </a:t>
            </a:r>
            <a:r>
              <a:rPr sz="2000" spc="0" dirty="0">
                <a:latin typeface="Arial"/>
                <a:cs typeface="Arial"/>
              </a:rPr>
              <a:t>–</a:t>
            </a:r>
            <a:r>
              <a:rPr sz="2000" spc="-5" dirty="0">
                <a:latin typeface="Arial"/>
                <a:cs typeface="Arial"/>
              </a:rPr>
              <a:t> A</a:t>
            </a:r>
            <a:r>
              <a:rPr sz="2000" spc="0" dirty="0">
                <a:latin typeface="Arial"/>
                <a:cs typeface="Arial"/>
              </a:rPr>
              <a:t>LU </a:t>
            </a:r>
            <a:r>
              <a:rPr sz="2000" spc="-5" dirty="0">
                <a:latin typeface="Arial"/>
                <a:cs typeface="Arial"/>
              </a:rPr>
              <a:t>f</a:t>
            </a:r>
            <a:r>
              <a:rPr sz="2000" spc="0" dirty="0">
                <a:latin typeface="Arial"/>
                <a:cs typeface="Arial"/>
              </a:rPr>
              <a:t>lags</a:t>
            </a:r>
            <a:endParaRPr sz="2000" dirty="0">
              <a:latin typeface="Arial"/>
              <a:cs typeface="Arial"/>
            </a:endParaRPr>
          </a:p>
          <a:p>
            <a:pPr marL="355600" marR="12700" indent="-342900">
              <a:lnSpc>
                <a:spcPct val="125000"/>
              </a:lnSpc>
              <a:buFont typeface="Arial" panose="020B0604020202020204" pitchFamily="34" charset="0"/>
              <a:buChar char="•"/>
            </a:pPr>
            <a:r>
              <a:rPr sz="2000" spc="-5" dirty="0">
                <a:latin typeface="Arial"/>
                <a:cs typeface="Arial"/>
              </a:rPr>
              <a:t>IPS</a:t>
            </a:r>
            <a:r>
              <a:rPr sz="2000" spc="0" dirty="0">
                <a:latin typeface="Arial"/>
                <a:cs typeface="Arial"/>
              </a:rPr>
              <a:t>R</a:t>
            </a:r>
            <a:r>
              <a:rPr sz="2000" spc="-10" dirty="0">
                <a:latin typeface="Arial"/>
                <a:cs typeface="Arial"/>
              </a:rPr>
              <a:t> </a:t>
            </a:r>
            <a:r>
              <a:rPr sz="2000" spc="0" dirty="0">
                <a:latin typeface="Arial"/>
                <a:cs typeface="Arial"/>
              </a:rPr>
              <a:t>-</a:t>
            </a:r>
            <a:r>
              <a:rPr sz="2000" spc="-15" dirty="0">
                <a:latin typeface="Arial"/>
                <a:cs typeface="Arial"/>
              </a:rPr>
              <a:t> </a:t>
            </a:r>
            <a:r>
              <a:rPr sz="2000" spc="-5" dirty="0">
                <a:latin typeface="Arial"/>
                <a:cs typeface="Arial"/>
              </a:rPr>
              <a:t>I</a:t>
            </a:r>
            <a:r>
              <a:rPr sz="2000" spc="0" dirty="0">
                <a:latin typeface="Arial"/>
                <a:cs typeface="Arial"/>
              </a:rPr>
              <a:t>n</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rupt</a:t>
            </a:r>
            <a:r>
              <a:rPr sz="2000" spc="-50" dirty="0">
                <a:latin typeface="Arial"/>
                <a:cs typeface="Arial"/>
              </a:rPr>
              <a:t> </a:t>
            </a:r>
            <a:r>
              <a:rPr sz="2000" spc="-5" dirty="0">
                <a:latin typeface="Arial"/>
                <a:cs typeface="Arial"/>
              </a:rPr>
              <a:t>P</a:t>
            </a:r>
            <a:r>
              <a:rPr sz="2000" spc="0" dirty="0">
                <a:latin typeface="Arial"/>
                <a:cs typeface="Arial"/>
              </a:rPr>
              <a:t>rogram</a:t>
            </a:r>
            <a:r>
              <a:rPr sz="2000" spc="-40" dirty="0">
                <a:latin typeface="Arial"/>
                <a:cs typeface="Arial"/>
              </a:rPr>
              <a:t> </a:t>
            </a:r>
            <a:r>
              <a:rPr sz="2000" spc="-5" dirty="0">
                <a:latin typeface="Arial"/>
                <a:cs typeface="Arial"/>
              </a:rPr>
              <a:t>St</a:t>
            </a:r>
            <a:r>
              <a:rPr sz="2000" spc="0" dirty="0">
                <a:latin typeface="Arial"/>
                <a:cs typeface="Arial"/>
              </a:rPr>
              <a:t>a</a:t>
            </a:r>
            <a:r>
              <a:rPr sz="2000" spc="-5" dirty="0">
                <a:latin typeface="Arial"/>
                <a:cs typeface="Arial"/>
              </a:rPr>
              <a:t>t</a:t>
            </a:r>
            <a:r>
              <a:rPr sz="2000" spc="0" dirty="0">
                <a:latin typeface="Arial"/>
                <a:cs typeface="Arial"/>
              </a:rPr>
              <a:t>us</a:t>
            </a:r>
            <a:r>
              <a:rPr sz="2000" spc="-10" dirty="0">
                <a:latin typeface="Arial"/>
                <a:cs typeface="Arial"/>
              </a:rPr>
              <a:t> </a:t>
            </a:r>
            <a:r>
              <a:rPr sz="2000" spc="5" dirty="0">
                <a:latin typeface="Arial"/>
                <a:cs typeface="Arial"/>
              </a:rPr>
              <a:t>R</a:t>
            </a:r>
            <a:r>
              <a:rPr sz="2000" spc="0" dirty="0">
                <a:latin typeface="Arial"/>
                <a:cs typeface="Arial"/>
              </a:rPr>
              <a:t>egi</a:t>
            </a:r>
            <a:r>
              <a:rPr sz="2000" spc="5" dirty="0">
                <a:latin typeface="Arial"/>
                <a:cs typeface="Arial"/>
              </a:rPr>
              <a:t>s</a:t>
            </a:r>
            <a:r>
              <a:rPr sz="2000" spc="-5" dirty="0">
                <a:latin typeface="Arial"/>
                <a:cs typeface="Arial"/>
              </a:rPr>
              <a:t>t</a:t>
            </a:r>
            <a:r>
              <a:rPr sz="2000" spc="0" dirty="0">
                <a:latin typeface="Arial"/>
                <a:cs typeface="Arial"/>
              </a:rPr>
              <a:t>er</a:t>
            </a:r>
            <a:r>
              <a:rPr sz="2000" spc="-10" dirty="0">
                <a:latin typeface="Arial"/>
                <a:cs typeface="Arial"/>
              </a:rPr>
              <a:t> </a:t>
            </a:r>
            <a:r>
              <a:rPr sz="2000" spc="0" dirty="0">
                <a:latin typeface="Arial"/>
                <a:cs typeface="Arial"/>
              </a:rPr>
              <a:t>–</a:t>
            </a:r>
            <a:r>
              <a:rPr sz="2000" spc="-15" dirty="0">
                <a:latin typeface="Arial"/>
                <a:cs typeface="Arial"/>
              </a:rPr>
              <a:t> </a:t>
            </a:r>
            <a:r>
              <a:rPr sz="2000" spc="-5" dirty="0">
                <a:latin typeface="Arial"/>
                <a:cs typeface="Arial"/>
              </a:rPr>
              <a:t>I</a:t>
            </a:r>
            <a:r>
              <a:rPr sz="2000" spc="0" dirty="0">
                <a:latin typeface="Arial"/>
                <a:cs typeface="Arial"/>
              </a:rPr>
              <a:t>n</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rup</a:t>
            </a:r>
            <a:r>
              <a:rPr sz="2000" spc="-5" dirty="0">
                <a:latin typeface="Arial"/>
                <a:cs typeface="Arial"/>
              </a:rPr>
              <a:t>t/</a:t>
            </a:r>
            <a:r>
              <a:rPr sz="2000" spc="-5">
                <a:latin typeface="Arial"/>
                <a:cs typeface="Arial"/>
              </a:rPr>
              <a:t>E</a:t>
            </a:r>
            <a:r>
              <a:rPr sz="2000" spc="-10">
                <a:latin typeface="Arial"/>
                <a:cs typeface="Arial"/>
              </a:rPr>
              <a:t>x</a:t>
            </a:r>
            <a:r>
              <a:rPr sz="2000" spc="5">
                <a:latin typeface="Arial"/>
                <a:cs typeface="Arial"/>
              </a:rPr>
              <a:t>c</a:t>
            </a:r>
            <a:r>
              <a:rPr sz="2000" spc="0">
                <a:latin typeface="Arial"/>
                <a:cs typeface="Arial"/>
              </a:rPr>
              <a:t>ep</a:t>
            </a:r>
            <a:r>
              <a:rPr sz="2000" spc="-5">
                <a:latin typeface="Arial"/>
                <a:cs typeface="Arial"/>
              </a:rPr>
              <a:t>t</a:t>
            </a:r>
            <a:r>
              <a:rPr sz="2000" spc="0">
                <a:latin typeface="Arial"/>
                <a:cs typeface="Arial"/>
              </a:rPr>
              <a:t>ion</a:t>
            </a:r>
            <a:r>
              <a:rPr sz="2000" spc="-50">
                <a:latin typeface="Arial"/>
                <a:cs typeface="Arial"/>
              </a:rPr>
              <a:t> </a:t>
            </a:r>
            <a:r>
              <a:rPr sz="2000" spc="5">
                <a:latin typeface="Arial"/>
                <a:cs typeface="Arial"/>
              </a:rPr>
              <a:t>N</a:t>
            </a:r>
            <a:r>
              <a:rPr sz="2000" spc="0">
                <a:latin typeface="Arial"/>
                <a:cs typeface="Arial"/>
              </a:rPr>
              <a:t>o.</a:t>
            </a:r>
            <a:endParaRPr lang="en-US" sz="2000" spc="0" dirty="0">
              <a:latin typeface="Arial"/>
              <a:cs typeface="Arial"/>
            </a:endParaRPr>
          </a:p>
          <a:p>
            <a:pPr marL="355600" marR="12700" indent="-342900">
              <a:lnSpc>
                <a:spcPct val="125000"/>
              </a:lnSpc>
              <a:buFont typeface="Arial" panose="020B0604020202020204" pitchFamily="34" charset="0"/>
              <a:buChar char="•"/>
            </a:pPr>
            <a:r>
              <a:rPr sz="2000" spc="-5" dirty="0">
                <a:latin typeface="Arial"/>
                <a:cs typeface="Arial"/>
              </a:rPr>
              <a:t>EPS</a:t>
            </a:r>
            <a:r>
              <a:rPr sz="2000" spc="0" dirty="0">
                <a:latin typeface="Arial"/>
                <a:cs typeface="Arial"/>
              </a:rPr>
              <a:t>R -</a:t>
            </a:r>
            <a:r>
              <a:rPr sz="2000" spc="-15" dirty="0">
                <a:latin typeface="Arial"/>
                <a:cs typeface="Arial"/>
              </a:rPr>
              <a:t> </a:t>
            </a:r>
            <a:r>
              <a:rPr sz="2000" spc="-5" dirty="0">
                <a:latin typeface="Arial"/>
                <a:cs typeface="Arial"/>
              </a:rPr>
              <a:t>E</a:t>
            </a:r>
            <a:r>
              <a:rPr sz="2000" spc="-10" dirty="0">
                <a:latin typeface="Arial"/>
                <a:cs typeface="Arial"/>
              </a:rPr>
              <a:t>x</a:t>
            </a:r>
            <a:r>
              <a:rPr sz="2000" spc="0" dirty="0">
                <a:latin typeface="Arial"/>
                <a:cs typeface="Arial"/>
              </a:rPr>
              <a:t>e</a:t>
            </a:r>
            <a:r>
              <a:rPr sz="2000" spc="5" dirty="0">
                <a:latin typeface="Arial"/>
                <a:cs typeface="Arial"/>
              </a:rPr>
              <a:t>c</a:t>
            </a:r>
            <a:r>
              <a:rPr sz="2000" spc="0" dirty="0">
                <a:latin typeface="Arial"/>
                <a:cs typeface="Arial"/>
              </a:rPr>
              <a:t>u</a:t>
            </a:r>
            <a:r>
              <a:rPr sz="2000" spc="-5" dirty="0">
                <a:latin typeface="Arial"/>
                <a:cs typeface="Arial"/>
              </a:rPr>
              <a:t>t</a:t>
            </a:r>
            <a:r>
              <a:rPr sz="2000" spc="0" dirty="0">
                <a:latin typeface="Arial"/>
                <a:cs typeface="Arial"/>
              </a:rPr>
              <a:t>ion</a:t>
            </a:r>
            <a:r>
              <a:rPr sz="2000" spc="-15" dirty="0">
                <a:latin typeface="Arial"/>
                <a:cs typeface="Arial"/>
              </a:rPr>
              <a:t> </a:t>
            </a:r>
            <a:r>
              <a:rPr sz="2000" spc="-5" dirty="0">
                <a:latin typeface="Arial"/>
                <a:cs typeface="Arial"/>
              </a:rPr>
              <a:t>P</a:t>
            </a:r>
            <a:r>
              <a:rPr sz="2000" spc="0" dirty="0">
                <a:latin typeface="Arial"/>
                <a:cs typeface="Arial"/>
              </a:rPr>
              <a:t>rogram</a:t>
            </a:r>
            <a:r>
              <a:rPr sz="2000" spc="-30" dirty="0">
                <a:latin typeface="Arial"/>
                <a:cs typeface="Arial"/>
              </a:rPr>
              <a:t> </a:t>
            </a:r>
            <a:r>
              <a:rPr sz="2000" spc="-5" dirty="0">
                <a:latin typeface="Arial"/>
                <a:cs typeface="Arial"/>
              </a:rPr>
              <a:t>St</a:t>
            </a:r>
            <a:r>
              <a:rPr sz="2000" spc="0" dirty="0">
                <a:latin typeface="Arial"/>
                <a:cs typeface="Arial"/>
              </a:rPr>
              <a:t>a</a:t>
            </a:r>
            <a:r>
              <a:rPr sz="2000" spc="-5" dirty="0">
                <a:latin typeface="Arial"/>
                <a:cs typeface="Arial"/>
              </a:rPr>
              <a:t>t</a:t>
            </a:r>
            <a:r>
              <a:rPr sz="2000" spc="0" dirty="0">
                <a:latin typeface="Arial"/>
                <a:cs typeface="Arial"/>
              </a:rPr>
              <a:t>us</a:t>
            </a:r>
            <a:r>
              <a:rPr sz="2000" spc="-25" dirty="0">
                <a:latin typeface="Arial"/>
                <a:cs typeface="Arial"/>
              </a:rPr>
              <a:t> </a:t>
            </a:r>
            <a:r>
              <a:rPr sz="2000" spc="5" dirty="0">
                <a:latin typeface="Arial"/>
                <a:cs typeface="Arial"/>
              </a:rPr>
              <a:t>R</a:t>
            </a:r>
            <a:r>
              <a:rPr sz="2000" spc="0" dirty="0">
                <a:latin typeface="Arial"/>
                <a:cs typeface="Arial"/>
              </a:rPr>
              <a:t>egi</a:t>
            </a:r>
            <a:r>
              <a:rPr sz="2000" spc="5" dirty="0">
                <a:latin typeface="Arial"/>
                <a:cs typeface="Arial"/>
              </a:rPr>
              <a:t>s</a:t>
            </a:r>
            <a:r>
              <a:rPr sz="2000" spc="-5" dirty="0">
                <a:latin typeface="Arial"/>
                <a:cs typeface="Arial"/>
              </a:rPr>
              <a:t>t</a:t>
            </a:r>
            <a:r>
              <a:rPr sz="2000" spc="0" dirty="0">
                <a:latin typeface="Arial"/>
                <a:cs typeface="Arial"/>
              </a:rPr>
              <a:t>er</a:t>
            </a:r>
            <a:endParaRPr sz="2000" dirty="0">
              <a:latin typeface="Arial"/>
              <a:cs typeface="Arial"/>
            </a:endParaRPr>
          </a:p>
          <a:p>
            <a:pPr marL="1010285" lvl="2">
              <a:spcBef>
                <a:spcPts val="100"/>
              </a:spcBef>
              <a:buClr>
                <a:srgbClr val="118CAA"/>
              </a:buClr>
              <a:buSzPct val="125000"/>
              <a:tabLst>
                <a:tab pos="346075" algn="l"/>
              </a:tabLst>
            </a:pPr>
            <a:r>
              <a:rPr sz="2000" spc="-5" dirty="0">
                <a:latin typeface="Arial"/>
                <a:cs typeface="Arial"/>
              </a:rPr>
              <a:t>I</a:t>
            </a:r>
            <a:r>
              <a:rPr sz="2000" spc="0" dirty="0">
                <a:latin typeface="Arial"/>
                <a:cs typeface="Arial"/>
              </a:rPr>
              <a:t>T</a:t>
            </a:r>
            <a:r>
              <a:rPr sz="2000" spc="-20" dirty="0">
                <a:latin typeface="Arial"/>
                <a:cs typeface="Arial"/>
              </a:rPr>
              <a:t> </a:t>
            </a:r>
            <a:r>
              <a:rPr sz="2000" spc="-5" dirty="0">
                <a:latin typeface="Arial"/>
                <a:cs typeface="Arial"/>
              </a:rPr>
              <a:t>f</a:t>
            </a:r>
            <a:r>
              <a:rPr sz="2000" spc="0" dirty="0">
                <a:latin typeface="Arial"/>
                <a:cs typeface="Arial"/>
              </a:rPr>
              <a:t>ield –</a:t>
            </a:r>
            <a:r>
              <a:rPr sz="2000" spc="-15" dirty="0">
                <a:latin typeface="Arial"/>
                <a:cs typeface="Arial"/>
              </a:rPr>
              <a:t> </a:t>
            </a:r>
            <a:r>
              <a:rPr sz="2000" spc="-5" dirty="0">
                <a:latin typeface="Arial"/>
                <a:cs typeface="Arial"/>
              </a:rPr>
              <a:t>If/</a:t>
            </a:r>
            <a:r>
              <a:rPr sz="2000" spc="0" dirty="0">
                <a:latin typeface="Arial"/>
                <a:cs typeface="Arial"/>
              </a:rPr>
              <a:t>Then</a:t>
            </a:r>
            <a:r>
              <a:rPr sz="2000" spc="-15" dirty="0">
                <a:latin typeface="Arial"/>
                <a:cs typeface="Arial"/>
              </a:rPr>
              <a:t> </a:t>
            </a:r>
            <a:r>
              <a:rPr sz="2000" spc="0" dirty="0">
                <a:latin typeface="Arial"/>
                <a:cs typeface="Arial"/>
              </a:rPr>
              <a:t>blo</a:t>
            </a:r>
            <a:r>
              <a:rPr sz="2000" spc="5" dirty="0">
                <a:latin typeface="Arial"/>
                <a:cs typeface="Arial"/>
              </a:rPr>
              <a:t>c</a:t>
            </a:r>
            <a:r>
              <a:rPr sz="2000" spc="0" dirty="0">
                <a:latin typeface="Arial"/>
                <a:cs typeface="Arial"/>
              </a:rPr>
              <a:t>k</a:t>
            </a:r>
            <a:r>
              <a:rPr sz="2000" spc="-25" dirty="0">
                <a:latin typeface="Arial"/>
                <a:cs typeface="Arial"/>
              </a:rPr>
              <a:t> </a:t>
            </a:r>
            <a:r>
              <a:rPr sz="2000" spc="0" dirty="0">
                <a:latin typeface="Arial"/>
                <a:cs typeface="Arial"/>
              </a:rPr>
              <a:t>in</a:t>
            </a:r>
            <a:r>
              <a:rPr sz="2000" spc="-5" dirty="0">
                <a:latin typeface="Arial"/>
                <a:cs typeface="Arial"/>
              </a:rPr>
              <a:t>f</a:t>
            </a:r>
            <a:r>
              <a:rPr sz="2000" spc="0" dirty="0">
                <a:latin typeface="Arial"/>
                <a:cs typeface="Arial"/>
              </a:rPr>
              <a:t>o</a:t>
            </a:r>
            <a:r>
              <a:rPr sz="2000" spc="5" dirty="0">
                <a:latin typeface="Arial"/>
                <a:cs typeface="Arial"/>
              </a:rPr>
              <a:t>r</a:t>
            </a:r>
            <a:r>
              <a:rPr sz="2000" spc="0" dirty="0">
                <a:latin typeface="Arial"/>
                <a:cs typeface="Arial"/>
              </a:rPr>
              <a:t>ma</a:t>
            </a:r>
            <a:r>
              <a:rPr sz="2000" spc="-5" dirty="0">
                <a:latin typeface="Arial"/>
                <a:cs typeface="Arial"/>
              </a:rPr>
              <a:t>t</a:t>
            </a:r>
            <a:r>
              <a:rPr sz="2000" spc="0" dirty="0">
                <a:latin typeface="Arial"/>
                <a:cs typeface="Arial"/>
              </a:rPr>
              <a:t>ion</a:t>
            </a:r>
            <a:endParaRPr sz="2000" dirty="0">
              <a:latin typeface="Arial"/>
              <a:cs typeface="Arial"/>
            </a:endParaRPr>
          </a:p>
          <a:p>
            <a:pPr marL="1010285" lvl="2">
              <a:buClr>
                <a:srgbClr val="118CAA"/>
              </a:buClr>
              <a:buSzPct val="125000"/>
              <a:tabLst>
                <a:tab pos="346075" algn="l"/>
              </a:tabLst>
            </a:pPr>
            <a:r>
              <a:rPr sz="2000" spc="-5" dirty="0">
                <a:latin typeface="Arial"/>
                <a:cs typeface="Arial"/>
              </a:rPr>
              <a:t>I</a:t>
            </a:r>
            <a:r>
              <a:rPr sz="2000" spc="5" dirty="0">
                <a:latin typeface="Arial"/>
                <a:cs typeface="Arial"/>
              </a:rPr>
              <a:t>C</a:t>
            </a:r>
            <a:r>
              <a:rPr sz="2000" spc="0" dirty="0">
                <a:latin typeface="Arial"/>
                <a:cs typeface="Arial"/>
              </a:rPr>
              <a:t>I</a:t>
            </a:r>
            <a:r>
              <a:rPr sz="2000" spc="-35" dirty="0">
                <a:latin typeface="Arial"/>
                <a:cs typeface="Arial"/>
              </a:rPr>
              <a:t> </a:t>
            </a:r>
            <a:r>
              <a:rPr sz="2000" spc="-5" dirty="0">
                <a:latin typeface="Arial"/>
                <a:cs typeface="Arial"/>
              </a:rPr>
              <a:t>f</a:t>
            </a:r>
            <a:r>
              <a:rPr sz="2000" spc="0" dirty="0">
                <a:latin typeface="Arial"/>
                <a:cs typeface="Arial"/>
              </a:rPr>
              <a:t>ield –</a:t>
            </a:r>
            <a:r>
              <a:rPr sz="2000" spc="-5" dirty="0">
                <a:latin typeface="Arial"/>
                <a:cs typeface="Arial"/>
              </a:rPr>
              <a:t> I</a:t>
            </a:r>
            <a:r>
              <a:rPr sz="2000" spc="0" dirty="0">
                <a:latin typeface="Arial"/>
                <a:cs typeface="Arial"/>
              </a:rPr>
              <a:t>n</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rup</a:t>
            </a:r>
            <a:r>
              <a:rPr sz="2000" spc="-5" dirty="0">
                <a:latin typeface="Arial"/>
                <a:cs typeface="Arial"/>
              </a:rPr>
              <a:t>t</a:t>
            </a:r>
            <a:r>
              <a:rPr sz="2000" spc="0" dirty="0">
                <a:latin typeface="Arial"/>
                <a:cs typeface="Arial"/>
              </a:rPr>
              <a:t>ibl</a:t>
            </a:r>
            <a:r>
              <a:rPr sz="2000" spc="5" dirty="0">
                <a:latin typeface="Arial"/>
                <a:cs typeface="Arial"/>
              </a:rPr>
              <a:t>e-C</a:t>
            </a:r>
            <a:r>
              <a:rPr sz="2000" spc="0" dirty="0">
                <a:latin typeface="Arial"/>
                <a:cs typeface="Arial"/>
              </a:rPr>
              <a:t>on</a:t>
            </a:r>
            <a:r>
              <a:rPr sz="2000" spc="-20" dirty="0">
                <a:latin typeface="Arial"/>
                <a:cs typeface="Arial"/>
              </a:rPr>
              <a:t>t</a:t>
            </a:r>
            <a:r>
              <a:rPr sz="2000" spc="0" dirty="0">
                <a:latin typeface="Arial"/>
                <a:cs typeface="Arial"/>
              </a:rPr>
              <a:t>inuable</a:t>
            </a:r>
            <a:r>
              <a:rPr sz="2000" spc="-55" dirty="0">
                <a:latin typeface="Arial"/>
                <a:cs typeface="Arial"/>
              </a:rPr>
              <a:t> </a:t>
            </a:r>
            <a:r>
              <a:rPr sz="2000" spc="-5" dirty="0">
                <a:latin typeface="Arial"/>
                <a:cs typeface="Arial"/>
              </a:rPr>
              <a:t>I</a:t>
            </a:r>
            <a:r>
              <a:rPr sz="2000" spc="0" dirty="0">
                <a:latin typeface="Arial"/>
                <a:cs typeface="Arial"/>
              </a:rPr>
              <a:t>n</a:t>
            </a:r>
            <a:r>
              <a:rPr sz="2000" spc="5" dirty="0">
                <a:latin typeface="Arial"/>
                <a:cs typeface="Arial"/>
              </a:rPr>
              <a:t>s</a:t>
            </a:r>
            <a:r>
              <a:rPr sz="2000" spc="-5" dirty="0">
                <a:latin typeface="Arial"/>
                <a:cs typeface="Arial"/>
              </a:rPr>
              <a:t>t</a:t>
            </a:r>
            <a:r>
              <a:rPr sz="2000" spc="0" dirty="0">
                <a:latin typeface="Arial"/>
                <a:cs typeface="Arial"/>
              </a:rPr>
              <a:t>ru</a:t>
            </a:r>
            <a:r>
              <a:rPr sz="2000" spc="5" dirty="0">
                <a:latin typeface="Arial"/>
                <a:cs typeface="Arial"/>
              </a:rPr>
              <a:t>c</a:t>
            </a:r>
            <a:r>
              <a:rPr sz="2000" spc="-5" dirty="0">
                <a:latin typeface="Arial"/>
                <a:cs typeface="Arial"/>
              </a:rPr>
              <a:t>t</a:t>
            </a:r>
            <a:r>
              <a:rPr sz="2000" spc="0" dirty="0">
                <a:latin typeface="Arial"/>
                <a:cs typeface="Arial"/>
              </a:rPr>
              <a:t>ion</a:t>
            </a:r>
            <a:r>
              <a:rPr sz="2000" spc="-50" dirty="0">
                <a:latin typeface="Arial"/>
                <a:cs typeface="Arial"/>
              </a:rPr>
              <a:t> </a:t>
            </a:r>
            <a:r>
              <a:rPr sz="2000" spc="0" dirty="0">
                <a:latin typeface="Arial"/>
                <a:cs typeface="Arial"/>
              </a:rPr>
              <a:t>in</a:t>
            </a:r>
            <a:r>
              <a:rPr sz="2000" spc="-5" dirty="0">
                <a:latin typeface="Arial"/>
                <a:cs typeface="Arial"/>
              </a:rPr>
              <a:t>f</a:t>
            </a:r>
            <a:r>
              <a:rPr sz="2000" spc="0" dirty="0">
                <a:latin typeface="Arial"/>
                <a:cs typeface="Arial"/>
              </a:rPr>
              <a:t>o</a:t>
            </a:r>
            <a:r>
              <a:rPr sz="2000" spc="5" dirty="0">
                <a:latin typeface="Arial"/>
                <a:cs typeface="Arial"/>
              </a:rPr>
              <a:t>r</a:t>
            </a:r>
            <a:r>
              <a:rPr sz="2000" spc="0" dirty="0">
                <a:latin typeface="Arial"/>
                <a:cs typeface="Arial"/>
              </a:rPr>
              <a:t>ma</a:t>
            </a:r>
            <a:r>
              <a:rPr sz="2000" spc="-5" dirty="0">
                <a:latin typeface="Arial"/>
                <a:cs typeface="Arial"/>
              </a:rPr>
              <a:t>t</a:t>
            </a:r>
            <a:r>
              <a:rPr sz="2000" spc="0" dirty="0">
                <a:latin typeface="Arial"/>
                <a:cs typeface="Arial"/>
              </a:rPr>
              <a:t>ion</a:t>
            </a:r>
            <a:endParaRPr lang="en-US" sz="2000" spc="0" dirty="0">
              <a:latin typeface="Arial"/>
              <a:cs typeface="Arial"/>
            </a:endParaRPr>
          </a:p>
          <a:p>
            <a:pPr marL="95885">
              <a:buClr>
                <a:srgbClr val="118CAA"/>
              </a:buClr>
              <a:buSzPct val="125000"/>
              <a:tabLst>
                <a:tab pos="346075" algn="l"/>
              </a:tabLst>
            </a:pPr>
            <a:r>
              <a:rPr lang="en-US" sz="2000" dirty="0">
                <a:latin typeface="Arial"/>
                <a:cs typeface="Arial"/>
              </a:rPr>
              <a:t>Please note:</a:t>
            </a:r>
          </a:p>
          <a:p>
            <a:pPr marL="95885">
              <a:buClr>
                <a:srgbClr val="118CAA"/>
              </a:buClr>
              <a:buSzPct val="125000"/>
              <a:tabLst>
                <a:tab pos="346075" algn="l"/>
              </a:tabLst>
            </a:pPr>
            <a:r>
              <a:rPr lang="en-US" sz="2000" dirty="0">
                <a:latin typeface="Arial"/>
                <a:cs typeface="Arial"/>
              </a:rPr>
              <a:t>• The ERSR cannot be accessed by software code directly using MRS (read as zero) or MSR</a:t>
            </a:r>
          </a:p>
          <a:p>
            <a:pPr marL="95885">
              <a:buClr>
                <a:srgbClr val="118CAA"/>
              </a:buClr>
              <a:buSzPct val="125000"/>
              <a:tabLst>
                <a:tab pos="346075" algn="l"/>
              </a:tabLst>
            </a:pPr>
            <a:r>
              <a:rPr lang="en-US" sz="2000" dirty="0">
                <a:latin typeface="Arial"/>
                <a:cs typeface="Arial"/>
              </a:rPr>
              <a:t>• The IPSR is read only and can be read from combined PSR (</a:t>
            </a:r>
            <a:r>
              <a:rPr lang="en-US" sz="2000" err="1">
                <a:latin typeface="Arial"/>
                <a:cs typeface="Arial"/>
              </a:rPr>
              <a:t>xPSR</a:t>
            </a:r>
            <a:r>
              <a:rPr lang="en-US" sz="2000">
                <a:latin typeface="Arial"/>
                <a:cs typeface="Arial"/>
              </a:rPr>
              <a:t>).</a:t>
            </a:r>
            <a:endParaRPr sz="2000" dirty="0">
              <a:latin typeface="Arial"/>
              <a:cs typeface="Arial"/>
            </a:endParaRPr>
          </a:p>
        </p:txBody>
      </p:sp>
      <p:sp>
        <p:nvSpPr>
          <p:cNvPr id="9" name="object 9"/>
          <p:cNvSpPr/>
          <p:nvPr/>
        </p:nvSpPr>
        <p:spPr>
          <a:xfrm>
            <a:off x="6772655" y="1635381"/>
            <a:ext cx="384050" cy="324485"/>
          </a:xfrm>
          <a:custGeom>
            <a:avLst/>
            <a:gdLst/>
            <a:ahLst/>
            <a:cxnLst/>
            <a:rect l="l" t="t" r="r" b="b"/>
            <a:pathLst>
              <a:path w="384048" h="324485">
                <a:moveTo>
                  <a:pt x="0" y="0"/>
                </a:moveTo>
                <a:lnTo>
                  <a:pt x="384048" y="0"/>
                </a:lnTo>
                <a:lnTo>
                  <a:pt x="384048" y="324485"/>
                </a:lnTo>
                <a:lnTo>
                  <a:pt x="0" y="324485"/>
                </a:lnTo>
                <a:lnTo>
                  <a:pt x="0" y="0"/>
                </a:lnTo>
                <a:close/>
              </a:path>
            </a:pathLst>
          </a:custGeom>
          <a:solidFill>
            <a:srgbClr val="BFBFBF"/>
          </a:solidFill>
        </p:spPr>
        <p:txBody>
          <a:bodyPr wrap="square" lIns="0" tIns="0" rIns="0" bIns="0" rtlCol="0">
            <a:noAutofit/>
          </a:bodyPr>
          <a:lstStyle/>
          <a:p>
            <a:endParaRPr/>
          </a:p>
        </p:txBody>
      </p:sp>
      <p:sp>
        <p:nvSpPr>
          <p:cNvPr id="10" name="object 10"/>
          <p:cNvSpPr txBox="1"/>
          <p:nvPr/>
        </p:nvSpPr>
        <p:spPr>
          <a:xfrm>
            <a:off x="5641340" y="1656081"/>
            <a:ext cx="756921" cy="269875"/>
          </a:xfrm>
          <a:prstGeom prst="rect">
            <a:avLst/>
          </a:prstGeom>
        </p:spPr>
        <p:txBody>
          <a:bodyPr vert="horz" wrap="square" lIns="0" tIns="0" rIns="0" bIns="0" rtlCol="0">
            <a:noAutofit/>
          </a:bodyPr>
          <a:lstStyle/>
          <a:p>
            <a:pPr marL="12700">
              <a:lnSpc>
                <a:spcPct val="100000"/>
              </a:lnSpc>
            </a:pPr>
            <a:r>
              <a:rPr sz="1600" b="1" spc="-10" dirty="0">
                <a:solidFill>
                  <a:srgbClr val="003FFF"/>
                </a:solidFill>
                <a:latin typeface="Courier New"/>
                <a:cs typeface="Courier New"/>
              </a:rPr>
              <a:t>IT/ICI</a:t>
            </a:r>
            <a:endParaRPr sz="1600">
              <a:latin typeface="Courier New"/>
              <a:cs typeface="Courier New"/>
            </a:endParaRPr>
          </a:p>
        </p:txBody>
      </p:sp>
      <p:sp>
        <p:nvSpPr>
          <p:cNvPr id="11" name="object 11"/>
          <p:cNvSpPr/>
          <p:nvPr/>
        </p:nvSpPr>
        <p:spPr>
          <a:xfrm>
            <a:off x="3515868" y="1656714"/>
            <a:ext cx="1815085" cy="304800"/>
          </a:xfrm>
          <a:prstGeom prst="rect">
            <a:avLst/>
          </a:prstGeom>
          <a:blipFill>
            <a:blip r:embed="rId2" cstate="print"/>
            <a:stretch>
              <a:fillRect/>
            </a:stretch>
          </a:blipFill>
        </p:spPr>
        <p:txBody>
          <a:bodyPr wrap="square" lIns="0" tIns="0" rIns="0" bIns="0" rtlCol="0">
            <a:noAutofit/>
          </a:bodyPr>
          <a:lstStyle/>
          <a:p>
            <a:endParaRPr/>
          </a:p>
        </p:txBody>
      </p:sp>
      <p:sp>
        <p:nvSpPr>
          <p:cNvPr id="12" name="object 12"/>
          <p:cNvSpPr/>
          <p:nvPr/>
        </p:nvSpPr>
        <p:spPr>
          <a:xfrm>
            <a:off x="1680972" y="1615567"/>
            <a:ext cx="1854708" cy="381000"/>
          </a:xfrm>
          <a:custGeom>
            <a:avLst/>
            <a:gdLst/>
            <a:ahLst/>
            <a:cxnLst/>
            <a:rect l="l" t="t" r="r" b="b"/>
            <a:pathLst>
              <a:path w="1854707" h="381000">
                <a:moveTo>
                  <a:pt x="1854707" y="0"/>
                </a:moveTo>
                <a:lnTo>
                  <a:pt x="0" y="0"/>
                </a:lnTo>
                <a:lnTo>
                  <a:pt x="0" y="381000"/>
                </a:lnTo>
                <a:lnTo>
                  <a:pt x="1854707" y="381000"/>
                </a:lnTo>
                <a:lnTo>
                  <a:pt x="1854707" y="361188"/>
                </a:lnTo>
                <a:lnTo>
                  <a:pt x="38100" y="361188"/>
                </a:lnTo>
                <a:lnTo>
                  <a:pt x="19811" y="342900"/>
                </a:lnTo>
                <a:lnTo>
                  <a:pt x="38100" y="342900"/>
                </a:lnTo>
                <a:lnTo>
                  <a:pt x="38100" y="38100"/>
                </a:lnTo>
                <a:lnTo>
                  <a:pt x="19811" y="38100"/>
                </a:lnTo>
                <a:lnTo>
                  <a:pt x="38100" y="18287"/>
                </a:lnTo>
                <a:lnTo>
                  <a:pt x="1854707" y="18287"/>
                </a:lnTo>
                <a:lnTo>
                  <a:pt x="1854707" y="0"/>
                </a:lnTo>
                <a:close/>
              </a:path>
              <a:path w="1854707" h="381000">
                <a:moveTo>
                  <a:pt x="38100" y="342900"/>
                </a:moveTo>
                <a:lnTo>
                  <a:pt x="19811" y="342900"/>
                </a:lnTo>
                <a:lnTo>
                  <a:pt x="38100" y="361188"/>
                </a:lnTo>
                <a:lnTo>
                  <a:pt x="38100" y="342900"/>
                </a:lnTo>
                <a:close/>
              </a:path>
              <a:path w="1854707" h="381000">
                <a:moveTo>
                  <a:pt x="1816607" y="342900"/>
                </a:moveTo>
                <a:lnTo>
                  <a:pt x="38100" y="342900"/>
                </a:lnTo>
                <a:lnTo>
                  <a:pt x="38100" y="361188"/>
                </a:lnTo>
                <a:lnTo>
                  <a:pt x="1816607" y="361188"/>
                </a:lnTo>
                <a:lnTo>
                  <a:pt x="1816607" y="342900"/>
                </a:lnTo>
                <a:close/>
              </a:path>
              <a:path w="1854707" h="381000">
                <a:moveTo>
                  <a:pt x="1816607" y="18287"/>
                </a:moveTo>
                <a:lnTo>
                  <a:pt x="1816607" y="361188"/>
                </a:lnTo>
                <a:lnTo>
                  <a:pt x="1834895" y="342900"/>
                </a:lnTo>
                <a:lnTo>
                  <a:pt x="1854707" y="342900"/>
                </a:lnTo>
                <a:lnTo>
                  <a:pt x="1854707" y="38100"/>
                </a:lnTo>
                <a:lnTo>
                  <a:pt x="1834895" y="38100"/>
                </a:lnTo>
                <a:lnTo>
                  <a:pt x="1816607" y="18287"/>
                </a:lnTo>
                <a:close/>
              </a:path>
              <a:path w="1854707" h="381000">
                <a:moveTo>
                  <a:pt x="1854707" y="342900"/>
                </a:moveTo>
                <a:lnTo>
                  <a:pt x="1834895" y="342900"/>
                </a:lnTo>
                <a:lnTo>
                  <a:pt x="1816607" y="361188"/>
                </a:lnTo>
                <a:lnTo>
                  <a:pt x="1854707" y="361188"/>
                </a:lnTo>
                <a:lnTo>
                  <a:pt x="1854707" y="342900"/>
                </a:lnTo>
                <a:close/>
              </a:path>
              <a:path w="1854707" h="381000">
                <a:moveTo>
                  <a:pt x="38100" y="18287"/>
                </a:moveTo>
                <a:lnTo>
                  <a:pt x="19811" y="38100"/>
                </a:lnTo>
                <a:lnTo>
                  <a:pt x="38100" y="38100"/>
                </a:lnTo>
                <a:lnTo>
                  <a:pt x="38100" y="18287"/>
                </a:lnTo>
                <a:close/>
              </a:path>
              <a:path w="1854707" h="381000">
                <a:moveTo>
                  <a:pt x="1816607" y="18287"/>
                </a:moveTo>
                <a:lnTo>
                  <a:pt x="38100" y="18287"/>
                </a:lnTo>
                <a:lnTo>
                  <a:pt x="38100" y="38100"/>
                </a:lnTo>
                <a:lnTo>
                  <a:pt x="1816607" y="38100"/>
                </a:lnTo>
                <a:lnTo>
                  <a:pt x="1816607" y="18287"/>
                </a:lnTo>
                <a:close/>
              </a:path>
              <a:path w="1854707" h="381000">
                <a:moveTo>
                  <a:pt x="1854707" y="18287"/>
                </a:moveTo>
                <a:lnTo>
                  <a:pt x="1816607" y="18287"/>
                </a:lnTo>
                <a:lnTo>
                  <a:pt x="1834895" y="38100"/>
                </a:lnTo>
                <a:lnTo>
                  <a:pt x="1854707" y="38100"/>
                </a:lnTo>
                <a:lnTo>
                  <a:pt x="1854707" y="18287"/>
                </a:lnTo>
                <a:close/>
              </a:path>
            </a:pathLst>
          </a:custGeom>
          <a:solidFill>
            <a:srgbClr val="3366FF"/>
          </a:solidFill>
        </p:spPr>
        <p:txBody>
          <a:bodyPr wrap="square" lIns="0" tIns="0" rIns="0" bIns="0" rtlCol="0">
            <a:noAutofit/>
          </a:bodyPr>
          <a:lstStyle/>
          <a:p>
            <a:endParaRPr/>
          </a:p>
        </p:txBody>
      </p:sp>
      <p:sp>
        <p:nvSpPr>
          <p:cNvPr id="13" name="object 13"/>
          <p:cNvSpPr/>
          <p:nvPr/>
        </p:nvSpPr>
        <p:spPr>
          <a:xfrm>
            <a:off x="2373629" y="1885315"/>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14" name="object 14"/>
          <p:cNvSpPr/>
          <p:nvPr/>
        </p:nvSpPr>
        <p:spPr>
          <a:xfrm>
            <a:off x="2145030" y="1885315"/>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15" name="object 15"/>
          <p:cNvSpPr/>
          <p:nvPr/>
        </p:nvSpPr>
        <p:spPr>
          <a:xfrm>
            <a:off x="1916429" y="1885315"/>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16" name="object 16"/>
          <p:cNvSpPr/>
          <p:nvPr/>
        </p:nvSpPr>
        <p:spPr>
          <a:xfrm>
            <a:off x="2830829" y="1656714"/>
            <a:ext cx="0" cy="304800"/>
          </a:xfrm>
          <a:custGeom>
            <a:avLst/>
            <a:gdLst/>
            <a:ahLst/>
            <a:cxnLst/>
            <a:rect l="l" t="t" r="r" b="b"/>
            <a:pathLst>
              <a:path h="304800">
                <a:moveTo>
                  <a:pt x="0" y="0"/>
                </a:moveTo>
                <a:lnTo>
                  <a:pt x="0" y="304800"/>
                </a:lnTo>
              </a:path>
            </a:pathLst>
          </a:custGeom>
          <a:ln w="27177">
            <a:solidFill>
              <a:srgbClr val="9EB23A"/>
            </a:solidFill>
          </a:ln>
        </p:spPr>
        <p:txBody>
          <a:bodyPr wrap="square" lIns="0" tIns="0" rIns="0" bIns="0" rtlCol="0">
            <a:noAutofit/>
          </a:bodyPr>
          <a:lstStyle/>
          <a:p>
            <a:endParaRPr/>
          </a:p>
        </p:txBody>
      </p:sp>
      <p:sp>
        <p:nvSpPr>
          <p:cNvPr id="17" name="object 17"/>
          <p:cNvSpPr/>
          <p:nvPr/>
        </p:nvSpPr>
        <p:spPr>
          <a:xfrm>
            <a:off x="2602229" y="1656714"/>
            <a:ext cx="0" cy="304800"/>
          </a:xfrm>
          <a:custGeom>
            <a:avLst/>
            <a:gdLst/>
            <a:ahLst/>
            <a:cxnLst/>
            <a:rect l="l" t="t" r="r" b="b"/>
            <a:pathLst>
              <a:path h="304800">
                <a:moveTo>
                  <a:pt x="0" y="0"/>
                </a:moveTo>
                <a:lnTo>
                  <a:pt x="0" y="304800"/>
                </a:lnTo>
              </a:path>
            </a:pathLst>
          </a:custGeom>
          <a:ln w="27177">
            <a:solidFill>
              <a:srgbClr val="9EB23A"/>
            </a:solidFill>
          </a:ln>
        </p:spPr>
        <p:txBody>
          <a:bodyPr wrap="square" lIns="0" tIns="0" rIns="0" bIns="0" rtlCol="0">
            <a:noAutofit/>
          </a:bodyPr>
          <a:lstStyle/>
          <a:p>
            <a:endParaRPr/>
          </a:p>
        </p:txBody>
      </p:sp>
      <p:sp>
        <p:nvSpPr>
          <p:cNvPr id="18" name="object 18"/>
          <p:cNvSpPr/>
          <p:nvPr/>
        </p:nvSpPr>
        <p:spPr>
          <a:xfrm>
            <a:off x="7155182" y="1615567"/>
            <a:ext cx="1866899" cy="381000"/>
          </a:xfrm>
          <a:custGeom>
            <a:avLst/>
            <a:gdLst/>
            <a:ahLst/>
            <a:cxnLst/>
            <a:rect l="l" t="t" r="r" b="b"/>
            <a:pathLst>
              <a:path w="1866900" h="381000">
                <a:moveTo>
                  <a:pt x="1866900" y="0"/>
                </a:moveTo>
                <a:lnTo>
                  <a:pt x="0" y="0"/>
                </a:lnTo>
                <a:lnTo>
                  <a:pt x="0" y="381000"/>
                </a:lnTo>
                <a:lnTo>
                  <a:pt x="1866900" y="381000"/>
                </a:lnTo>
                <a:lnTo>
                  <a:pt x="1866900" y="361188"/>
                </a:lnTo>
                <a:lnTo>
                  <a:pt x="38100" y="361188"/>
                </a:lnTo>
                <a:lnTo>
                  <a:pt x="18288" y="342900"/>
                </a:lnTo>
                <a:lnTo>
                  <a:pt x="38100" y="342900"/>
                </a:lnTo>
                <a:lnTo>
                  <a:pt x="38100" y="38100"/>
                </a:lnTo>
                <a:lnTo>
                  <a:pt x="18288" y="38100"/>
                </a:lnTo>
                <a:lnTo>
                  <a:pt x="38100" y="18287"/>
                </a:lnTo>
                <a:lnTo>
                  <a:pt x="1866900" y="18287"/>
                </a:lnTo>
                <a:lnTo>
                  <a:pt x="1866900" y="0"/>
                </a:lnTo>
                <a:close/>
              </a:path>
              <a:path w="1866900" h="381000">
                <a:moveTo>
                  <a:pt x="38100" y="342900"/>
                </a:moveTo>
                <a:lnTo>
                  <a:pt x="18288" y="342900"/>
                </a:lnTo>
                <a:lnTo>
                  <a:pt x="38100" y="361188"/>
                </a:lnTo>
                <a:lnTo>
                  <a:pt x="38100" y="342900"/>
                </a:lnTo>
                <a:close/>
              </a:path>
              <a:path w="1866900" h="381000">
                <a:moveTo>
                  <a:pt x="1828800" y="342900"/>
                </a:moveTo>
                <a:lnTo>
                  <a:pt x="38100" y="342900"/>
                </a:lnTo>
                <a:lnTo>
                  <a:pt x="38100" y="361188"/>
                </a:lnTo>
                <a:lnTo>
                  <a:pt x="1828800" y="361188"/>
                </a:lnTo>
                <a:lnTo>
                  <a:pt x="1828800" y="342900"/>
                </a:lnTo>
                <a:close/>
              </a:path>
              <a:path w="1866900" h="381000">
                <a:moveTo>
                  <a:pt x="1828800" y="18287"/>
                </a:moveTo>
                <a:lnTo>
                  <a:pt x="1828800" y="361188"/>
                </a:lnTo>
                <a:lnTo>
                  <a:pt x="1847088" y="342900"/>
                </a:lnTo>
                <a:lnTo>
                  <a:pt x="1866900" y="342900"/>
                </a:lnTo>
                <a:lnTo>
                  <a:pt x="1866900" y="38100"/>
                </a:lnTo>
                <a:lnTo>
                  <a:pt x="1847088" y="38100"/>
                </a:lnTo>
                <a:lnTo>
                  <a:pt x="1828800" y="18287"/>
                </a:lnTo>
                <a:close/>
              </a:path>
              <a:path w="1866900" h="381000">
                <a:moveTo>
                  <a:pt x="1866900" y="342900"/>
                </a:moveTo>
                <a:lnTo>
                  <a:pt x="1847088" y="342900"/>
                </a:lnTo>
                <a:lnTo>
                  <a:pt x="1828800" y="361188"/>
                </a:lnTo>
                <a:lnTo>
                  <a:pt x="1866900" y="361188"/>
                </a:lnTo>
                <a:lnTo>
                  <a:pt x="1866900" y="342900"/>
                </a:lnTo>
                <a:close/>
              </a:path>
              <a:path w="1866900" h="381000">
                <a:moveTo>
                  <a:pt x="38100" y="18287"/>
                </a:moveTo>
                <a:lnTo>
                  <a:pt x="18288" y="38100"/>
                </a:lnTo>
                <a:lnTo>
                  <a:pt x="38100" y="38100"/>
                </a:lnTo>
                <a:lnTo>
                  <a:pt x="38100" y="18287"/>
                </a:lnTo>
                <a:close/>
              </a:path>
              <a:path w="1866900" h="381000">
                <a:moveTo>
                  <a:pt x="1828800" y="18287"/>
                </a:moveTo>
                <a:lnTo>
                  <a:pt x="38100" y="18287"/>
                </a:lnTo>
                <a:lnTo>
                  <a:pt x="38100" y="38100"/>
                </a:lnTo>
                <a:lnTo>
                  <a:pt x="1828800" y="38100"/>
                </a:lnTo>
                <a:lnTo>
                  <a:pt x="1828800" y="18287"/>
                </a:lnTo>
                <a:close/>
              </a:path>
              <a:path w="1866900" h="381000">
                <a:moveTo>
                  <a:pt x="1866900" y="18287"/>
                </a:moveTo>
                <a:lnTo>
                  <a:pt x="1828800" y="18287"/>
                </a:lnTo>
                <a:lnTo>
                  <a:pt x="1847088" y="38100"/>
                </a:lnTo>
                <a:lnTo>
                  <a:pt x="1866900" y="38100"/>
                </a:lnTo>
                <a:lnTo>
                  <a:pt x="1866900" y="18287"/>
                </a:lnTo>
                <a:close/>
              </a:path>
            </a:pathLst>
          </a:custGeom>
          <a:solidFill>
            <a:srgbClr val="3366FF"/>
          </a:solidFill>
        </p:spPr>
        <p:txBody>
          <a:bodyPr wrap="square" lIns="0" tIns="0" rIns="0" bIns="0" rtlCol="0">
            <a:noAutofit/>
          </a:bodyPr>
          <a:lstStyle/>
          <a:p>
            <a:endParaRPr/>
          </a:p>
        </p:txBody>
      </p:sp>
      <p:sp>
        <p:nvSpPr>
          <p:cNvPr id="19" name="object 19"/>
          <p:cNvSpPr/>
          <p:nvPr/>
        </p:nvSpPr>
        <p:spPr>
          <a:xfrm>
            <a:off x="8088628" y="1885315"/>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20" name="object 20"/>
          <p:cNvSpPr/>
          <p:nvPr/>
        </p:nvSpPr>
        <p:spPr>
          <a:xfrm>
            <a:off x="3497580" y="1615567"/>
            <a:ext cx="1866899" cy="381000"/>
          </a:xfrm>
          <a:custGeom>
            <a:avLst/>
            <a:gdLst/>
            <a:ahLst/>
            <a:cxnLst/>
            <a:rect l="l" t="t" r="r" b="b"/>
            <a:pathLst>
              <a:path w="1866900" h="381000">
                <a:moveTo>
                  <a:pt x="1866900" y="0"/>
                </a:moveTo>
                <a:lnTo>
                  <a:pt x="0" y="0"/>
                </a:lnTo>
                <a:lnTo>
                  <a:pt x="0" y="381000"/>
                </a:lnTo>
                <a:lnTo>
                  <a:pt x="1866900" y="381000"/>
                </a:lnTo>
                <a:lnTo>
                  <a:pt x="1866900" y="361188"/>
                </a:lnTo>
                <a:lnTo>
                  <a:pt x="38100" y="361188"/>
                </a:lnTo>
                <a:lnTo>
                  <a:pt x="18287" y="342900"/>
                </a:lnTo>
                <a:lnTo>
                  <a:pt x="38100" y="342900"/>
                </a:lnTo>
                <a:lnTo>
                  <a:pt x="38100" y="38100"/>
                </a:lnTo>
                <a:lnTo>
                  <a:pt x="18287" y="38100"/>
                </a:lnTo>
                <a:lnTo>
                  <a:pt x="38100" y="18287"/>
                </a:lnTo>
                <a:lnTo>
                  <a:pt x="1866900" y="18287"/>
                </a:lnTo>
                <a:lnTo>
                  <a:pt x="1866900" y="0"/>
                </a:lnTo>
                <a:close/>
              </a:path>
              <a:path w="1866900" h="381000">
                <a:moveTo>
                  <a:pt x="38100" y="342900"/>
                </a:moveTo>
                <a:lnTo>
                  <a:pt x="18287" y="342900"/>
                </a:lnTo>
                <a:lnTo>
                  <a:pt x="38100" y="361188"/>
                </a:lnTo>
                <a:lnTo>
                  <a:pt x="38100" y="342900"/>
                </a:lnTo>
                <a:close/>
              </a:path>
              <a:path w="1866900" h="381000">
                <a:moveTo>
                  <a:pt x="1828800" y="342900"/>
                </a:moveTo>
                <a:lnTo>
                  <a:pt x="38100" y="342900"/>
                </a:lnTo>
                <a:lnTo>
                  <a:pt x="38100" y="361188"/>
                </a:lnTo>
                <a:lnTo>
                  <a:pt x="1828800" y="361188"/>
                </a:lnTo>
                <a:lnTo>
                  <a:pt x="1828800" y="342900"/>
                </a:lnTo>
                <a:close/>
              </a:path>
              <a:path w="1866900" h="381000">
                <a:moveTo>
                  <a:pt x="1828800" y="18287"/>
                </a:moveTo>
                <a:lnTo>
                  <a:pt x="1828800" y="361188"/>
                </a:lnTo>
                <a:lnTo>
                  <a:pt x="1847088" y="342900"/>
                </a:lnTo>
                <a:lnTo>
                  <a:pt x="1866900" y="342900"/>
                </a:lnTo>
                <a:lnTo>
                  <a:pt x="1866900" y="38100"/>
                </a:lnTo>
                <a:lnTo>
                  <a:pt x="1847088" y="38100"/>
                </a:lnTo>
                <a:lnTo>
                  <a:pt x="1828800" y="18287"/>
                </a:lnTo>
                <a:close/>
              </a:path>
              <a:path w="1866900" h="381000">
                <a:moveTo>
                  <a:pt x="1866900" y="342900"/>
                </a:moveTo>
                <a:lnTo>
                  <a:pt x="1847088" y="342900"/>
                </a:lnTo>
                <a:lnTo>
                  <a:pt x="1828800" y="361188"/>
                </a:lnTo>
                <a:lnTo>
                  <a:pt x="1866900" y="361188"/>
                </a:lnTo>
                <a:lnTo>
                  <a:pt x="1866900" y="342900"/>
                </a:lnTo>
                <a:close/>
              </a:path>
              <a:path w="1866900" h="381000">
                <a:moveTo>
                  <a:pt x="38100" y="18287"/>
                </a:moveTo>
                <a:lnTo>
                  <a:pt x="18287" y="38100"/>
                </a:lnTo>
                <a:lnTo>
                  <a:pt x="38100" y="38100"/>
                </a:lnTo>
                <a:lnTo>
                  <a:pt x="38100" y="18287"/>
                </a:lnTo>
                <a:close/>
              </a:path>
              <a:path w="1866900" h="381000">
                <a:moveTo>
                  <a:pt x="1828800" y="18287"/>
                </a:moveTo>
                <a:lnTo>
                  <a:pt x="38100" y="18287"/>
                </a:lnTo>
                <a:lnTo>
                  <a:pt x="38100" y="38100"/>
                </a:lnTo>
                <a:lnTo>
                  <a:pt x="1828800" y="38100"/>
                </a:lnTo>
                <a:lnTo>
                  <a:pt x="1828800" y="18287"/>
                </a:lnTo>
                <a:close/>
              </a:path>
              <a:path w="1866900" h="381000">
                <a:moveTo>
                  <a:pt x="1866900" y="18287"/>
                </a:moveTo>
                <a:lnTo>
                  <a:pt x="1828800" y="18287"/>
                </a:lnTo>
                <a:lnTo>
                  <a:pt x="1847088" y="38100"/>
                </a:lnTo>
                <a:lnTo>
                  <a:pt x="1866900" y="38100"/>
                </a:lnTo>
                <a:lnTo>
                  <a:pt x="1866900" y="18287"/>
                </a:lnTo>
                <a:close/>
              </a:path>
            </a:pathLst>
          </a:custGeom>
          <a:solidFill>
            <a:srgbClr val="3366FF"/>
          </a:solidFill>
        </p:spPr>
        <p:txBody>
          <a:bodyPr wrap="square" lIns="0" tIns="0" rIns="0" bIns="0" rtlCol="0">
            <a:noAutofit/>
          </a:bodyPr>
          <a:lstStyle/>
          <a:p>
            <a:endParaRPr/>
          </a:p>
        </p:txBody>
      </p:sp>
      <p:sp>
        <p:nvSpPr>
          <p:cNvPr id="21" name="object 21"/>
          <p:cNvSpPr/>
          <p:nvPr/>
        </p:nvSpPr>
        <p:spPr>
          <a:xfrm>
            <a:off x="5326380" y="1615567"/>
            <a:ext cx="1866899" cy="381000"/>
          </a:xfrm>
          <a:custGeom>
            <a:avLst/>
            <a:gdLst/>
            <a:ahLst/>
            <a:cxnLst/>
            <a:rect l="l" t="t" r="r" b="b"/>
            <a:pathLst>
              <a:path w="1866900" h="381000">
                <a:moveTo>
                  <a:pt x="1866900" y="0"/>
                </a:moveTo>
                <a:lnTo>
                  <a:pt x="0" y="0"/>
                </a:lnTo>
                <a:lnTo>
                  <a:pt x="0" y="381000"/>
                </a:lnTo>
                <a:lnTo>
                  <a:pt x="1866900" y="381000"/>
                </a:lnTo>
                <a:lnTo>
                  <a:pt x="1866900" y="361188"/>
                </a:lnTo>
                <a:lnTo>
                  <a:pt x="38100" y="361188"/>
                </a:lnTo>
                <a:lnTo>
                  <a:pt x="18287" y="342900"/>
                </a:lnTo>
                <a:lnTo>
                  <a:pt x="38100" y="342900"/>
                </a:lnTo>
                <a:lnTo>
                  <a:pt x="38100" y="38100"/>
                </a:lnTo>
                <a:lnTo>
                  <a:pt x="18287" y="38100"/>
                </a:lnTo>
                <a:lnTo>
                  <a:pt x="38100" y="18287"/>
                </a:lnTo>
                <a:lnTo>
                  <a:pt x="1866900" y="18287"/>
                </a:lnTo>
                <a:lnTo>
                  <a:pt x="1866900" y="0"/>
                </a:lnTo>
                <a:close/>
              </a:path>
              <a:path w="1866900" h="381000">
                <a:moveTo>
                  <a:pt x="38100" y="342900"/>
                </a:moveTo>
                <a:lnTo>
                  <a:pt x="18287" y="342900"/>
                </a:lnTo>
                <a:lnTo>
                  <a:pt x="38100" y="361188"/>
                </a:lnTo>
                <a:lnTo>
                  <a:pt x="38100" y="342900"/>
                </a:lnTo>
                <a:close/>
              </a:path>
              <a:path w="1866900" h="381000">
                <a:moveTo>
                  <a:pt x="1828800" y="342900"/>
                </a:moveTo>
                <a:lnTo>
                  <a:pt x="38100" y="342900"/>
                </a:lnTo>
                <a:lnTo>
                  <a:pt x="38100" y="361188"/>
                </a:lnTo>
                <a:lnTo>
                  <a:pt x="1828800" y="361188"/>
                </a:lnTo>
                <a:lnTo>
                  <a:pt x="1828800" y="342900"/>
                </a:lnTo>
                <a:close/>
              </a:path>
              <a:path w="1866900" h="381000">
                <a:moveTo>
                  <a:pt x="1828800" y="18287"/>
                </a:moveTo>
                <a:lnTo>
                  <a:pt x="1828800" y="361188"/>
                </a:lnTo>
                <a:lnTo>
                  <a:pt x="1847088" y="342900"/>
                </a:lnTo>
                <a:lnTo>
                  <a:pt x="1866900" y="342900"/>
                </a:lnTo>
                <a:lnTo>
                  <a:pt x="1866900" y="38100"/>
                </a:lnTo>
                <a:lnTo>
                  <a:pt x="1847088" y="38100"/>
                </a:lnTo>
                <a:lnTo>
                  <a:pt x="1828800" y="18287"/>
                </a:lnTo>
                <a:close/>
              </a:path>
              <a:path w="1866900" h="381000">
                <a:moveTo>
                  <a:pt x="1866900" y="342900"/>
                </a:moveTo>
                <a:lnTo>
                  <a:pt x="1847088" y="342900"/>
                </a:lnTo>
                <a:lnTo>
                  <a:pt x="1828800" y="361188"/>
                </a:lnTo>
                <a:lnTo>
                  <a:pt x="1866900" y="361188"/>
                </a:lnTo>
                <a:lnTo>
                  <a:pt x="1866900" y="342900"/>
                </a:lnTo>
                <a:close/>
              </a:path>
              <a:path w="1866900" h="381000">
                <a:moveTo>
                  <a:pt x="38100" y="18287"/>
                </a:moveTo>
                <a:lnTo>
                  <a:pt x="18287" y="38100"/>
                </a:lnTo>
                <a:lnTo>
                  <a:pt x="38100" y="38100"/>
                </a:lnTo>
                <a:lnTo>
                  <a:pt x="38100" y="18287"/>
                </a:lnTo>
                <a:close/>
              </a:path>
              <a:path w="1866900" h="381000">
                <a:moveTo>
                  <a:pt x="1828800" y="18287"/>
                </a:moveTo>
                <a:lnTo>
                  <a:pt x="38100" y="18287"/>
                </a:lnTo>
                <a:lnTo>
                  <a:pt x="38100" y="38100"/>
                </a:lnTo>
                <a:lnTo>
                  <a:pt x="1828800" y="38100"/>
                </a:lnTo>
                <a:lnTo>
                  <a:pt x="1828800" y="18287"/>
                </a:lnTo>
                <a:close/>
              </a:path>
              <a:path w="1866900" h="381000">
                <a:moveTo>
                  <a:pt x="1866900" y="18287"/>
                </a:moveTo>
                <a:lnTo>
                  <a:pt x="1828800" y="18287"/>
                </a:lnTo>
                <a:lnTo>
                  <a:pt x="1847088" y="38100"/>
                </a:lnTo>
                <a:lnTo>
                  <a:pt x="1866900" y="38100"/>
                </a:lnTo>
                <a:lnTo>
                  <a:pt x="1866900" y="18287"/>
                </a:lnTo>
                <a:close/>
              </a:path>
            </a:pathLst>
          </a:custGeom>
          <a:solidFill>
            <a:srgbClr val="3366FF"/>
          </a:solidFill>
        </p:spPr>
        <p:txBody>
          <a:bodyPr wrap="square" lIns="0" tIns="0" rIns="0" bIns="0" rtlCol="0">
            <a:noAutofit/>
          </a:bodyPr>
          <a:lstStyle/>
          <a:p>
            <a:endParaRPr/>
          </a:p>
        </p:txBody>
      </p:sp>
      <p:sp>
        <p:nvSpPr>
          <p:cNvPr id="22" name="object 22"/>
          <p:cNvSpPr/>
          <p:nvPr/>
        </p:nvSpPr>
        <p:spPr>
          <a:xfrm>
            <a:off x="8317229" y="1885315"/>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23" name="object 23"/>
          <p:cNvSpPr/>
          <p:nvPr/>
        </p:nvSpPr>
        <p:spPr>
          <a:xfrm>
            <a:off x="8545832" y="1885315"/>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24" name="object 24"/>
          <p:cNvSpPr/>
          <p:nvPr/>
        </p:nvSpPr>
        <p:spPr>
          <a:xfrm>
            <a:off x="8774431" y="1885315"/>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25" name="object 25"/>
          <p:cNvSpPr/>
          <p:nvPr/>
        </p:nvSpPr>
        <p:spPr>
          <a:xfrm>
            <a:off x="3516629" y="1961515"/>
            <a:ext cx="0" cy="152400"/>
          </a:xfrm>
          <a:custGeom>
            <a:avLst/>
            <a:gdLst/>
            <a:ahLst/>
            <a:cxnLst/>
            <a:rect l="l" t="t" r="r" b="b"/>
            <a:pathLst>
              <a:path h="152400">
                <a:moveTo>
                  <a:pt x="0" y="0"/>
                </a:moveTo>
                <a:lnTo>
                  <a:pt x="0" y="152400"/>
                </a:lnTo>
              </a:path>
            </a:pathLst>
          </a:custGeom>
          <a:ln w="27178">
            <a:solidFill>
              <a:srgbClr val="3366FF"/>
            </a:solidFill>
          </a:ln>
        </p:spPr>
        <p:txBody>
          <a:bodyPr wrap="square" lIns="0" tIns="0" rIns="0" bIns="0" rtlCol="0">
            <a:noAutofit/>
          </a:bodyPr>
          <a:lstStyle/>
          <a:p>
            <a:endParaRPr/>
          </a:p>
        </p:txBody>
      </p:sp>
      <p:sp>
        <p:nvSpPr>
          <p:cNvPr id="26" name="object 26"/>
          <p:cNvSpPr/>
          <p:nvPr/>
        </p:nvSpPr>
        <p:spPr>
          <a:xfrm>
            <a:off x="5345429" y="1961515"/>
            <a:ext cx="0" cy="152400"/>
          </a:xfrm>
          <a:custGeom>
            <a:avLst/>
            <a:gdLst/>
            <a:ahLst/>
            <a:cxnLst/>
            <a:rect l="l" t="t" r="r" b="b"/>
            <a:pathLst>
              <a:path h="152400">
                <a:moveTo>
                  <a:pt x="0" y="0"/>
                </a:moveTo>
                <a:lnTo>
                  <a:pt x="0" y="152400"/>
                </a:lnTo>
              </a:path>
            </a:pathLst>
          </a:custGeom>
          <a:ln w="27178">
            <a:solidFill>
              <a:srgbClr val="3366FF"/>
            </a:solidFill>
          </a:ln>
        </p:spPr>
        <p:txBody>
          <a:bodyPr wrap="square" lIns="0" tIns="0" rIns="0" bIns="0" rtlCol="0">
            <a:noAutofit/>
          </a:bodyPr>
          <a:lstStyle/>
          <a:p>
            <a:endParaRPr/>
          </a:p>
        </p:txBody>
      </p:sp>
      <p:sp>
        <p:nvSpPr>
          <p:cNvPr id="27" name="object 27"/>
          <p:cNvSpPr/>
          <p:nvPr/>
        </p:nvSpPr>
        <p:spPr>
          <a:xfrm>
            <a:off x="7174231" y="1961515"/>
            <a:ext cx="0" cy="152400"/>
          </a:xfrm>
          <a:custGeom>
            <a:avLst/>
            <a:gdLst/>
            <a:ahLst/>
            <a:cxnLst/>
            <a:rect l="l" t="t" r="r" b="b"/>
            <a:pathLst>
              <a:path h="152400">
                <a:moveTo>
                  <a:pt x="0" y="0"/>
                </a:moveTo>
                <a:lnTo>
                  <a:pt x="0" y="152400"/>
                </a:lnTo>
              </a:path>
            </a:pathLst>
          </a:custGeom>
          <a:ln w="27177">
            <a:solidFill>
              <a:srgbClr val="3366FF"/>
            </a:solidFill>
          </a:ln>
        </p:spPr>
        <p:txBody>
          <a:bodyPr wrap="square" lIns="0" tIns="0" rIns="0" bIns="0" rtlCol="0">
            <a:noAutofit/>
          </a:bodyPr>
          <a:lstStyle/>
          <a:p>
            <a:endParaRPr/>
          </a:p>
        </p:txBody>
      </p:sp>
      <p:sp>
        <p:nvSpPr>
          <p:cNvPr id="28" name="object 28"/>
          <p:cNvSpPr/>
          <p:nvPr/>
        </p:nvSpPr>
        <p:spPr>
          <a:xfrm>
            <a:off x="9003031" y="1961515"/>
            <a:ext cx="0" cy="152400"/>
          </a:xfrm>
          <a:custGeom>
            <a:avLst/>
            <a:gdLst/>
            <a:ahLst/>
            <a:cxnLst/>
            <a:rect l="l" t="t" r="r" b="b"/>
            <a:pathLst>
              <a:path h="152400">
                <a:moveTo>
                  <a:pt x="0" y="0"/>
                </a:moveTo>
                <a:lnTo>
                  <a:pt x="0" y="152400"/>
                </a:lnTo>
              </a:path>
            </a:pathLst>
          </a:custGeom>
          <a:ln w="27177">
            <a:solidFill>
              <a:srgbClr val="3366FF"/>
            </a:solidFill>
          </a:ln>
        </p:spPr>
        <p:txBody>
          <a:bodyPr wrap="square" lIns="0" tIns="0" rIns="0" bIns="0" rtlCol="0">
            <a:noAutofit/>
          </a:bodyPr>
          <a:lstStyle/>
          <a:p>
            <a:endParaRPr/>
          </a:p>
        </p:txBody>
      </p:sp>
      <p:sp>
        <p:nvSpPr>
          <p:cNvPr id="29" name="object 29"/>
          <p:cNvSpPr/>
          <p:nvPr/>
        </p:nvSpPr>
        <p:spPr>
          <a:xfrm>
            <a:off x="1687829" y="1961515"/>
            <a:ext cx="0" cy="152400"/>
          </a:xfrm>
          <a:custGeom>
            <a:avLst/>
            <a:gdLst/>
            <a:ahLst/>
            <a:cxnLst/>
            <a:rect l="l" t="t" r="r" b="b"/>
            <a:pathLst>
              <a:path h="152400">
                <a:moveTo>
                  <a:pt x="0" y="0"/>
                </a:moveTo>
                <a:lnTo>
                  <a:pt x="0" y="152400"/>
                </a:lnTo>
              </a:path>
            </a:pathLst>
          </a:custGeom>
          <a:ln w="27177">
            <a:solidFill>
              <a:srgbClr val="3366FF"/>
            </a:solidFill>
          </a:ln>
        </p:spPr>
        <p:txBody>
          <a:bodyPr wrap="square" lIns="0" tIns="0" rIns="0" bIns="0" rtlCol="0">
            <a:noAutofit/>
          </a:bodyPr>
          <a:lstStyle/>
          <a:p>
            <a:endParaRPr/>
          </a:p>
        </p:txBody>
      </p:sp>
      <p:sp>
        <p:nvSpPr>
          <p:cNvPr id="30" name="object 30"/>
          <p:cNvSpPr/>
          <p:nvPr/>
        </p:nvSpPr>
        <p:spPr>
          <a:xfrm>
            <a:off x="3281933" y="1656714"/>
            <a:ext cx="0" cy="304800"/>
          </a:xfrm>
          <a:custGeom>
            <a:avLst/>
            <a:gdLst/>
            <a:ahLst/>
            <a:cxnLst/>
            <a:rect l="l" t="t" r="r" b="b"/>
            <a:pathLst>
              <a:path h="304800">
                <a:moveTo>
                  <a:pt x="0" y="0"/>
                </a:moveTo>
                <a:lnTo>
                  <a:pt x="0" y="304800"/>
                </a:lnTo>
              </a:path>
            </a:pathLst>
          </a:custGeom>
          <a:ln w="27178">
            <a:solidFill>
              <a:srgbClr val="9EB23A"/>
            </a:solidFill>
          </a:ln>
        </p:spPr>
        <p:txBody>
          <a:bodyPr wrap="square" lIns="0" tIns="0" rIns="0" bIns="0" rtlCol="0">
            <a:noAutofit/>
          </a:bodyPr>
          <a:lstStyle/>
          <a:p>
            <a:endParaRPr/>
          </a:p>
        </p:txBody>
      </p:sp>
      <p:sp>
        <p:nvSpPr>
          <p:cNvPr id="31" name="object 31"/>
          <p:cNvSpPr/>
          <p:nvPr/>
        </p:nvSpPr>
        <p:spPr>
          <a:xfrm>
            <a:off x="3493011" y="1636903"/>
            <a:ext cx="1847088" cy="362712"/>
          </a:xfrm>
          <a:custGeom>
            <a:avLst/>
            <a:gdLst/>
            <a:ahLst/>
            <a:cxnLst/>
            <a:rect l="l" t="t" r="r" b="b"/>
            <a:pathLst>
              <a:path w="1847088" h="362712">
                <a:moveTo>
                  <a:pt x="1847088" y="0"/>
                </a:moveTo>
                <a:lnTo>
                  <a:pt x="0" y="0"/>
                </a:lnTo>
                <a:lnTo>
                  <a:pt x="0" y="362712"/>
                </a:lnTo>
                <a:lnTo>
                  <a:pt x="1847088" y="362712"/>
                </a:lnTo>
                <a:lnTo>
                  <a:pt x="1847088" y="352044"/>
                </a:lnTo>
                <a:lnTo>
                  <a:pt x="18287" y="352044"/>
                </a:lnTo>
                <a:lnTo>
                  <a:pt x="9143" y="342900"/>
                </a:lnTo>
                <a:lnTo>
                  <a:pt x="18287" y="342900"/>
                </a:lnTo>
                <a:lnTo>
                  <a:pt x="18287" y="19812"/>
                </a:lnTo>
                <a:lnTo>
                  <a:pt x="9143" y="19812"/>
                </a:lnTo>
                <a:lnTo>
                  <a:pt x="18287" y="9144"/>
                </a:lnTo>
                <a:lnTo>
                  <a:pt x="1847088" y="9144"/>
                </a:lnTo>
                <a:lnTo>
                  <a:pt x="1847088" y="0"/>
                </a:lnTo>
                <a:close/>
              </a:path>
              <a:path w="1847088" h="362712">
                <a:moveTo>
                  <a:pt x="18287" y="342900"/>
                </a:moveTo>
                <a:lnTo>
                  <a:pt x="9143" y="342900"/>
                </a:lnTo>
                <a:lnTo>
                  <a:pt x="18287" y="352044"/>
                </a:lnTo>
                <a:lnTo>
                  <a:pt x="18287" y="342900"/>
                </a:lnTo>
                <a:close/>
              </a:path>
              <a:path w="1847088" h="362712">
                <a:moveTo>
                  <a:pt x="1828800" y="342900"/>
                </a:moveTo>
                <a:lnTo>
                  <a:pt x="18287" y="342900"/>
                </a:lnTo>
                <a:lnTo>
                  <a:pt x="18287" y="352044"/>
                </a:lnTo>
                <a:lnTo>
                  <a:pt x="1828800" y="352044"/>
                </a:lnTo>
                <a:lnTo>
                  <a:pt x="1828800" y="342900"/>
                </a:lnTo>
                <a:close/>
              </a:path>
              <a:path w="1847088" h="362712">
                <a:moveTo>
                  <a:pt x="1828800" y="9144"/>
                </a:moveTo>
                <a:lnTo>
                  <a:pt x="1828800" y="352044"/>
                </a:lnTo>
                <a:lnTo>
                  <a:pt x="1837943" y="342900"/>
                </a:lnTo>
                <a:lnTo>
                  <a:pt x="1847088" y="342900"/>
                </a:lnTo>
                <a:lnTo>
                  <a:pt x="1847088" y="19812"/>
                </a:lnTo>
                <a:lnTo>
                  <a:pt x="1837943" y="19812"/>
                </a:lnTo>
                <a:lnTo>
                  <a:pt x="1828800" y="9144"/>
                </a:lnTo>
                <a:close/>
              </a:path>
              <a:path w="1847088" h="362712">
                <a:moveTo>
                  <a:pt x="1847088" y="342900"/>
                </a:moveTo>
                <a:lnTo>
                  <a:pt x="1837943" y="342900"/>
                </a:lnTo>
                <a:lnTo>
                  <a:pt x="1828800" y="352044"/>
                </a:lnTo>
                <a:lnTo>
                  <a:pt x="1847088" y="352044"/>
                </a:lnTo>
                <a:lnTo>
                  <a:pt x="1847088" y="342900"/>
                </a:lnTo>
                <a:close/>
              </a:path>
              <a:path w="1847088" h="362712">
                <a:moveTo>
                  <a:pt x="18287" y="9144"/>
                </a:moveTo>
                <a:lnTo>
                  <a:pt x="9143" y="19812"/>
                </a:lnTo>
                <a:lnTo>
                  <a:pt x="18287" y="19812"/>
                </a:lnTo>
                <a:lnTo>
                  <a:pt x="18287" y="9144"/>
                </a:lnTo>
                <a:close/>
              </a:path>
              <a:path w="1847088" h="362712">
                <a:moveTo>
                  <a:pt x="1828800" y="9144"/>
                </a:moveTo>
                <a:lnTo>
                  <a:pt x="18287" y="9144"/>
                </a:lnTo>
                <a:lnTo>
                  <a:pt x="18287" y="19812"/>
                </a:lnTo>
                <a:lnTo>
                  <a:pt x="1828800" y="19812"/>
                </a:lnTo>
                <a:lnTo>
                  <a:pt x="1828800" y="9144"/>
                </a:lnTo>
                <a:close/>
              </a:path>
              <a:path w="1847088" h="362712">
                <a:moveTo>
                  <a:pt x="1847088" y="9144"/>
                </a:moveTo>
                <a:lnTo>
                  <a:pt x="1828800" y="9144"/>
                </a:lnTo>
                <a:lnTo>
                  <a:pt x="1837943" y="19812"/>
                </a:lnTo>
                <a:lnTo>
                  <a:pt x="1847088" y="19812"/>
                </a:lnTo>
                <a:lnTo>
                  <a:pt x="1847088" y="9144"/>
                </a:lnTo>
                <a:close/>
              </a:path>
            </a:pathLst>
          </a:custGeom>
          <a:solidFill>
            <a:srgbClr val="3366FF"/>
          </a:solidFill>
        </p:spPr>
        <p:txBody>
          <a:bodyPr wrap="square" lIns="0" tIns="0" rIns="0" bIns="0" rtlCol="0">
            <a:noAutofit/>
          </a:bodyPr>
          <a:lstStyle/>
          <a:p>
            <a:endParaRPr/>
          </a:p>
        </p:txBody>
      </p:sp>
      <p:sp>
        <p:nvSpPr>
          <p:cNvPr id="32" name="object 32"/>
          <p:cNvSpPr/>
          <p:nvPr/>
        </p:nvSpPr>
        <p:spPr>
          <a:xfrm>
            <a:off x="6753606" y="1632332"/>
            <a:ext cx="0" cy="310769"/>
          </a:xfrm>
          <a:custGeom>
            <a:avLst/>
            <a:gdLst/>
            <a:ahLst/>
            <a:cxnLst/>
            <a:rect l="l" t="t" r="r" b="b"/>
            <a:pathLst>
              <a:path h="310769">
                <a:moveTo>
                  <a:pt x="0" y="0"/>
                </a:moveTo>
                <a:lnTo>
                  <a:pt x="0" y="310769"/>
                </a:lnTo>
              </a:path>
            </a:pathLst>
          </a:custGeom>
          <a:ln w="27177">
            <a:solidFill>
              <a:srgbClr val="9EB23A"/>
            </a:solidFill>
          </a:ln>
        </p:spPr>
        <p:txBody>
          <a:bodyPr wrap="square" lIns="0" tIns="0" rIns="0" bIns="0" rtlCol="0">
            <a:noAutofit/>
          </a:bodyPr>
          <a:lstStyle/>
          <a:p>
            <a:endParaRPr/>
          </a:p>
        </p:txBody>
      </p:sp>
      <p:sp>
        <p:nvSpPr>
          <p:cNvPr id="33" name="object 33"/>
          <p:cNvSpPr/>
          <p:nvPr/>
        </p:nvSpPr>
        <p:spPr>
          <a:xfrm>
            <a:off x="3050284" y="1894459"/>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34" name="object 34"/>
          <p:cNvSpPr/>
          <p:nvPr/>
        </p:nvSpPr>
        <p:spPr>
          <a:xfrm>
            <a:off x="5813297" y="1902079"/>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35" name="object 35"/>
          <p:cNvSpPr/>
          <p:nvPr/>
        </p:nvSpPr>
        <p:spPr>
          <a:xfrm>
            <a:off x="5572506" y="1902079"/>
            <a:ext cx="0" cy="76200"/>
          </a:xfrm>
          <a:custGeom>
            <a:avLst/>
            <a:gdLst/>
            <a:ahLst/>
            <a:cxnLst/>
            <a:rect l="l" t="t" r="r" b="b"/>
            <a:pathLst>
              <a:path h="76200">
                <a:moveTo>
                  <a:pt x="0" y="0"/>
                </a:moveTo>
                <a:lnTo>
                  <a:pt x="0" y="76200"/>
                </a:lnTo>
              </a:path>
            </a:pathLst>
          </a:custGeom>
          <a:ln w="27178">
            <a:solidFill>
              <a:srgbClr val="9EB23A"/>
            </a:solidFill>
          </a:ln>
        </p:spPr>
        <p:txBody>
          <a:bodyPr wrap="square" lIns="0" tIns="0" rIns="0" bIns="0" rtlCol="0">
            <a:noAutofit/>
          </a:bodyPr>
          <a:lstStyle/>
          <a:p>
            <a:endParaRPr/>
          </a:p>
        </p:txBody>
      </p:sp>
      <p:sp>
        <p:nvSpPr>
          <p:cNvPr id="36" name="object 36"/>
          <p:cNvSpPr/>
          <p:nvPr/>
        </p:nvSpPr>
        <p:spPr>
          <a:xfrm>
            <a:off x="6305548" y="1895982"/>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37" name="object 37"/>
          <p:cNvSpPr/>
          <p:nvPr/>
        </p:nvSpPr>
        <p:spPr>
          <a:xfrm>
            <a:off x="6054852" y="1895982"/>
            <a:ext cx="0" cy="76200"/>
          </a:xfrm>
          <a:custGeom>
            <a:avLst/>
            <a:gdLst/>
            <a:ahLst/>
            <a:cxnLst/>
            <a:rect l="l" t="t" r="r" b="b"/>
            <a:pathLst>
              <a:path h="76200">
                <a:moveTo>
                  <a:pt x="0" y="0"/>
                </a:moveTo>
                <a:lnTo>
                  <a:pt x="0" y="76200"/>
                </a:lnTo>
              </a:path>
            </a:pathLst>
          </a:custGeom>
          <a:ln w="25654">
            <a:solidFill>
              <a:srgbClr val="9EB23A"/>
            </a:solidFill>
          </a:ln>
        </p:spPr>
        <p:txBody>
          <a:bodyPr wrap="square" lIns="0" tIns="0" rIns="0" bIns="0" rtlCol="0">
            <a:noAutofit/>
          </a:bodyPr>
          <a:lstStyle/>
          <a:p>
            <a:endParaRPr/>
          </a:p>
        </p:txBody>
      </p:sp>
      <p:sp>
        <p:nvSpPr>
          <p:cNvPr id="38" name="object 38"/>
          <p:cNvSpPr/>
          <p:nvPr/>
        </p:nvSpPr>
        <p:spPr>
          <a:xfrm>
            <a:off x="7389875" y="1885315"/>
            <a:ext cx="0" cy="76200"/>
          </a:xfrm>
          <a:custGeom>
            <a:avLst/>
            <a:gdLst/>
            <a:ahLst/>
            <a:cxnLst/>
            <a:rect l="l" t="t" r="r" b="b"/>
            <a:pathLst>
              <a:path h="76200">
                <a:moveTo>
                  <a:pt x="0" y="0"/>
                </a:moveTo>
                <a:lnTo>
                  <a:pt x="0" y="76200"/>
                </a:lnTo>
              </a:path>
            </a:pathLst>
          </a:custGeom>
          <a:ln w="25654">
            <a:solidFill>
              <a:srgbClr val="9EB23A"/>
            </a:solidFill>
          </a:ln>
        </p:spPr>
        <p:txBody>
          <a:bodyPr wrap="square" lIns="0" tIns="0" rIns="0" bIns="0" rtlCol="0">
            <a:noAutofit/>
          </a:bodyPr>
          <a:lstStyle/>
          <a:p>
            <a:endParaRPr/>
          </a:p>
        </p:txBody>
      </p:sp>
      <p:sp>
        <p:nvSpPr>
          <p:cNvPr id="39" name="object 39"/>
          <p:cNvSpPr txBox="1"/>
          <p:nvPr/>
        </p:nvSpPr>
        <p:spPr>
          <a:xfrm>
            <a:off x="2629331" y="1663701"/>
            <a:ext cx="841375" cy="269875"/>
          </a:xfrm>
          <a:prstGeom prst="rect">
            <a:avLst/>
          </a:prstGeom>
        </p:spPr>
        <p:txBody>
          <a:bodyPr vert="horz" wrap="square" lIns="0" tIns="0" rIns="0" bIns="0" rtlCol="0">
            <a:noAutofit/>
          </a:bodyPr>
          <a:lstStyle/>
          <a:p>
            <a:pPr marL="12700">
              <a:lnSpc>
                <a:spcPct val="100000"/>
              </a:lnSpc>
              <a:tabLst>
                <a:tab pos="300990" algn="l"/>
              </a:tabLst>
            </a:pPr>
            <a:r>
              <a:rPr sz="2100" b="1" baseline="3968" dirty="0">
                <a:latin typeface="Courier New"/>
                <a:cs typeface="Courier New"/>
              </a:rPr>
              <a:t>Q	</a:t>
            </a:r>
            <a:r>
              <a:rPr sz="1600" b="1" spc="-10" dirty="0">
                <a:solidFill>
                  <a:srgbClr val="003FFF"/>
                </a:solidFill>
                <a:latin typeface="Courier New"/>
                <a:cs typeface="Courier New"/>
              </a:rPr>
              <a:t>IT</a:t>
            </a:r>
            <a:r>
              <a:rPr sz="1600" b="1" spc="310" dirty="0">
                <a:solidFill>
                  <a:srgbClr val="003FFF"/>
                </a:solidFill>
                <a:latin typeface="Courier New"/>
                <a:cs typeface="Courier New"/>
              </a:rPr>
              <a:t> </a:t>
            </a:r>
            <a:r>
              <a:rPr sz="1600" b="1" spc="-10" dirty="0">
                <a:solidFill>
                  <a:srgbClr val="003FFF"/>
                </a:solidFill>
                <a:latin typeface="Courier New"/>
                <a:cs typeface="Courier New"/>
              </a:rPr>
              <a:t>T</a:t>
            </a:r>
            <a:endParaRPr sz="1600">
              <a:latin typeface="Courier New"/>
              <a:cs typeface="Courier New"/>
            </a:endParaRPr>
          </a:p>
        </p:txBody>
      </p:sp>
      <p:sp>
        <p:nvSpPr>
          <p:cNvPr id="40" name="object 40"/>
          <p:cNvSpPr txBox="1"/>
          <p:nvPr/>
        </p:nvSpPr>
        <p:spPr>
          <a:xfrm>
            <a:off x="2448561" y="1448817"/>
            <a:ext cx="1274446" cy="164465"/>
          </a:xfrm>
          <a:prstGeom prst="rect">
            <a:avLst/>
          </a:prstGeom>
        </p:spPr>
        <p:txBody>
          <a:bodyPr vert="horz" wrap="square" lIns="0" tIns="0" rIns="0" bIns="0" rtlCol="0">
            <a:noAutofit/>
          </a:bodyPr>
          <a:lstStyle/>
          <a:p>
            <a:pPr marL="12700">
              <a:lnSpc>
                <a:spcPct val="100000"/>
              </a:lnSpc>
              <a:tabLst>
                <a:tab pos="1134110" algn="l"/>
              </a:tabLst>
            </a:pPr>
            <a:r>
              <a:rPr sz="1000" b="1" spc="0" dirty="0">
                <a:latin typeface="Times New Roman"/>
                <a:cs typeface="Times New Roman"/>
              </a:rPr>
              <a:t>2</a:t>
            </a:r>
            <a:r>
              <a:rPr sz="1000" b="1" spc="-5" dirty="0">
                <a:latin typeface="Times New Roman"/>
                <a:cs typeface="Times New Roman"/>
              </a:rPr>
              <a:t>8  </a:t>
            </a:r>
            <a:r>
              <a:rPr sz="1000" b="1" spc="-120" dirty="0">
                <a:latin typeface="Times New Roman"/>
                <a:cs typeface="Times New Roman"/>
              </a:rPr>
              <a:t> </a:t>
            </a:r>
            <a:r>
              <a:rPr sz="1000" b="1" spc="0" dirty="0">
                <a:latin typeface="Times New Roman"/>
                <a:cs typeface="Times New Roman"/>
              </a:rPr>
              <a:t>2</a:t>
            </a:r>
            <a:r>
              <a:rPr sz="1000" b="1" spc="-5" dirty="0">
                <a:latin typeface="Times New Roman"/>
                <a:cs typeface="Times New Roman"/>
              </a:rPr>
              <a:t>7 </a:t>
            </a:r>
            <a:r>
              <a:rPr sz="1000" b="1" spc="90" dirty="0">
                <a:latin typeface="Times New Roman"/>
                <a:cs typeface="Times New Roman"/>
              </a:rPr>
              <a:t> </a:t>
            </a:r>
            <a:r>
              <a:rPr sz="1500" b="1" spc="0" baseline="2777" dirty="0">
                <a:latin typeface="Times New Roman"/>
                <a:cs typeface="Times New Roman"/>
              </a:rPr>
              <a:t>2</a:t>
            </a:r>
            <a:r>
              <a:rPr sz="1500" b="1" spc="-7" baseline="2777" dirty="0">
                <a:latin typeface="Times New Roman"/>
                <a:cs typeface="Times New Roman"/>
              </a:rPr>
              <a:t>6  </a:t>
            </a:r>
            <a:r>
              <a:rPr sz="1500" b="1" spc="67" baseline="2777" dirty="0">
                <a:latin typeface="Times New Roman"/>
                <a:cs typeface="Times New Roman"/>
              </a:rPr>
              <a:t> </a:t>
            </a:r>
            <a:r>
              <a:rPr sz="1000" b="1" spc="0" dirty="0">
                <a:latin typeface="Times New Roman"/>
                <a:cs typeface="Times New Roman"/>
              </a:rPr>
              <a:t>2</a:t>
            </a:r>
            <a:r>
              <a:rPr sz="1000" b="1" spc="-5" dirty="0">
                <a:latin typeface="Times New Roman"/>
                <a:cs typeface="Times New Roman"/>
              </a:rPr>
              <a:t>5 </a:t>
            </a:r>
            <a:r>
              <a:rPr sz="1000" b="1" spc="-100" dirty="0">
                <a:latin typeface="Times New Roman"/>
                <a:cs typeface="Times New Roman"/>
              </a:rPr>
              <a:t> </a:t>
            </a:r>
            <a:r>
              <a:rPr sz="1000" b="1" spc="0" dirty="0">
                <a:latin typeface="Times New Roman"/>
                <a:cs typeface="Times New Roman"/>
              </a:rPr>
              <a:t>2</a:t>
            </a:r>
            <a:r>
              <a:rPr sz="1000" b="1" spc="-5" dirty="0">
                <a:latin typeface="Times New Roman"/>
                <a:cs typeface="Times New Roman"/>
              </a:rPr>
              <a:t>4	</a:t>
            </a:r>
            <a:r>
              <a:rPr sz="1000" b="1" spc="0" dirty="0">
                <a:latin typeface="Times New Roman"/>
                <a:cs typeface="Times New Roman"/>
              </a:rPr>
              <a:t>2</a:t>
            </a:r>
            <a:r>
              <a:rPr sz="1000" b="1" spc="-5" dirty="0">
                <a:latin typeface="Times New Roman"/>
                <a:cs typeface="Times New Roman"/>
              </a:rPr>
              <a:t>3</a:t>
            </a:r>
            <a:endParaRPr sz="1000">
              <a:latin typeface="Times New Roman"/>
              <a:cs typeface="Times New Roman"/>
            </a:endParaRPr>
          </a:p>
        </p:txBody>
      </p:sp>
      <p:sp>
        <p:nvSpPr>
          <p:cNvPr id="41" name="object 41"/>
          <p:cNvSpPr txBox="1"/>
          <p:nvPr/>
        </p:nvSpPr>
        <p:spPr>
          <a:xfrm>
            <a:off x="1741424" y="1448817"/>
            <a:ext cx="153035" cy="164465"/>
          </a:xfrm>
          <a:prstGeom prst="rect">
            <a:avLst/>
          </a:prstGeom>
        </p:spPr>
        <p:txBody>
          <a:bodyPr vert="horz" wrap="square" lIns="0" tIns="0" rIns="0" bIns="0" rtlCol="0">
            <a:noAutofit/>
          </a:bodyPr>
          <a:lstStyle/>
          <a:p>
            <a:pPr marL="12700">
              <a:lnSpc>
                <a:spcPct val="100000"/>
              </a:lnSpc>
            </a:pPr>
            <a:r>
              <a:rPr sz="1000" b="1" spc="0" dirty="0">
                <a:latin typeface="Times New Roman"/>
                <a:cs typeface="Times New Roman"/>
              </a:rPr>
              <a:t>3</a:t>
            </a:r>
            <a:r>
              <a:rPr sz="1000" b="1" spc="-5" dirty="0">
                <a:latin typeface="Times New Roman"/>
                <a:cs typeface="Times New Roman"/>
              </a:rPr>
              <a:t>1</a:t>
            </a:r>
            <a:endParaRPr sz="1000">
              <a:latin typeface="Times New Roman"/>
              <a:cs typeface="Times New Roman"/>
            </a:endParaRPr>
          </a:p>
        </p:txBody>
      </p:sp>
      <p:sp>
        <p:nvSpPr>
          <p:cNvPr id="42" name="object 42"/>
          <p:cNvSpPr txBox="1"/>
          <p:nvPr/>
        </p:nvSpPr>
        <p:spPr>
          <a:xfrm>
            <a:off x="1778001" y="1676909"/>
            <a:ext cx="772161" cy="238125"/>
          </a:xfrm>
          <a:prstGeom prst="rect">
            <a:avLst/>
          </a:prstGeom>
        </p:spPr>
        <p:txBody>
          <a:bodyPr vert="horz" wrap="square" lIns="0" tIns="0" rIns="0" bIns="0" rtlCol="0">
            <a:noAutofit/>
          </a:bodyPr>
          <a:lstStyle/>
          <a:p>
            <a:pPr marL="12700">
              <a:lnSpc>
                <a:spcPct val="100000"/>
              </a:lnSpc>
            </a:pPr>
            <a:r>
              <a:rPr sz="1400" b="1" dirty="0">
                <a:latin typeface="Courier New"/>
                <a:cs typeface="Courier New"/>
              </a:rPr>
              <a:t>N</a:t>
            </a:r>
            <a:r>
              <a:rPr sz="1400" b="1" spc="-5" dirty="0">
                <a:latin typeface="Courier New"/>
                <a:cs typeface="Courier New"/>
              </a:rPr>
              <a:t> </a:t>
            </a:r>
            <a:r>
              <a:rPr sz="1400" b="1" spc="0" dirty="0">
                <a:latin typeface="Courier New"/>
                <a:cs typeface="Courier New"/>
              </a:rPr>
              <a:t>Z</a:t>
            </a:r>
            <a:r>
              <a:rPr sz="1400" b="1" spc="-5" dirty="0">
                <a:latin typeface="Courier New"/>
                <a:cs typeface="Courier New"/>
              </a:rPr>
              <a:t> </a:t>
            </a:r>
            <a:r>
              <a:rPr sz="1400" b="1" spc="0" dirty="0">
                <a:latin typeface="Courier New"/>
                <a:cs typeface="Courier New"/>
              </a:rPr>
              <a:t>C</a:t>
            </a:r>
            <a:r>
              <a:rPr sz="1400" b="1" spc="-5" dirty="0">
                <a:latin typeface="Courier New"/>
                <a:cs typeface="Courier New"/>
              </a:rPr>
              <a:t> </a:t>
            </a:r>
            <a:r>
              <a:rPr sz="1400" b="1" spc="0" dirty="0">
                <a:latin typeface="Courier New"/>
                <a:cs typeface="Courier New"/>
              </a:rPr>
              <a:t>V</a:t>
            </a:r>
            <a:endParaRPr sz="1400">
              <a:latin typeface="Courier New"/>
              <a:cs typeface="Courier New"/>
            </a:endParaRPr>
          </a:p>
        </p:txBody>
      </p:sp>
      <p:sp>
        <p:nvSpPr>
          <p:cNvPr id="43" name="object 43"/>
          <p:cNvSpPr txBox="1"/>
          <p:nvPr/>
        </p:nvSpPr>
        <p:spPr>
          <a:xfrm>
            <a:off x="7227823" y="1448817"/>
            <a:ext cx="88900" cy="164465"/>
          </a:xfrm>
          <a:prstGeom prst="rect">
            <a:avLst/>
          </a:prstGeom>
        </p:spPr>
        <p:txBody>
          <a:bodyPr vert="horz" wrap="square" lIns="0" tIns="0" rIns="0" bIns="0" rtlCol="0">
            <a:noAutofit/>
          </a:bodyPr>
          <a:lstStyle/>
          <a:p>
            <a:pPr marL="12700">
              <a:lnSpc>
                <a:spcPct val="100000"/>
              </a:lnSpc>
            </a:pPr>
            <a:r>
              <a:rPr sz="1000" b="1" spc="-5" dirty="0">
                <a:latin typeface="Times New Roman"/>
                <a:cs typeface="Times New Roman"/>
              </a:rPr>
              <a:t>7</a:t>
            </a:r>
            <a:endParaRPr sz="1000">
              <a:latin typeface="Times New Roman"/>
              <a:cs typeface="Times New Roman"/>
            </a:endParaRPr>
          </a:p>
        </p:txBody>
      </p:sp>
      <p:sp>
        <p:nvSpPr>
          <p:cNvPr id="44" name="object 44"/>
          <p:cNvSpPr txBox="1"/>
          <p:nvPr/>
        </p:nvSpPr>
        <p:spPr>
          <a:xfrm>
            <a:off x="7541768" y="1676909"/>
            <a:ext cx="1090931" cy="238125"/>
          </a:xfrm>
          <a:prstGeom prst="rect">
            <a:avLst/>
          </a:prstGeom>
        </p:spPr>
        <p:txBody>
          <a:bodyPr vert="horz" wrap="square" lIns="0" tIns="0" rIns="0" bIns="0" rtlCol="0">
            <a:noAutofit/>
          </a:bodyPr>
          <a:lstStyle/>
          <a:p>
            <a:pPr marL="12700">
              <a:lnSpc>
                <a:spcPct val="100000"/>
              </a:lnSpc>
            </a:pPr>
            <a:r>
              <a:rPr lang="en-IN" sz="1400" dirty="0">
                <a:latin typeface="Courier New"/>
                <a:cs typeface="Courier New"/>
              </a:rPr>
              <a:t>0000 0001</a:t>
            </a:r>
          </a:p>
        </p:txBody>
      </p:sp>
      <p:sp>
        <p:nvSpPr>
          <p:cNvPr id="45" name="object 45"/>
          <p:cNvSpPr txBox="1"/>
          <p:nvPr/>
        </p:nvSpPr>
        <p:spPr>
          <a:xfrm>
            <a:off x="5170426" y="1448817"/>
            <a:ext cx="381635" cy="164465"/>
          </a:xfrm>
          <a:prstGeom prst="rect">
            <a:avLst/>
          </a:prstGeom>
        </p:spPr>
        <p:txBody>
          <a:bodyPr vert="horz" wrap="square" lIns="0" tIns="0" rIns="0" bIns="0" rtlCol="0">
            <a:noAutofit/>
          </a:bodyPr>
          <a:lstStyle/>
          <a:p>
            <a:pPr marL="12700">
              <a:lnSpc>
                <a:spcPct val="100000"/>
              </a:lnSpc>
            </a:pPr>
            <a:r>
              <a:rPr sz="1000" b="1" spc="0" dirty="0">
                <a:latin typeface="Times New Roman"/>
                <a:cs typeface="Times New Roman"/>
              </a:rPr>
              <a:t>1</a:t>
            </a:r>
            <a:r>
              <a:rPr sz="1000" b="1" spc="-5" dirty="0">
                <a:latin typeface="Times New Roman"/>
                <a:cs typeface="Times New Roman"/>
              </a:rPr>
              <a:t>6  </a:t>
            </a:r>
            <a:r>
              <a:rPr sz="1000" b="1" spc="45" dirty="0">
                <a:latin typeface="Times New Roman"/>
                <a:cs typeface="Times New Roman"/>
              </a:rPr>
              <a:t> </a:t>
            </a:r>
            <a:r>
              <a:rPr sz="1000" b="1" spc="0" dirty="0">
                <a:latin typeface="Times New Roman"/>
                <a:cs typeface="Times New Roman"/>
              </a:rPr>
              <a:t>1</a:t>
            </a:r>
            <a:r>
              <a:rPr sz="1000" b="1" spc="-5" dirty="0">
                <a:latin typeface="Times New Roman"/>
                <a:cs typeface="Times New Roman"/>
              </a:rPr>
              <a:t>5</a:t>
            </a:r>
            <a:endParaRPr sz="1000">
              <a:latin typeface="Times New Roman"/>
              <a:cs typeface="Times New Roman"/>
            </a:endParaRPr>
          </a:p>
        </p:txBody>
      </p:sp>
      <p:sp>
        <p:nvSpPr>
          <p:cNvPr id="46" name="object 46"/>
          <p:cNvSpPr txBox="1"/>
          <p:nvPr/>
        </p:nvSpPr>
        <p:spPr>
          <a:xfrm>
            <a:off x="8828025" y="1448817"/>
            <a:ext cx="88900" cy="164465"/>
          </a:xfrm>
          <a:prstGeom prst="rect">
            <a:avLst/>
          </a:prstGeom>
        </p:spPr>
        <p:txBody>
          <a:bodyPr vert="horz" wrap="square" lIns="0" tIns="0" rIns="0" bIns="0" rtlCol="0">
            <a:noAutofit/>
          </a:bodyPr>
          <a:lstStyle/>
          <a:p>
            <a:pPr marL="12700">
              <a:lnSpc>
                <a:spcPct val="100000"/>
              </a:lnSpc>
            </a:pPr>
            <a:r>
              <a:rPr sz="1000" b="1" spc="-5" dirty="0">
                <a:latin typeface="Times New Roman"/>
                <a:cs typeface="Times New Roman"/>
              </a:rPr>
              <a:t>0</a:t>
            </a:r>
            <a:endParaRPr sz="1000">
              <a:latin typeface="Times New Roman"/>
              <a:cs typeface="Times New Roman"/>
            </a:endParaRPr>
          </a:p>
        </p:txBody>
      </p:sp>
      <p:sp>
        <p:nvSpPr>
          <p:cNvPr id="47" name="object 47"/>
          <p:cNvSpPr txBox="1"/>
          <p:nvPr/>
        </p:nvSpPr>
        <p:spPr>
          <a:xfrm>
            <a:off x="6574030" y="1445769"/>
            <a:ext cx="153035" cy="164465"/>
          </a:xfrm>
          <a:prstGeom prst="rect">
            <a:avLst/>
          </a:prstGeom>
        </p:spPr>
        <p:txBody>
          <a:bodyPr vert="horz" wrap="square" lIns="0" tIns="0" rIns="0" bIns="0" rtlCol="0">
            <a:noAutofit/>
          </a:bodyPr>
          <a:lstStyle/>
          <a:p>
            <a:pPr marL="12700">
              <a:lnSpc>
                <a:spcPct val="100000"/>
              </a:lnSpc>
            </a:pPr>
            <a:r>
              <a:rPr sz="1000" b="1" spc="0" dirty="0">
                <a:latin typeface="Times New Roman"/>
                <a:cs typeface="Times New Roman"/>
              </a:rPr>
              <a:t>1</a:t>
            </a:r>
            <a:r>
              <a:rPr sz="1000" b="1" spc="-5" dirty="0">
                <a:latin typeface="Times New Roman"/>
                <a:cs typeface="Times New Roman"/>
              </a:rPr>
              <a:t>0</a:t>
            </a:r>
            <a:endParaRPr sz="1000">
              <a:latin typeface="Times New Roman"/>
              <a:cs typeface="Times New Roman"/>
            </a:endParaRPr>
          </a:p>
        </p:txBody>
      </p:sp>
      <p:sp>
        <p:nvSpPr>
          <p:cNvPr id="48" name="object 48"/>
          <p:cNvSpPr/>
          <p:nvPr/>
        </p:nvSpPr>
        <p:spPr>
          <a:xfrm>
            <a:off x="7618475" y="1885315"/>
            <a:ext cx="0" cy="76200"/>
          </a:xfrm>
          <a:custGeom>
            <a:avLst/>
            <a:gdLst/>
            <a:ahLst/>
            <a:cxnLst/>
            <a:rect l="l" t="t" r="r" b="b"/>
            <a:pathLst>
              <a:path h="76200">
                <a:moveTo>
                  <a:pt x="0" y="0"/>
                </a:moveTo>
                <a:lnTo>
                  <a:pt x="0" y="76200"/>
                </a:lnTo>
              </a:path>
            </a:pathLst>
          </a:custGeom>
          <a:ln w="25654">
            <a:solidFill>
              <a:srgbClr val="9EB23A"/>
            </a:solidFill>
          </a:ln>
        </p:spPr>
        <p:txBody>
          <a:bodyPr wrap="square" lIns="0" tIns="0" rIns="0" bIns="0" rtlCol="0">
            <a:noAutofit/>
          </a:bodyPr>
          <a:lstStyle/>
          <a:p>
            <a:endParaRPr/>
          </a:p>
        </p:txBody>
      </p:sp>
      <p:sp>
        <p:nvSpPr>
          <p:cNvPr id="49" name="object 49"/>
          <p:cNvSpPr/>
          <p:nvPr/>
        </p:nvSpPr>
        <p:spPr>
          <a:xfrm>
            <a:off x="7847076" y="1885315"/>
            <a:ext cx="0" cy="76200"/>
          </a:xfrm>
          <a:custGeom>
            <a:avLst/>
            <a:gdLst/>
            <a:ahLst/>
            <a:cxnLst/>
            <a:rect l="l" t="t" r="r" b="b"/>
            <a:pathLst>
              <a:path h="76200">
                <a:moveTo>
                  <a:pt x="0" y="0"/>
                </a:moveTo>
                <a:lnTo>
                  <a:pt x="0" y="76200"/>
                </a:lnTo>
              </a:path>
            </a:pathLst>
          </a:custGeom>
          <a:ln w="25654">
            <a:solidFill>
              <a:srgbClr val="9EB23A"/>
            </a:solidFill>
          </a:ln>
        </p:spPr>
        <p:txBody>
          <a:bodyPr wrap="square" lIns="0" tIns="0" rIns="0" bIns="0" rtlCol="0">
            <a:noAutofit/>
          </a:bodyPr>
          <a:lstStyle/>
          <a:p>
            <a:endParaRPr/>
          </a:p>
        </p:txBody>
      </p:sp>
      <p:sp>
        <p:nvSpPr>
          <p:cNvPr id="50" name="object 50"/>
          <p:cNvSpPr/>
          <p:nvPr/>
        </p:nvSpPr>
        <p:spPr>
          <a:xfrm>
            <a:off x="6535673" y="1892935"/>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53" name="Slide Number Placeholder 5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56</a:t>
            </a:fld>
            <a:endParaRPr lang="en-US" sz="900">
              <a:latin typeface="Arial"/>
              <a:cs typeface="Arial"/>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latin typeface="Arial" panose="020B0604020202020204" pitchFamily="34" charset="0"/>
                <a:cs typeface="Arial" panose="020B0604020202020204" pitchFamily="34" charset="0"/>
              </a:rPr>
              <a:t>Program Status Register: xPSR</a:t>
            </a:r>
            <a:endParaRPr lang="en-IN" sz="3600" b="1"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2"/>
          <a:stretch>
            <a:fillRect/>
          </a:stretch>
        </p:blipFill>
        <p:spPr>
          <a:xfrm>
            <a:off x="622301" y="1187451"/>
            <a:ext cx="9296400" cy="5410199"/>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57</a:t>
            </a:fld>
            <a:endParaRPr lang="en-US" sz="900">
              <a:latin typeface="Arial"/>
              <a:cs typeface="Arial"/>
            </a:endParaRPr>
          </a:p>
        </p:txBody>
      </p:sp>
    </p:spTree>
    <p:extLst>
      <p:ext uri="{BB962C8B-B14F-4D97-AF65-F5344CB8AC3E}">
        <p14:creationId xmlns:p14="http://schemas.microsoft.com/office/powerpoint/2010/main" val="187447439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latin typeface="Arial" panose="020B0604020202020204" pitchFamily="34" charset="0"/>
                <a:cs typeface="Arial" panose="020B0604020202020204" pitchFamily="34" charset="0"/>
              </a:rPr>
              <a:t>APSR</a:t>
            </a:r>
            <a:endParaRPr lang="en-IN" sz="3600" b="1"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2"/>
          <a:stretch>
            <a:fillRect/>
          </a:stretch>
        </p:blipFill>
        <p:spPr>
          <a:xfrm>
            <a:off x="1057147" y="1416050"/>
            <a:ext cx="8579104" cy="4648200"/>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58</a:t>
            </a:fld>
            <a:endParaRPr lang="en-US" sz="900">
              <a:latin typeface="Arial"/>
              <a:cs typeface="Arial"/>
            </a:endParaRPr>
          </a:p>
        </p:txBody>
      </p:sp>
      <p:sp>
        <p:nvSpPr>
          <p:cNvPr id="3" name="TextBox 2"/>
          <p:cNvSpPr txBox="1"/>
          <p:nvPr/>
        </p:nvSpPr>
        <p:spPr>
          <a:xfrm>
            <a:off x="546100" y="1949450"/>
            <a:ext cx="1828801" cy="4524315"/>
          </a:xfrm>
          <a:prstGeom prst="rect">
            <a:avLst/>
          </a:prstGeom>
          <a:noFill/>
        </p:spPr>
        <p:txBody>
          <a:bodyPr wrap="square" rtlCol="0">
            <a:spAutoFit/>
          </a:bodyPr>
          <a:lstStyle/>
          <a:p>
            <a:r>
              <a:rPr lang="en-US" dirty="0"/>
              <a:t>Bits 28 to 31 are alu condition code flags.</a:t>
            </a:r>
          </a:p>
          <a:p>
            <a:endParaRPr lang="en-US" dirty="0"/>
          </a:p>
          <a:p>
            <a:r>
              <a:rPr lang="en-US" dirty="0"/>
              <a:t>Q bit – </a:t>
            </a:r>
            <a:r>
              <a:rPr lang="en-US" dirty="0">
                <a:solidFill>
                  <a:srgbClr val="FF0000"/>
                </a:solidFill>
              </a:rPr>
              <a:t>sticky overflow flag , used by saturating instructions.</a:t>
            </a:r>
          </a:p>
          <a:p>
            <a:endParaRPr lang="en-US" dirty="0"/>
          </a:p>
          <a:p>
            <a:r>
              <a:rPr lang="en-US" dirty="0"/>
              <a:t>These alu are the only one you can modify in thread mode</a:t>
            </a:r>
          </a:p>
          <a:p>
            <a:endParaRPr lang="en-US" dirty="0"/>
          </a:p>
          <a:p>
            <a:endParaRPr lang="en-US" dirty="0"/>
          </a:p>
        </p:txBody>
      </p:sp>
    </p:spTree>
    <p:extLst>
      <p:ext uri="{BB962C8B-B14F-4D97-AF65-F5344CB8AC3E}">
        <p14:creationId xmlns:p14="http://schemas.microsoft.com/office/powerpoint/2010/main" val="183966816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7633" y="490730"/>
            <a:ext cx="8768621" cy="556623"/>
          </a:xfrm>
        </p:spPr>
        <p:txBody>
          <a:bodyPr/>
          <a:lstStyle/>
          <a:p>
            <a:r>
              <a:rPr lang="en-US" dirty="0"/>
              <a:t>Q Flag – Signed &amp; Unsigned Saturation</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59</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345364" y="1352550"/>
            <a:ext cx="10002678" cy="4851401"/>
          </a:xfrm>
          <a:prstGeom prst="rect">
            <a:avLst/>
          </a:prstGeom>
        </p:spPr>
      </p:pic>
    </p:spTree>
    <p:extLst>
      <p:ext uri="{BB962C8B-B14F-4D97-AF65-F5344CB8AC3E}">
        <p14:creationId xmlns:p14="http://schemas.microsoft.com/office/powerpoint/2010/main" val="32684822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a:extLst>
              <a:ext uri="{FF2B5EF4-FFF2-40B4-BE49-F238E27FC236}">
                <a16:creationId xmlns:a16="http://schemas.microsoft.com/office/drawing/2014/main" id="{6797BF14-7AFE-40FD-B2D7-B1EEEB61E39F}"/>
              </a:ext>
            </a:extLst>
          </p:cNvPr>
          <p:cNvSpPr>
            <a:spLocks noGrp="1" noChangeArrowheads="1"/>
          </p:cNvSpPr>
          <p:nvPr>
            <p:ph type="title"/>
          </p:nvPr>
        </p:nvSpPr>
        <p:spPr/>
        <p:txBody>
          <a:bodyPr/>
          <a:lstStyle/>
          <a:p>
            <a:pPr eaLnBrk="1" hangingPunct="1"/>
            <a:r>
              <a:rPr lang="en-US" altLang="en-US"/>
              <a:t>ARM History</a:t>
            </a:r>
          </a:p>
        </p:txBody>
      </p:sp>
      <p:sp>
        <p:nvSpPr>
          <p:cNvPr id="12291" name="Rectangle 3">
            <a:extLst>
              <a:ext uri="{FF2B5EF4-FFF2-40B4-BE49-F238E27FC236}">
                <a16:creationId xmlns:a16="http://schemas.microsoft.com/office/drawing/2014/main" id="{F886CBC1-90E6-47DA-9274-38B0428BB61E}"/>
              </a:ext>
            </a:extLst>
          </p:cNvPr>
          <p:cNvSpPr>
            <a:spLocks noGrp="1" noChangeArrowheads="1"/>
          </p:cNvSpPr>
          <p:nvPr>
            <p:ph type="body" idx="1"/>
          </p:nvPr>
        </p:nvSpPr>
        <p:spPr/>
        <p:txBody>
          <a:bodyPr/>
          <a:lstStyle/>
          <a:p>
            <a:pPr algn="just">
              <a:lnSpc>
                <a:spcPct val="150000"/>
              </a:lnSpc>
              <a:spcBef>
                <a:spcPts val="826"/>
              </a:spcBef>
            </a:pPr>
            <a:r>
              <a:rPr lang="en-GB" altLang="en-US" sz="3306" dirty="0"/>
              <a:t>ARM – Acorn RISC Machine(1983–1985)</a:t>
            </a:r>
          </a:p>
          <a:p>
            <a:pPr lvl="1" algn="just" eaLnBrk="1" hangingPunct="1">
              <a:lnSpc>
                <a:spcPct val="150000"/>
              </a:lnSpc>
            </a:pPr>
            <a:r>
              <a:rPr lang="en-GB" altLang="en-US" dirty="0"/>
              <a:t>Acorn Computers Limited, Cambridge, England</a:t>
            </a:r>
          </a:p>
          <a:p>
            <a:pPr algn="just" eaLnBrk="1" hangingPunct="1">
              <a:lnSpc>
                <a:spcPct val="150000"/>
              </a:lnSpc>
            </a:pPr>
            <a:r>
              <a:rPr lang="en-GB" altLang="en-US" sz="3306" dirty="0"/>
              <a:t>ARM – Advanced RISC Machine 1990</a:t>
            </a:r>
            <a:r>
              <a:rPr lang="en-GB" altLang="en-US" dirty="0"/>
              <a:t> </a:t>
            </a:r>
          </a:p>
          <a:p>
            <a:pPr lvl="1" algn="just" eaLnBrk="1" hangingPunct="1">
              <a:lnSpc>
                <a:spcPct val="150000"/>
              </a:lnSpc>
            </a:pPr>
            <a:r>
              <a:rPr lang="en-GB" altLang="en-US" dirty="0"/>
              <a:t>ARM Limited, 1990</a:t>
            </a:r>
          </a:p>
          <a:p>
            <a:pPr lvl="1" algn="just" eaLnBrk="1" hangingPunct="1">
              <a:lnSpc>
                <a:spcPct val="150000"/>
              </a:lnSpc>
            </a:pPr>
            <a:r>
              <a:rPr lang="en-GB" altLang="en-US" dirty="0"/>
              <a:t>ARM has been licensed to many semiconductor manufacturers</a:t>
            </a:r>
          </a:p>
          <a:p>
            <a:pPr eaLnBrk="1" hangingPunct="1"/>
            <a:endParaRPr lang="en-US" altLang="en-US" dirty="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latin typeface="Arial" panose="020B0604020202020204" pitchFamily="34" charset="0"/>
                <a:cs typeface="Arial" panose="020B0604020202020204" pitchFamily="34" charset="0"/>
              </a:rPr>
              <a:t>IPSR</a:t>
            </a:r>
            <a:endParaRPr lang="en-IN" sz="3600" b="1"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2"/>
          <a:stretch>
            <a:fillRect/>
          </a:stretch>
        </p:blipFill>
        <p:spPr>
          <a:xfrm>
            <a:off x="1057147" y="1187452"/>
            <a:ext cx="8709153" cy="5419725"/>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60</a:t>
            </a:fld>
            <a:endParaRPr lang="en-US" sz="900">
              <a:latin typeface="Arial"/>
              <a:cs typeface="Arial"/>
            </a:endParaRPr>
          </a:p>
        </p:txBody>
      </p:sp>
    </p:spTree>
    <p:extLst>
      <p:ext uri="{BB962C8B-B14F-4D97-AF65-F5344CB8AC3E}">
        <p14:creationId xmlns:p14="http://schemas.microsoft.com/office/powerpoint/2010/main" val="308919876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b="1" dirty="0"/>
              <a:t>CONTROL register</a:t>
            </a:r>
            <a:br>
              <a:rPr lang="en-US" b="1" dirty="0"/>
            </a:br>
            <a:endParaRPr lang="en-US" dirty="0"/>
          </a:p>
        </p:txBody>
      </p:sp>
      <p:sp>
        <p:nvSpPr>
          <p:cNvPr id="8" name="Text Placeholder 7"/>
          <p:cNvSpPr>
            <a:spLocks noGrp="1"/>
          </p:cNvSpPr>
          <p:nvPr>
            <p:ph type="body" idx="1"/>
          </p:nvPr>
        </p:nvSpPr>
        <p:spPr>
          <a:xfrm>
            <a:off x="711919" y="1176589"/>
            <a:ext cx="8958138" cy="1667375"/>
          </a:xfrm>
        </p:spPr>
        <p:txBody>
          <a:bodyPr/>
          <a:lstStyle/>
          <a:p>
            <a:pPr marL="0" indent="0">
              <a:buNone/>
            </a:pPr>
            <a:r>
              <a:rPr lang="en-US" dirty="0"/>
              <a:t>The CONTROL register controls the stack used and the privilege level for software execution when the processor is in Thread mode. </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61</a:t>
            </a:fld>
            <a:endParaRPr lang="en-US" sz="900">
              <a:latin typeface="Arial"/>
              <a:cs typeface="Arial"/>
            </a:endParaRPr>
          </a:p>
        </p:txBody>
      </p:sp>
      <p:pic>
        <p:nvPicPr>
          <p:cNvPr id="2" name="Picture 1"/>
          <p:cNvPicPr>
            <a:picLocks noChangeAspect="1"/>
          </p:cNvPicPr>
          <p:nvPr/>
        </p:nvPicPr>
        <p:blipFill>
          <a:blip r:embed="rId2"/>
          <a:stretch>
            <a:fillRect/>
          </a:stretch>
        </p:blipFill>
        <p:spPr>
          <a:xfrm>
            <a:off x="1255926" y="2260297"/>
            <a:ext cx="7870126" cy="1384300"/>
          </a:xfrm>
          <a:prstGeom prst="rect">
            <a:avLst/>
          </a:prstGeom>
        </p:spPr>
      </p:pic>
      <p:pic>
        <p:nvPicPr>
          <p:cNvPr id="3" name="Picture 2"/>
          <p:cNvPicPr>
            <a:picLocks noChangeAspect="1"/>
          </p:cNvPicPr>
          <p:nvPr/>
        </p:nvPicPr>
        <p:blipFill>
          <a:blip r:embed="rId3">
            <a:lum bright="-20000" contrast="40000"/>
          </a:blip>
          <a:stretch>
            <a:fillRect/>
          </a:stretch>
        </p:blipFill>
        <p:spPr>
          <a:xfrm>
            <a:off x="1179763" y="3690658"/>
            <a:ext cx="8022451" cy="2755900"/>
          </a:xfrm>
          <a:prstGeom prst="rect">
            <a:avLst/>
          </a:prstGeom>
        </p:spPr>
      </p:pic>
    </p:spTree>
    <p:extLst>
      <p:ext uri="{BB962C8B-B14F-4D97-AF65-F5344CB8AC3E}">
        <p14:creationId xmlns:p14="http://schemas.microsoft.com/office/powerpoint/2010/main" val="152369198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b="1" dirty="0"/>
              <a:t>CONTROL register</a:t>
            </a:r>
            <a:br>
              <a:rPr lang="en-US" b="1" dirty="0"/>
            </a:br>
            <a:endParaRPr lang="en-US" dirty="0"/>
          </a:p>
        </p:txBody>
      </p:sp>
      <p:sp>
        <p:nvSpPr>
          <p:cNvPr id="8" name="Text Placeholder 7"/>
          <p:cNvSpPr>
            <a:spLocks noGrp="1"/>
          </p:cNvSpPr>
          <p:nvPr>
            <p:ph type="body" idx="1"/>
          </p:nvPr>
        </p:nvSpPr>
        <p:spPr>
          <a:xfrm>
            <a:off x="678113" y="1614045"/>
            <a:ext cx="8958138" cy="1667375"/>
          </a:xfrm>
        </p:spPr>
        <p:txBody>
          <a:bodyPr/>
          <a:lstStyle/>
          <a:p>
            <a:pPr algn="l"/>
            <a:r>
              <a:rPr lang="en-US" dirty="0"/>
              <a:t>The CONTROL register can only be modified in the privileged access level and can be read in both privileged and unprivileged access levels.</a:t>
            </a:r>
          </a:p>
          <a:p>
            <a:pPr algn="l"/>
            <a:r>
              <a:rPr lang="en-US" dirty="0"/>
              <a:t>After reset, the CONTROL register is 0.</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62</a:t>
            </a:fld>
            <a:endParaRPr lang="en-US" sz="900">
              <a:latin typeface="Arial"/>
              <a:cs typeface="Arial"/>
            </a:endParaRPr>
          </a:p>
        </p:txBody>
      </p:sp>
      <p:pic>
        <p:nvPicPr>
          <p:cNvPr id="2" name="Picture 1"/>
          <p:cNvPicPr>
            <a:picLocks noChangeAspect="1"/>
          </p:cNvPicPr>
          <p:nvPr/>
        </p:nvPicPr>
        <p:blipFill>
          <a:blip r:embed="rId2"/>
          <a:stretch>
            <a:fillRect/>
          </a:stretch>
        </p:blipFill>
        <p:spPr>
          <a:xfrm>
            <a:off x="1029355" y="3729712"/>
            <a:ext cx="7870126" cy="1384300"/>
          </a:xfrm>
          <a:prstGeom prst="rect">
            <a:avLst/>
          </a:prstGeom>
        </p:spPr>
      </p:pic>
    </p:spTree>
    <p:extLst>
      <p:ext uri="{BB962C8B-B14F-4D97-AF65-F5344CB8AC3E}">
        <p14:creationId xmlns:p14="http://schemas.microsoft.com/office/powerpoint/2010/main" val="358549773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Mask registers</a:t>
            </a:r>
          </a:p>
        </p:txBody>
      </p:sp>
      <p:pic>
        <p:nvPicPr>
          <p:cNvPr id="7" name="Content Placeholder 6"/>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t="14878" r="13582" b="27924"/>
          <a:stretch/>
        </p:blipFill>
        <p:spPr>
          <a:xfrm>
            <a:off x="123823" y="2986162"/>
            <a:ext cx="5438903" cy="3600400"/>
          </a:xfrm>
        </p:spPr>
      </p:pic>
      <p:pic>
        <p:nvPicPr>
          <p:cNvPr id="9" name="Content Placeholder 8"/>
          <p:cNvPicPr>
            <a:picLocks noGrp="1" noChangeAspect="1"/>
          </p:cNvPicPr>
          <p:nvPr>
            <p:ph sz="half" idx="3"/>
          </p:nvPr>
        </p:nvPicPr>
        <p:blipFill rotWithShape="1">
          <a:blip r:embed="rId3">
            <a:extLst>
              <a:ext uri="{28A0092B-C50C-407E-A947-70E740481C1C}">
                <a14:useLocalDpi xmlns:a14="http://schemas.microsoft.com/office/drawing/2010/main" val="0"/>
              </a:ext>
            </a:extLst>
          </a:blip>
          <a:srcRect l="1197" t="13201" r="2820" b="4325"/>
          <a:stretch/>
        </p:blipFill>
        <p:spPr>
          <a:xfrm>
            <a:off x="5562725" y="1618010"/>
            <a:ext cx="5040560" cy="4552764"/>
          </a:xfr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63</a:t>
            </a:fld>
            <a:endParaRPr lang="en-US" sz="900">
              <a:latin typeface="Arial"/>
              <a:cs typeface="Arial"/>
            </a:endParaRPr>
          </a:p>
        </p:txBody>
      </p:sp>
      <p:pic>
        <p:nvPicPr>
          <p:cNvPr id="3" name="Picture 2"/>
          <p:cNvPicPr>
            <a:picLocks noChangeAspect="1"/>
          </p:cNvPicPr>
          <p:nvPr/>
        </p:nvPicPr>
        <p:blipFill rotWithShape="1">
          <a:blip r:embed="rId4"/>
          <a:srcRect t="8729"/>
          <a:stretch/>
        </p:blipFill>
        <p:spPr>
          <a:xfrm>
            <a:off x="421522" y="1185964"/>
            <a:ext cx="4925176" cy="2202381"/>
          </a:xfrm>
          <a:prstGeom prst="rect">
            <a:avLst/>
          </a:prstGeom>
        </p:spPr>
      </p:pic>
    </p:spTree>
    <p:extLst>
      <p:ext uri="{BB962C8B-B14F-4D97-AF65-F5344CB8AC3E}">
        <p14:creationId xmlns:p14="http://schemas.microsoft.com/office/powerpoint/2010/main" val="229263525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Stacks</a:t>
            </a:r>
          </a:p>
        </p:txBody>
      </p:sp>
      <p:sp>
        <p:nvSpPr>
          <p:cNvPr id="4" name="Slide Number Placeholder 3"/>
          <p:cNvSpPr>
            <a:spLocks noGrp="1"/>
          </p:cNvSpPr>
          <p:nvPr>
            <p:ph type="sldNum" sz="quarter" idx="7"/>
          </p:nvPr>
        </p:nvSpPr>
        <p:spPr>
          <a:xfrm>
            <a:off x="1212089" y="7054851"/>
            <a:ext cx="248413" cy="108802"/>
          </a:xfrm>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64</a:t>
            </a:fld>
            <a:endParaRPr lang="en-US" sz="900" dirty="0">
              <a:latin typeface="Arial"/>
              <a:cs typeface="Arial"/>
            </a:endParaRPr>
          </a:p>
        </p:txBody>
      </p:sp>
      <p:pic>
        <p:nvPicPr>
          <p:cNvPr id="5" name="Picture 4"/>
          <p:cNvPicPr>
            <a:picLocks noChangeAspect="1"/>
          </p:cNvPicPr>
          <p:nvPr/>
        </p:nvPicPr>
        <p:blipFill rotWithShape="1">
          <a:blip r:embed="rId2"/>
          <a:srcRect t="3583"/>
          <a:stretch/>
        </p:blipFill>
        <p:spPr>
          <a:xfrm>
            <a:off x="1155701" y="1257478"/>
            <a:ext cx="8382000" cy="5492572"/>
          </a:xfrm>
          <a:prstGeom prst="rect">
            <a:avLst/>
          </a:prstGeom>
        </p:spPr>
      </p:pic>
    </p:spTree>
    <p:extLst>
      <p:ext uri="{BB962C8B-B14F-4D97-AF65-F5344CB8AC3E}">
        <p14:creationId xmlns:p14="http://schemas.microsoft.com/office/powerpoint/2010/main" val="228201134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Both Thread and Handler using MSP</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65</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513188" y="1955801"/>
            <a:ext cx="7667026" cy="3644900"/>
          </a:xfrm>
          <a:prstGeom prst="rect">
            <a:avLst/>
          </a:prstGeom>
        </p:spPr>
      </p:pic>
    </p:spTree>
    <p:extLst>
      <p:ext uri="{BB962C8B-B14F-4D97-AF65-F5344CB8AC3E}">
        <p14:creationId xmlns:p14="http://schemas.microsoft.com/office/powerpoint/2010/main" val="277506440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Thread uses PSP &amp; Handler uses MSP</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66</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538575" y="1936751"/>
            <a:ext cx="7616252" cy="3683000"/>
          </a:xfrm>
          <a:prstGeom prst="rect">
            <a:avLst/>
          </a:prstGeom>
        </p:spPr>
      </p:pic>
    </p:spTree>
    <p:extLst>
      <p:ext uri="{BB962C8B-B14F-4D97-AF65-F5344CB8AC3E}">
        <p14:creationId xmlns:p14="http://schemas.microsoft.com/office/powerpoint/2010/main" val="400276729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96263" y="465884"/>
            <a:ext cx="9042080" cy="556623"/>
          </a:xfrm>
        </p:spPr>
        <p:txBody>
          <a:bodyPr/>
          <a:lstStyle/>
          <a:p>
            <a:r>
              <a:rPr lang="en-US" dirty="0"/>
              <a:t>Switching Privileged &amp; Unprivileged</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67</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378149" y="1978050"/>
            <a:ext cx="10002678" cy="3060700"/>
          </a:xfrm>
          <a:prstGeom prst="rect">
            <a:avLst/>
          </a:prstGeom>
        </p:spPr>
      </p:pic>
    </p:spTree>
    <p:extLst>
      <p:ext uri="{BB962C8B-B14F-4D97-AF65-F5344CB8AC3E}">
        <p14:creationId xmlns:p14="http://schemas.microsoft.com/office/powerpoint/2010/main" val="21165232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Privilege, Modes and Stacks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68</a:t>
            </a:fld>
            <a:endParaRPr lang="en-US" sz="900">
              <a:latin typeface="Arial"/>
              <a:cs typeface="Arial"/>
            </a:endParaRPr>
          </a:p>
        </p:txBody>
      </p:sp>
      <p:pic>
        <p:nvPicPr>
          <p:cNvPr id="6" name="Picture 5"/>
          <p:cNvPicPr>
            <a:picLocks noChangeAspect="1"/>
          </p:cNvPicPr>
          <p:nvPr/>
        </p:nvPicPr>
        <p:blipFill>
          <a:blip r:embed="rId2"/>
          <a:stretch>
            <a:fillRect/>
          </a:stretch>
        </p:blipFill>
        <p:spPr>
          <a:xfrm>
            <a:off x="850901" y="1255979"/>
            <a:ext cx="9180639" cy="5546607"/>
          </a:xfrm>
          <a:prstGeom prst="rect">
            <a:avLst/>
          </a:prstGeom>
        </p:spPr>
      </p:pic>
    </p:spTree>
    <p:extLst>
      <p:ext uri="{BB962C8B-B14F-4D97-AF65-F5344CB8AC3E}">
        <p14:creationId xmlns:p14="http://schemas.microsoft.com/office/powerpoint/2010/main" val="113938899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System</a:t>
            </a:r>
          </a:p>
        </p:txBody>
      </p:sp>
      <p:sp>
        <p:nvSpPr>
          <p:cNvPr id="3" name="Text Placeholder 2"/>
          <p:cNvSpPr>
            <a:spLocks noGrp="1"/>
          </p:cNvSpPr>
          <p:nvPr>
            <p:ph type="body" idx="1"/>
          </p:nvPr>
        </p:nvSpPr>
        <p:spPr>
          <a:xfrm>
            <a:off x="867632" y="1690020"/>
            <a:ext cx="8958138" cy="1667375"/>
          </a:xfrm>
        </p:spPr>
        <p:txBody>
          <a:bodyPr/>
          <a:lstStyle/>
          <a:p>
            <a:r>
              <a:rPr lang="en-US" dirty="0"/>
              <a:t>Memory System features</a:t>
            </a:r>
          </a:p>
          <a:p>
            <a:pPr lvl="1"/>
            <a:r>
              <a:rPr lang="en-US" dirty="0"/>
              <a:t>4GB linear address space </a:t>
            </a:r>
          </a:p>
          <a:p>
            <a:pPr lvl="1"/>
            <a:r>
              <a:rPr lang="en-US" dirty="0"/>
              <a:t>Architecturally defined memory map </a:t>
            </a:r>
          </a:p>
          <a:p>
            <a:pPr lvl="1"/>
            <a:r>
              <a:rPr lang="en-US" dirty="0"/>
              <a:t>Support for little endian and big endian memory systems </a:t>
            </a:r>
          </a:p>
          <a:p>
            <a:pPr lvl="1"/>
            <a:r>
              <a:rPr lang="en-US" dirty="0"/>
              <a:t>Bit band accesses (optional) </a:t>
            </a:r>
          </a:p>
          <a:p>
            <a:pPr lvl="1"/>
            <a:r>
              <a:rPr lang="en-US" dirty="0"/>
              <a:t>Write buffer - When a write transfer to a buffered memory region will take multiple cycles, the transfer can be buffered by the internal write buffer in the Cortex-M3 or Cortex-M4 processor so that the processor can continue to execute the next instruction, if possible. This allows higher program execution speed.</a:t>
            </a:r>
          </a:p>
          <a:p>
            <a:pPr lvl="1"/>
            <a:r>
              <a:rPr lang="en-US" dirty="0"/>
              <a:t>Memory Protection Unit (Optional)</a:t>
            </a:r>
          </a:p>
          <a:p>
            <a:pPr lvl="1"/>
            <a:r>
              <a:rPr lang="en-US" dirty="0"/>
              <a:t>Unaligned transfer support</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69</a:t>
            </a:fld>
            <a:endParaRPr lang="en-US" sz="900">
              <a:latin typeface="Arial"/>
              <a:cs typeface="Arial"/>
            </a:endParaRPr>
          </a:p>
        </p:txBody>
      </p:sp>
    </p:spTree>
    <p:extLst>
      <p:ext uri="{BB962C8B-B14F-4D97-AF65-F5344CB8AC3E}">
        <p14:creationId xmlns:p14="http://schemas.microsoft.com/office/powerpoint/2010/main" val="39085520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a:extLst>
              <a:ext uri="{FF2B5EF4-FFF2-40B4-BE49-F238E27FC236}">
                <a16:creationId xmlns:a16="http://schemas.microsoft.com/office/drawing/2014/main" id="{E5644E04-57B3-4600-9369-25258C97C816}"/>
              </a:ext>
            </a:extLst>
          </p:cNvPr>
          <p:cNvSpPr>
            <a:spLocks noGrp="1" noChangeArrowheads="1"/>
          </p:cNvSpPr>
          <p:nvPr>
            <p:ph type="title"/>
          </p:nvPr>
        </p:nvSpPr>
        <p:spPr>
          <a:xfrm>
            <a:off x="812800" y="302611"/>
            <a:ext cx="9067800" cy="956806"/>
          </a:xfrm>
        </p:spPr>
        <p:txBody>
          <a:bodyPr/>
          <a:lstStyle/>
          <a:p>
            <a:pPr eaLnBrk="1" hangingPunct="1"/>
            <a:r>
              <a:rPr lang="en-US" altLang="en-US"/>
              <a:t>ARM History</a:t>
            </a:r>
          </a:p>
        </p:txBody>
      </p:sp>
      <p:sp>
        <p:nvSpPr>
          <p:cNvPr id="13315" name="Rectangle 3">
            <a:extLst>
              <a:ext uri="{FF2B5EF4-FFF2-40B4-BE49-F238E27FC236}">
                <a16:creationId xmlns:a16="http://schemas.microsoft.com/office/drawing/2014/main" id="{B9453468-A25D-4064-8F00-75E6EA5F7406}"/>
              </a:ext>
            </a:extLst>
          </p:cNvPr>
          <p:cNvSpPr>
            <a:spLocks noGrp="1" noChangeArrowheads="1"/>
          </p:cNvSpPr>
          <p:nvPr>
            <p:ph type="body" idx="1"/>
          </p:nvPr>
        </p:nvSpPr>
        <p:spPr>
          <a:xfrm>
            <a:off x="812800" y="1427339"/>
            <a:ext cx="9067800" cy="4986941"/>
          </a:xfrm>
        </p:spPr>
        <p:txBody>
          <a:bodyPr/>
          <a:lstStyle/>
          <a:p>
            <a:pPr algn="just" eaLnBrk="1" hangingPunct="1">
              <a:lnSpc>
                <a:spcPct val="150000"/>
              </a:lnSpc>
            </a:pPr>
            <a:r>
              <a:rPr lang="en-US" altLang="en-US" sz="3085" dirty="0"/>
              <a:t>Key component of many 32 – bit embedded systems</a:t>
            </a:r>
          </a:p>
          <a:p>
            <a:pPr algn="just" eaLnBrk="1" hangingPunct="1">
              <a:lnSpc>
                <a:spcPct val="150000"/>
              </a:lnSpc>
            </a:pPr>
            <a:r>
              <a:rPr lang="en-US" altLang="en-US" sz="3085" dirty="0"/>
              <a:t>Portable Consumer devices</a:t>
            </a:r>
            <a:endParaRPr lang="en-GB" altLang="en-US" sz="3085" dirty="0"/>
          </a:p>
          <a:p>
            <a:pPr algn="just" eaLnBrk="1" hangingPunct="1">
              <a:lnSpc>
                <a:spcPct val="150000"/>
              </a:lnSpc>
            </a:pPr>
            <a:r>
              <a:rPr lang="en-US" altLang="en-US" sz="3085" dirty="0"/>
              <a:t>ARM1 prototype in 1985</a:t>
            </a:r>
          </a:p>
          <a:p>
            <a:pPr algn="just" eaLnBrk="1" hangingPunct="1">
              <a:lnSpc>
                <a:spcPct val="150000"/>
              </a:lnSpc>
            </a:pPr>
            <a:r>
              <a:rPr lang="en-US" altLang="en-US" sz="3085" dirty="0"/>
              <a:t>One of the ARM’s most successful cores is the ARM7TDMI,provides high code density and low power consumption. </a:t>
            </a:r>
          </a:p>
          <a:p>
            <a:pPr algn="just" eaLnBrk="1" hangingPunct="1">
              <a:lnSpc>
                <a:spcPct val="150000"/>
              </a:lnSpc>
            </a:pPr>
            <a:r>
              <a:rPr lang="en-IN" sz="2000" b="1" i="0" dirty="0">
                <a:solidFill>
                  <a:srgbClr val="202124"/>
                </a:solidFill>
                <a:effectLst/>
                <a:latin typeface="arial" panose="020B0604020202020204" pitchFamily="34" charset="0"/>
              </a:rPr>
              <a:t>ARM7 + 16 bit Thumb + JTAG Debug + fast Multiplier + enhanced ICE</a:t>
            </a:r>
            <a:endParaRPr lang="en-US" altLang="en-US" sz="3085" dirty="0"/>
          </a:p>
          <a:p>
            <a:pPr algn="just" eaLnBrk="1" hangingPunct="1">
              <a:lnSpc>
                <a:spcPct val="150000"/>
              </a:lnSpc>
            </a:pPr>
            <a:endParaRPr lang="en-US" altLang="en-US" sz="3085" dirty="0"/>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hlinkClick r:id="rId2"/>
              </a:rPr>
              <a:t>Memory Map</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70</a:t>
            </a:fld>
            <a:endParaRPr lang="en-US" sz="900">
              <a:latin typeface="Arial"/>
              <a:cs typeface="Arial"/>
            </a:endParaRPr>
          </a:p>
        </p:txBody>
      </p:sp>
      <p:pic>
        <p:nvPicPr>
          <p:cNvPr id="5" name="Picture 4"/>
          <p:cNvPicPr>
            <a:picLocks noChangeAspect="1"/>
          </p:cNvPicPr>
          <p:nvPr/>
        </p:nvPicPr>
        <p:blipFill>
          <a:blip r:embed="rId3"/>
          <a:stretch>
            <a:fillRect/>
          </a:stretch>
        </p:blipFill>
        <p:spPr>
          <a:xfrm>
            <a:off x="319973" y="1185962"/>
            <a:ext cx="10053452" cy="5372101"/>
          </a:xfrm>
          <a:prstGeom prst="rect">
            <a:avLst/>
          </a:prstGeom>
        </p:spPr>
      </p:pic>
    </p:spTree>
    <p:extLst>
      <p:ext uri="{BB962C8B-B14F-4D97-AF65-F5344CB8AC3E}">
        <p14:creationId xmlns:p14="http://schemas.microsoft.com/office/powerpoint/2010/main" val="119715020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Stack Memory</a:t>
            </a:r>
          </a:p>
        </p:txBody>
      </p:sp>
      <p:sp>
        <p:nvSpPr>
          <p:cNvPr id="2" name="Slide Number Placeholder 1"/>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71</a:t>
            </a:fld>
            <a:endParaRPr lang="en-US" sz="900" dirty="0">
              <a:latin typeface="Arial"/>
              <a:cs typeface="Arial"/>
            </a:endParaRPr>
          </a:p>
        </p:txBody>
      </p:sp>
      <p:pic>
        <p:nvPicPr>
          <p:cNvPr id="6" name="Picture 5"/>
          <p:cNvPicPr>
            <a:picLocks noChangeAspect="1"/>
          </p:cNvPicPr>
          <p:nvPr/>
        </p:nvPicPr>
        <p:blipFill>
          <a:blip r:embed="rId2"/>
          <a:stretch>
            <a:fillRect/>
          </a:stretch>
        </p:blipFill>
        <p:spPr>
          <a:xfrm>
            <a:off x="319974" y="1276351"/>
            <a:ext cx="10053452" cy="5003801"/>
          </a:xfrm>
          <a:prstGeom prst="rect">
            <a:avLst/>
          </a:prstGeom>
        </p:spPr>
      </p:pic>
    </p:spTree>
    <p:extLst>
      <p:ext uri="{BB962C8B-B14F-4D97-AF65-F5344CB8AC3E}">
        <p14:creationId xmlns:p14="http://schemas.microsoft.com/office/powerpoint/2010/main" val="197641437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hlinkClick r:id="rId2"/>
              </a:rPr>
              <a:t>Exceptions and Interrupts</a:t>
            </a:r>
            <a:endParaRPr lang="en-US" dirty="0"/>
          </a:p>
        </p:txBody>
      </p:sp>
      <p:sp>
        <p:nvSpPr>
          <p:cNvPr id="3" name="Text Placeholder 2"/>
          <p:cNvSpPr>
            <a:spLocks noGrp="1"/>
          </p:cNvSpPr>
          <p:nvPr>
            <p:ph type="body" idx="1"/>
          </p:nvPr>
        </p:nvSpPr>
        <p:spPr>
          <a:xfrm>
            <a:off x="954214" y="1512800"/>
            <a:ext cx="8958138" cy="1667375"/>
          </a:xfrm>
        </p:spPr>
        <p:txBody>
          <a:bodyPr/>
          <a:lstStyle/>
          <a:p>
            <a:r>
              <a:rPr lang="en-US" dirty="0"/>
              <a:t>What are exceptions?</a:t>
            </a:r>
          </a:p>
          <a:p>
            <a:pPr lvl="1"/>
            <a:r>
              <a:rPr lang="en-US" dirty="0">
                <a:solidFill>
                  <a:srgbClr val="FF0000"/>
                </a:solidFill>
              </a:rPr>
              <a:t>Exceptions are events that cause changes to program flow. </a:t>
            </a:r>
            <a:r>
              <a:rPr lang="en-US" dirty="0"/>
              <a:t>When one happens, the processor suspends the current executing task and executes a part of the program called the exception handler.</a:t>
            </a:r>
          </a:p>
          <a:p>
            <a:pPr lvl="1"/>
            <a:r>
              <a:rPr lang="en-US" dirty="0"/>
              <a:t> After the execution of the exception handler is completed, the processor then resumes normal program execution. </a:t>
            </a:r>
          </a:p>
          <a:p>
            <a:pPr lvl="1"/>
            <a:r>
              <a:rPr lang="en-US" dirty="0"/>
              <a:t>In the ARM architecture, interrupts are one type of exception. Interrupts are usually generated from peripheral or external inputs, and in some cases they can be triggered by software. </a:t>
            </a:r>
          </a:p>
          <a:p>
            <a:pPr lvl="1"/>
            <a:r>
              <a:rPr lang="en-US" dirty="0"/>
              <a:t>The exception handlers for interrupts are also referred to as Interrupt Service Routines (ISR).</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72</a:t>
            </a:fld>
            <a:endParaRPr lang="en-US" sz="900">
              <a:latin typeface="Arial"/>
              <a:cs typeface="Arial"/>
            </a:endParaRPr>
          </a:p>
        </p:txBody>
      </p:sp>
    </p:spTree>
    <p:extLst>
      <p:ext uri="{BB962C8B-B14F-4D97-AF65-F5344CB8AC3E}">
        <p14:creationId xmlns:p14="http://schemas.microsoft.com/office/powerpoint/2010/main" val="87688268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Various Exception sources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73</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2682406" y="2410098"/>
            <a:ext cx="5448300" cy="2247900"/>
          </a:xfrm>
          <a:prstGeom prst="rect">
            <a:avLst/>
          </a:prstGeom>
        </p:spPr>
      </p:pic>
    </p:spTree>
    <p:extLst>
      <p:ext uri="{BB962C8B-B14F-4D97-AF65-F5344CB8AC3E}">
        <p14:creationId xmlns:p14="http://schemas.microsoft.com/office/powerpoint/2010/main" val="302325814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Exception Types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74</a:t>
            </a:fld>
            <a:endParaRPr lang="en-US" sz="900">
              <a:latin typeface="Arial"/>
              <a:cs typeface="Arial"/>
            </a:endParaRPr>
          </a:p>
        </p:txBody>
      </p:sp>
      <p:pic>
        <p:nvPicPr>
          <p:cNvPr id="6" name="Picture 5"/>
          <p:cNvPicPr>
            <a:picLocks noChangeAspect="1"/>
          </p:cNvPicPr>
          <p:nvPr/>
        </p:nvPicPr>
        <p:blipFill>
          <a:blip r:embed="rId2"/>
          <a:stretch>
            <a:fillRect/>
          </a:stretch>
        </p:blipFill>
        <p:spPr>
          <a:xfrm>
            <a:off x="34549" y="1169867"/>
            <a:ext cx="10693400" cy="5607414"/>
          </a:xfrm>
          <a:prstGeom prst="rect">
            <a:avLst/>
          </a:prstGeom>
        </p:spPr>
      </p:pic>
    </p:spTree>
    <p:extLst>
      <p:ext uri="{BB962C8B-B14F-4D97-AF65-F5344CB8AC3E}">
        <p14:creationId xmlns:p14="http://schemas.microsoft.com/office/powerpoint/2010/main" val="66834971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Nested Vectored Interrupt Controller</a:t>
            </a:r>
          </a:p>
        </p:txBody>
      </p:sp>
      <p:sp>
        <p:nvSpPr>
          <p:cNvPr id="3" name="Text Placeholder 2"/>
          <p:cNvSpPr>
            <a:spLocks noGrp="1"/>
          </p:cNvSpPr>
          <p:nvPr>
            <p:ph type="body" idx="1"/>
          </p:nvPr>
        </p:nvSpPr>
        <p:spPr>
          <a:xfrm>
            <a:off x="867632" y="1185964"/>
            <a:ext cx="8958138" cy="1667375"/>
          </a:xfrm>
        </p:spPr>
        <p:txBody>
          <a:bodyPr/>
          <a:lstStyle/>
          <a:p>
            <a:r>
              <a:rPr lang="en-US" dirty="0"/>
              <a:t>Features</a:t>
            </a:r>
          </a:p>
          <a:p>
            <a:pPr lvl="1"/>
            <a:r>
              <a:rPr lang="en-US" dirty="0"/>
              <a:t>Flexible exception and interrupt management</a:t>
            </a:r>
          </a:p>
          <a:p>
            <a:pPr lvl="2"/>
            <a:r>
              <a:rPr lang="en-US" dirty="0"/>
              <a:t>Each interrupt (apart from the NMI) can </a:t>
            </a:r>
            <a:r>
              <a:rPr lang="en-US" dirty="0">
                <a:solidFill>
                  <a:srgbClr val="FF0000"/>
                </a:solidFill>
              </a:rPr>
              <a:t>be enabled or disabled and can have its pending status set or cleared by software.</a:t>
            </a:r>
          </a:p>
          <a:p>
            <a:pPr lvl="1"/>
            <a:r>
              <a:rPr lang="en-US" dirty="0"/>
              <a:t>Nested exception/interrupt support</a:t>
            </a:r>
          </a:p>
          <a:p>
            <a:pPr lvl="2"/>
            <a:r>
              <a:rPr lang="en-US" dirty="0"/>
              <a:t>Each exception has a priority level. Some exceptions, such as interrupts, have programmable priority levels and some others (e.g., NMI) have a fixed priority level. When an exception occurs, the NVIC will compare the priority level of this exception to the current level. If the new exception has a higher priority, the current running task will be suspended.</a:t>
            </a:r>
          </a:p>
          <a:p>
            <a:pPr lvl="1"/>
            <a:r>
              <a:rPr lang="en-US" dirty="0"/>
              <a:t>Vectored exception/interrupt entry</a:t>
            </a:r>
          </a:p>
          <a:p>
            <a:pPr lvl="2"/>
            <a:r>
              <a:rPr lang="en-US" dirty="0"/>
              <a:t>The Cortex-M processors automatically locate the starting point of the exception handler from a vector table in the memory. As a result, the delays from the start of the exception to the execution of the exception handlers are reduced.</a:t>
            </a:r>
          </a:p>
          <a:p>
            <a:pPr lvl="1"/>
            <a:r>
              <a:rPr lang="en-US" dirty="0"/>
              <a:t>Interrupt masking</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75</a:t>
            </a:fld>
            <a:endParaRPr lang="en-US" sz="900">
              <a:latin typeface="Arial"/>
              <a:cs typeface="Arial"/>
            </a:endParaRPr>
          </a:p>
        </p:txBody>
      </p:sp>
    </p:spTree>
    <p:extLst>
      <p:ext uri="{BB962C8B-B14F-4D97-AF65-F5344CB8AC3E}">
        <p14:creationId xmlns:p14="http://schemas.microsoft.com/office/powerpoint/2010/main" val="143949461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8228" y="537891"/>
            <a:ext cx="8898064" cy="556623"/>
          </a:xfrm>
        </p:spPr>
        <p:txBody>
          <a:bodyPr/>
          <a:lstStyle/>
          <a:p>
            <a:r>
              <a:rPr lang="en-US" dirty="0"/>
              <a:t>Starting Address of Exception Handler</a:t>
            </a:r>
          </a:p>
        </p:txBody>
      </p:sp>
      <p:sp>
        <p:nvSpPr>
          <p:cNvPr id="3" name="Text Placeholder 2"/>
          <p:cNvSpPr>
            <a:spLocks noGrp="1"/>
          </p:cNvSpPr>
          <p:nvPr>
            <p:ph type="body" idx="1"/>
          </p:nvPr>
        </p:nvSpPr>
        <p:spPr>
          <a:xfrm>
            <a:off x="90117" y="1185964"/>
            <a:ext cx="10441159" cy="1667375"/>
          </a:xfrm>
        </p:spPr>
        <p:txBody>
          <a:bodyPr/>
          <a:lstStyle/>
          <a:p>
            <a:r>
              <a:rPr lang="en-US" dirty="0"/>
              <a:t>To determine the starting address of the exception handler, a vector table mechanism is used. </a:t>
            </a:r>
          </a:p>
          <a:p>
            <a:r>
              <a:rPr lang="en-US" dirty="0"/>
              <a:t>The vector table is an array of word data inside the system memory, each representing the starting address of one exception type.</a:t>
            </a:r>
          </a:p>
          <a:p>
            <a:r>
              <a:rPr lang="en-US" dirty="0"/>
              <a:t>Example :The vector table is located at address 0x0 after reset.</a:t>
            </a:r>
          </a:p>
          <a:p>
            <a:r>
              <a:rPr lang="en-US" dirty="0"/>
              <a:t>if the reset is exception type 1, the address of the reset vector is 1 times 4 (each word is 4 bytes), which equals 0x00000004, and the NMI vector (type 2) is located at 2 x 4 = 0x00000008. </a:t>
            </a:r>
          </a:p>
          <a:p>
            <a:r>
              <a:rPr lang="en-US" dirty="0"/>
              <a:t>The address 0x00000000 is used to store the starting value of the MSP.</a:t>
            </a:r>
          </a:p>
          <a:p>
            <a:r>
              <a:rPr lang="en-US" dirty="0"/>
              <a:t>The LSB of each exception vector indicates whether the exception is to be executed in the Thumb state. Since the Cortex-M processors can support only Thumb instructions, the LSB of all the exception vectors should be set to 1.</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76</a:t>
            </a:fld>
            <a:endParaRPr lang="en-US" sz="900">
              <a:latin typeface="Arial"/>
              <a:cs typeface="Arial"/>
            </a:endParaRPr>
          </a:p>
        </p:txBody>
      </p:sp>
    </p:spTree>
    <p:extLst>
      <p:ext uri="{BB962C8B-B14F-4D97-AF65-F5344CB8AC3E}">
        <p14:creationId xmlns:p14="http://schemas.microsoft.com/office/powerpoint/2010/main" val="171389667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Vector Table</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77</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3762524" y="1150545"/>
            <a:ext cx="6448427" cy="5626101"/>
          </a:xfrm>
          <a:prstGeom prst="rect">
            <a:avLst/>
          </a:prstGeom>
        </p:spPr>
      </p:pic>
      <p:sp>
        <p:nvSpPr>
          <p:cNvPr id="6" name="TextBox 5"/>
          <p:cNvSpPr txBox="1"/>
          <p:nvPr/>
        </p:nvSpPr>
        <p:spPr>
          <a:xfrm>
            <a:off x="522167" y="1546003"/>
            <a:ext cx="2952328" cy="923330"/>
          </a:xfrm>
          <a:prstGeom prst="rect">
            <a:avLst/>
          </a:prstGeom>
          <a:noFill/>
        </p:spPr>
        <p:txBody>
          <a:bodyPr wrap="square" rtlCol="0">
            <a:spAutoFit/>
          </a:bodyPr>
          <a:lstStyle/>
          <a:p>
            <a:r>
              <a:rPr lang="en-US" dirty="0"/>
              <a:t>LSB of exception vectors should be set to 1 to indicate Thumb state</a:t>
            </a:r>
          </a:p>
        </p:txBody>
      </p:sp>
    </p:spTree>
    <p:extLst>
      <p:ext uri="{BB962C8B-B14F-4D97-AF65-F5344CB8AC3E}">
        <p14:creationId xmlns:p14="http://schemas.microsoft.com/office/powerpoint/2010/main" val="213943336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Fault Handling</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78</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16875" y="1690018"/>
            <a:ext cx="10459651" cy="3644900"/>
          </a:xfrm>
          <a:prstGeom prst="rect">
            <a:avLst/>
          </a:prstGeom>
        </p:spPr>
      </p:pic>
    </p:spTree>
    <p:extLst>
      <p:ext uri="{BB962C8B-B14F-4D97-AF65-F5344CB8AC3E}">
        <p14:creationId xmlns:p14="http://schemas.microsoft.com/office/powerpoint/2010/main" val="94594593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System Control Block (SCB)</a:t>
            </a:r>
          </a:p>
        </p:txBody>
      </p:sp>
      <p:sp>
        <p:nvSpPr>
          <p:cNvPr id="3" name="Text Placeholder 2"/>
          <p:cNvSpPr>
            <a:spLocks noGrp="1"/>
          </p:cNvSpPr>
          <p:nvPr>
            <p:ph type="body" idx="1"/>
          </p:nvPr>
        </p:nvSpPr>
        <p:spPr>
          <a:xfrm>
            <a:off x="450158" y="1808862"/>
            <a:ext cx="9649072" cy="1667375"/>
          </a:xfrm>
        </p:spPr>
        <p:txBody>
          <a:bodyPr/>
          <a:lstStyle/>
          <a:p>
            <a:pPr marL="0" indent="0">
              <a:buNone/>
            </a:pPr>
            <a:r>
              <a:rPr lang="en-US" dirty="0"/>
              <a:t>One part of the processor that is merged into the NVIC unit is the SCB. The SCB contains various registers for:</a:t>
            </a:r>
          </a:p>
          <a:p>
            <a:pPr lvl="1"/>
            <a:r>
              <a:rPr lang="en-US" dirty="0"/>
              <a:t>Controlling processor configurations (e.g., low power modes)</a:t>
            </a:r>
          </a:p>
          <a:p>
            <a:pPr lvl="1"/>
            <a:r>
              <a:rPr lang="en-US" dirty="0"/>
              <a:t>Providing fault status information (fault status registers)</a:t>
            </a:r>
          </a:p>
          <a:p>
            <a:pPr lvl="1"/>
            <a:r>
              <a:rPr lang="en-US" dirty="0"/>
              <a:t>Vector table relocation (VTOR)</a:t>
            </a:r>
          </a:p>
          <a:p>
            <a:r>
              <a:rPr lang="en-US" dirty="0"/>
              <a:t>The </a:t>
            </a:r>
            <a:r>
              <a:rPr lang="en-US" dirty="0">
                <a:solidFill>
                  <a:srgbClr val="FF0000"/>
                </a:solidFill>
              </a:rPr>
              <a:t>SCB is memory-mapped</a:t>
            </a:r>
            <a:r>
              <a:rPr lang="en-US" dirty="0"/>
              <a:t>. Similar to the NVIC registers, the SCB registers are accessible from the System Control Space (SCS).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79</a:t>
            </a:fld>
            <a:endParaRPr lang="en-US" sz="900">
              <a:latin typeface="Arial"/>
              <a:cs typeface="Arial"/>
            </a:endParaRPr>
          </a:p>
        </p:txBody>
      </p:sp>
    </p:spTree>
    <p:extLst>
      <p:ext uri="{BB962C8B-B14F-4D97-AF65-F5344CB8AC3E}">
        <p14:creationId xmlns:p14="http://schemas.microsoft.com/office/powerpoint/2010/main" val="31848482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63DB0419-3317-449C-8E92-107FCE3E15F2}"/>
              </a:ext>
            </a:extLst>
          </p:cNvPr>
          <p:cNvSpPr>
            <a:spLocks noGrp="1" noChangeArrowheads="1"/>
          </p:cNvSpPr>
          <p:nvPr>
            <p:ph type="title"/>
          </p:nvPr>
        </p:nvSpPr>
        <p:spPr/>
        <p:txBody>
          <a:bodyPr/>
          <a:lstStyle/>
          <a:p>
            <a:pPr eaLnBrk="1" hangingPunct="1"/>
            <a:r>
              <a:rPr lang="en-US" altLang="en-US"/>
              <a:t>Advanced RISC Machines</a:t>
            </a:r>
          </a:p>
        </p:txBody>
      </p:sp>
      <p:sp>
        <p:nvSpPr>
          <p:cNvPr id="15363" name="Rectangle 3">
            <a:extLst>
              <a:ext uri="{FF2B5EF4-FFF2-40B4-BE49-F238E27FC236}">
                <a16:creationId xmlns:a16="http://schemas.microsoft.com/office/drawing/2014/main" id="{6EB2A1B4-E8A8-4652-B6B0-207481B7CCD6}"/>
              </a:ext>
            </a:extLst>
          </p:cNvPr>
          <p:cNvSpPr>
            <a:spLocks noGrp="1" noChangeArrowheads="1"/>
          </p:cNvSpPr>
          <p:nvPr>
            <p:ph type="body" idx="1"/>
          </p:nvPr>
        </p:nvSpPr>
        <p:spPr/>
        <p:txBody>
          <a:bodyPr/>
          <a:lstStyle/>
          <a:p>
            <a:pPr algn="just" eaLnBrk="1" hangingPunct="1">
              <a:lnSpc>
                <a:spcPct val="150000"/>
              </a:lnSpc>
            </a:pPr>
            <a:r>
              <a:rPr lang="en-US" altLang="en-US" sz="3085"/>
              <a:t>ARM Core uses a ________ architecture</a:t>
            </a:r>
            <a:endParaRPr lang="en-US" altLang="en-US" sz="3085">
              <a:solidFill>
                <a:srgbClr val="CC0000"/>
              </a:solidFill>
            </a:endParaRPr>
          </a:p>
          <a:p>
            <a:pPr algn="just" eaLnBrk="1" hangingPunct="1">
              <a:lnSpc>
                <a:spcPct val="150000"/>
              </a:lnSpc>
            </a:pPr>
            <a:r>
              <a:rPr lang="en-US" altLang="en-US" sz="3085"/>
              <a:t>ARM is Physical hardware design company.</a:t>
            </a:r>
          </a:p>
          <a:p>
            <a:pPr algn="just" eaLnBrk="1" hangingPunct="1">
              <a:lnSpc>
                <a:spcPct val="150000"/>
              </a:lnSpc>
            </a:pPr>
            <a:r>
              <a:rPr lang="en-US" altLang="en-US" sz="3085"/>
              <a:t>ARM licenses its cores out and other  companies make processors based on  its cores</a:t>
            </a: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hlinkClick r:id="rId2"/>
              </a:rPr>
              <a:t>Core Sight Debug and Trace Technology</a:t>
            </a:r>
            <a:endParaRPr lang="en-US" sz="4000" dirty="0"/>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80</a:t>
            </a:fld>
            <a:endParaRPr lang="en-US" sz="900">
              <a:latin typeface="Arial"/>
              <a:cs typeface="Arial"/>
            </a:endParaRPr>
          </a:p>
        </p:txBody>
      </p:sp>
      <p:pic>
        <p:nvPicPr>
          <p:cNvPr id="1026" name="Picture 2" descr="Image result for Embedded Trace Macroce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5030" y="1329978"/>
            <a:ext cx="7806127" cy="52208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84125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Core Sight features</a:t>
            </a:r>
          </a:p>
        </p:txBody>
      </p:sp>
      <p:sp>
        <p:nvSpPr>
          <p:cNvPr id="7" name="Text Placeholder 6"/>
          <p:cNvSpPr>
            <a:spLocks noGrp="1"/>
          </p:cNvSpPr>
          <p:nvPr>
            <p:ph type="body" idx="1"/>
          </p:nvPr>
        </p:nvSpPr>
        <p:spPr>
          <a:xfrm>
            <a:off x="867632" y="1401987"/>
            <a:ext cx="8958138" cy="5040560"/>
          </a:xfrm>
        </p:spPr>
        <p:txBody>
          <a:bodyPr/>
          <a:lstStyle/>
          <a:p>
            <a:r>
              <a:rPr lang="en-US" sz="2000" dirty="0"/>
              <a:t>Core Sight features can be accessed through a JTAG or Serial </a:t>
            </a:r>
            <a:r>
              <a:rPr lang="en-US" sz="2000"/>
              <a:t>Wire interface. </a:t>
            </a:r>
            <a:r>
              <a:rPr lang="en-US" sz="2000" dirty="0"/>
              <a:t>Debugging in JTAG and Serial Wire mode at the same time is </a:t>
            </a:r>
            <a:r>
              <a:rPr lang="en-US" sz="2000"/>
              <a:t>not possible. </a:t>
            </a:r>
            <a:r>
              <a:rPr lang="en-US" sz="2000" dirty="0"/>
              <a:t>Cortex-M processor-based devices can include a:</a:t>
            </a:r>
          </a:p>
          <a:p>
            <a:r>
              <a:rPr lang="en-US" sz="2000" b="1" dirty="0"/>
              <a:t>Debug Interface</a:t>
            </a:r>
          </a:p>
          <a:p>
            <a:r>
              <a:rPr lang="en-US" sz="2000" dirty="0"/>
              <a:t>The debug interface offers two modes:</a:t>
            </a:r>
          </a:p>
          <a:p>
            <a:r>
              <a:rPr lang="en-US" sz="2000" b="1" dirty="0"/>
              <a:t>JTAG Debug</a:t>
            </a:r>
            <a:r>
              <a:rPr lang="en-US" sz="2000" dirty="0"/>
              <a:t> is the industry-standard interface that allows </a:t>
            </a:r>
            <a:r>
              <a:rPr lang="en-US" sz="2000"/>
              <a:t>device chaining.</a:t>
            </a:r>
            <a:endParaRPr lang="en-US" sz="2000" dirty="0"/>
          </a:p>
          <a:p>
            <a:r>
              <a:rPr lang="en-US" sz="2000" dirty="0">
                <a:hlinkClick r:id="rId2"/>
              </a:rPr>
              <a:t>Serial Wire Debug</a:t>
            </a:r>
            <a:r>
              <a:rPr lang="en-US" sz="2000" dirty="0"/>
              <a:t> is a 2-pin interface with an optional Serial Wire </a:t>
            </a:r>
            <a:r>
              <a:rPr lang="en-US" sz="2000"/>
              <a:t>Trace Output. </a:t>
            </a:r>
            <a:r>
              <a:rPr lang="en-US" sz="2000" dirty="0"/>
              <a:t>In contrast to JTAG, devices cannot </a:t>
            </a:r>
            <a:r>
              <a:rPr lang="en-US" sz="2000"/>
              <a:t>be chained.</a:t>
            </a:r>
            <a:endParaRPr lang="en-US" sz="2000" dirty="0"/>
          </a:p>
          <a:p>
            <a:r>
              <a:rPr lang="en-US" sz="2000" dirty="0"/>
              <a:t>The </a:t>
            </a:r>
            <a:r>
              <a:rPr lang="en-US" sz="2000" b="1" dirty="0"/>
              <a:t>Debug Interface</a:t>
            </a:r>
            <a:r>
              <a:rPr lang="en-US" sz="2000" dirty="0"/>
              <a:t> communicates with the following units:</a:t>
            </a:r>
          </a:p>
          <a:p>
            <a:r>
              <a:rPr lang="en-US" sz="2000" b="1" dirty="0"/>
              <a:t>Run Control</a:t>
            </a:r>
            <a:r>
              <a:rPr lang="en-US" sz="2000" dirty="0"/>
              <a:t>: allows the user to start, stop, and single-step through the </a:t>
            </a:r>
            <a:r>
              <a:rPr lang="en-US" sz="2000"/>
              <a:t>source code.</a:t>
            </a:r>
            <a:endParaRPr lang="en-US" sz="2000" dirty="0"/>
          </a:p>
          <a:p>
            <a:r>
              <a:rPr lang="en-US" sz="2000" b="1" dirty="0"/>
              <a:t>Breakpoint Unit</a:t>
            </a:r>
            <a:r>
              <a:rPr lang="en-US" sz="2000" dirty="0"/>
              <a:t>: allows the user to set breakpoints even while the processor </a:t>
            </a:r>
            <a:r>
              <a:rPr lang="en-US" sz="2000"/>
              <a:t>is running.</a:t>
            </a:r>
            <a:endParaRPr lang="en-US" sz="2000" dirty="0"/>
          </a:p>
          <a:p>
            <a:r>
              <a:rPr lang="en-US" sz="2000" b="1" dirty="0"/>
              <a:t>Memory Access Unit</a:t>
            </a:r>
            <a:r>
              <a:rPr lang="en-US" sz="2000" dirty="0"/>
              <a:t>: allows the user to read or write to memory and peripheral registers even while the program </a:t>
            </a:r>
            <a:r>
              <a:rPr lang="en-US" sz="2000"/>
              <a:t>is running.</a:t>
            </a:r>
            <a:endParaRPr lang="en-US" sz="2000" dirty="0"/>
          </a:p>
          <a:p>
            <a:endParaRPr lang="en-US" sz="2000" dirty="0"/>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81</a:t>
            </a:fld>
            <a:endParaRPr lang="en-US" sz="900">
              <a:latin typeface="Arial"/>
              <a:cs typeface="Arial"/>
            </a:endParaRPr>
          </a:p>
        </p:txBody>
      </p:sp>
    </p:spTree>
    <p:extLst>
      <p:ext uri="{BB962C8B-B14F-4D97-AF65-F5344CB8AC3E}">
        <p14:creationId xmlns:p14="http://schemas.microsoft.com/office/powerpoint/2010/main" val="380311425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dirty="0">
                <a:latin typeface="Arial" panose="020B0604020202020204" pitchFamily="34" charset="0"/>
                <a:cs typeface="Arial" panose="020B0604020202020204" pitchFamily="34" charset="0"/>
              </a:rPr>
              <a:t>Cortex Reset Sequence &amp; Startup</a:t>
            </a:r>
            <a:endParaRPr lang="en-IN" sz="4000"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82</a:t>
            </a:fld>
            <a:endParaRPr lang="en-IN" sz="900">
              <a:latin typeface="Arial"/>
              <a:cs typeface="Arial"/>
            </a:endParaRPr>
          </a:p>
        </p:txBody>
      </p:sp>
      <p:pic>
        <p:nvPicPr>
          <p:cNvPr id="5" name="Picture 4"/>
          <p:cNvPicPr>
            <a:picLocks noChangeAspect="1"/>
          </p:cNvPicPr>
          <p:nvPr/>
        </p:nvPicPr>
        <p:blipFill>
          <a:blip r:embed="rId2"/>
          <a:stretch>
            <a:fillRect/>
          </a:stretch>
        </p:blipFill>
        <p:spPr>
          <a:xfrm>
            <a:off x="1289053" y="1549401"/>
            <a:ext cx="8115299" cy="4457700"/>
          </a:xfrm>
          <a:prstGeom prst="rect">
            <a:avLst/>
          </a:prstGeom>
        </p:spPr>
      </p:pic>
    </p:spTree>
    <p:extLst>
      <p:ext uri="{BB962C8B-B14F-4D97-AF65-F5344CB8AC3E}">
        <p14:creationId xmlns:p14="http://schemas.microsoft.com/office/powerpoint/2010/main" val="34956547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Vector Table at Startup </a:t>
            </a:r>
            <a:endParaRPr lang="en-IN"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83</a:t>
            </a:fld>
            <a:endParaRPr lang="en-IN" sz="900">
              <a:latin typeface="Arial"/>
              <a:cs typeface="Arial"/>
            </a:endParaRPr>
          </a:p>
        </p:txBody>
      </p:sp>
      <p:pic>
        <p:nvPicPr>
          <p:cNvPr id="5" name="Picture 4"/>
          <p:cNvPicPr>
            <a:picLocks noChangeAspect="1"/>
          </p:cNvPicPr>
          <p:nvPr/>
        </p:nvPicPr>
        <p:blipFill>
          <a:blip r:embed="rId2"/>
          <a:stretch>
            <a:fillRect/>
          </a:stretch>
        </p:blipFill>
        <p:spPr>
          <a:xfrm>
            <a:off x="1522414" y="1377950"/>
            <a:ext cx="7648575" cy="4800600"/>
          </a:xfrm>
          <a:prstGeom prst="rect">
            <a:avLst/>
          </a:prstGeom>
        </p:spPr>
      </p:pic>
    </p:spTree>
    <p:extLst>
      <p:ext uri="{BB962C8B-B14F-4D97-AF65-F5344CB8AC3E}">
        <p14:creationId xmlns:p14="http://schemas.microsoft.com/office/powerpoint/2010/main" val="76082632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Reset Sequence</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84</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93038" y="2381251"/>
            <a:ext cx="10307327" cy="2794000"/>
          </a:xfrm>
          <a:prstGeom prst="rect">
            <a:avLst/>
          </a:prstGeom>
        </p:spPr>
      </p:pic>
    </p:spTree>
    <p:extLst>
      <p:ext uri="{BB962C8B-B14F-4D97-AF65-F5344CB8AC3E}">
        <p14:creationId xmlns:p14="http://schemas.microsoft.com/office/powerpoint/2010/main" val="269748391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Reset Behavior</a:t>
            </a:r>
            <a:endParaRPr lang="en-IN"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85</a:t>
            </a:fld>
            <a:endParaRPr lang="en-IN" sz="900">
              <a:latin typeface="Arial"/>
              <a:cs typeface="Arial"/>
            </a:endParaRPr>
          </a:p>
        </p:txBody>
      </p:sp>
      <p:pic>
        <p:nvPicPr>
          <p:cNvPr id="5" name="Picture 4"/>
          <p:cNvPicPr>
            <a:picLocks noChangeAspect="1"/>
          </p:cNvPicPr>
          <p:nvPr/>
        </p:nvPicPr>
        <p:blipFill>
          <a:blip r:embed="rId2"/>
          <a:stretch>
            <a:fillRect/>
          </a:stretch>
        </p:blipFill>
        <p:spPr>
          <a:xfrm>
            <a:off x="1212090" y="1187450"/>
            <a:ext cx="8706613" cy="5410200"/>
          </a:xfrm>
          <a:prstGeom prst="rect">
            <a:avLst/>
          </a:prstGeom>
        </p:spPr>
      </p:pic>
    </p:spTree>
    <p:extLst>
      <p:ext uri="{BB962C8B-B14F-4D97-AF65-F5344CB8AC3E}">
        <p14:creationId xmlns:p14="http://schemas.microsoft.com/office/powerpoint/2010/main" val="357257787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Status of SP and PC during reset</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86</a:t>
            </a:fld>
            <a:endParaRPr lang="en-US" sz="900">
              <a:latin typeface="Arial"/>
              <a:cs typeface="Arial"/>
            </a:endParaRPr>
          </a:p>
        </p:txBody>
      </p:sp>
      <p:pic>
        <p:nvPicPr>
          <p:cNvPr id="5" name="Picture 4"/>
          <p:cNvPicPr>
            <a:picLocks noChangeAspect="1"/>
          </p:cNvPicPr>
          <p:nvPr/>
        </p:nvPicPr>
        <p:blipFill rotWithShape="1">
          <a:blip r:embed="rId2"/>
          <a:srcRect t="1724"/>
          <a:stretch/>
        </p:blipFill>
        <p:spPr>
          <a:xfrm>
            <a:off x="2503301" y="1185964"/>
            <a:ext cx="5686801" cy="5429249"/>
          </a:xfrm>
          <a:prstGeom prst="rect">
            <a:avLst/>
          </a:prstGeom>
        </p:spPr>
      </p:pic>
    </p:spTree>
    <p:extLst>
      <p:ext uri="{BB962C8B-B14F-4D97-AF65-F5344CB8AC3E}">
        <p14:creationId xmlns:p14="http://schemas.microsoft.com/office/powerpoint/2010/main" val="359164319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Initialization Summary</a:t>
            </a:r>
            <a:endParaRPr lang="en-IN"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87</a:t>
            </a:fld>
            <a:endParaRPr lang="en-IN" sz="900">
              <a:latin typeface="Arial"/>
              <a:cs typeface="Arial"/>
            </a:endParaRPr>
          </a:p>
        </p:txBody>
      </p:sp>
      <p:pic>
        <p:nvPicPr>
          <p:cNvPr id="5" name="Picture 4"/>
          <p:cNvPicPr>
            <a:picLocks noChangeAspect="1"/>
          </p:cNvPicPr>
          <p:nvPr/>
        </p:nvPicPr>
        <p:blipFill>
          <a:blip r:embed="rId2"/>
          <a:stretch>
            <a:fillRect/>
          </a:stretch>
        </p:blipFill>
        <p:spPr>
          <a:xfrm>
            <a:off x="1057149" y="1225573"/>
            <a:ext cx="8861553" cy="5295879"/>
          </a:xfrm>
          <a:prstGeom prst="rect">
            <a:avLst/>
          </a:prstGeom>
        </p:spPr>
      </p:pic>
    </p:spTree>
    <p:extLst>
      <p:ext uri="{BB962C8B-B14F-4D97-AF65-F5344CB8AC3E}">
        <p14:creationId xmlns:p14="http://schemas.microsoft.com/office/powerpoint/2010/main" val="81389760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815515" y="2144822"/>
            <a:ext cx="7056784" cy="1274658"/>
          </a:xfrm>
          <a:prstGeom prst="rect">
            <a:avLst/>
          </a:prstGeom>
        </p:spPr>
        <p:txBody>
          <a:bodyPr vert="horz" wrap="square" lIns="0" tIns="0" rIns="0" bIns="0" rtlCol="0">
            <a:noAutofit/>
          </a:bodyPr>
          <a:lstStyle/>
          <a:p>
            <a:pPr marL="486409" marR="12700" indent="-429895" algn="ctr">
              <a:lnSpc>
                <a:spcPct val="100000"/>
              </a:lnSpc>
            </a:pPr>
            <a:r>
              <a:rPr lang="en-US" sz="4200" b="1" spc="0" dirty="0">
                <a:latin typeface="Arial"/>
                <a:cs typeface="Arial"/>
              </a:rPr>
              <a:t>Memory System</a:t>
            </a:r>
            <a:endParaRPr sz="4200" dirty="0">
              <a:latin typeface="Arial"/>
              <a:cs typeface="Arial"/>
            </a:endParaRPr>
          </a:p>
        </p:txBody>
      </p:sp>
      <p:sp>
        <p:nvSpPr>
          <p:cNvPr id="3" name="object 3"/>
          <p:cNvSpPr txBox="1"/>
          <p:nvPr/>
        </p:nvSpPr>
        <p:spPr>
          <a:xfrm>
            <a:off x="3605277"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7" y="4421010"/>
            <a:ext cx="3438444" cy="664522"/>
          </a:xfrm>
          <a:prstGeom prst="rect">
            <a:avLst/>
          </a:prstGeom>
        </p:spPr>
      </p:pic>
    </p:spTree>
    <p:extLst>
      <p:ext uri="{BB962C8B-B14F-4D97-AF65-F5344CB8AC3E}">
        <p14:creationId xmlns:p14="http://schemas.microsoft.com/office/powerpoint/2010/main" val="424343578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57147" y="490730"/>
            <a:ext cx="8579104" cy="556623"/>
          </a:xfrm>
          <a:prstGeom prst="rect">
            <a:avLst/>
          </a:prstGeom>
        </p:spPr>
        <p:txBody>
          <a:bodyPr vert="horz" wrap="square" lIns="0" tIns="0" rIns="0" bIns="0" rtlCol="0">
            <a:noAutofit/>
          </a:bodyPr>
          <a:lstStyle/>
          <a:p>
            <a:pPr marL="24765">
              <a:lnSpc>
                <a:spcPct val="100000"/>
              </a:lnSpc>
            </a:pPr>
            <a:r>
              <a:rPr sz="3600" b="1" dirty="0">
                <a:latin typeface="Arial"/>
                <a:cs typeface="Arial"/>
              </a:rPr>
              <a:t>A</a:t>
            </a:r>
            <a:r>
              <a:rPr sz="3600" b="1" spc="-5" dirty="0">
                <a:latin typeface="Arial"/>
                <a:cs typeface="Arial"/>
              </a:rPr>
              <a:t>g</a:t>
            </a:r>
            <a:r>
              <a:rPr sz="3600" b="1" spc="0" dirty="0">
                <a:latin typeface="Arial"/>
                <a:cs typeface="Arial"/>
              </a:rPr>
              <a:t>en</a:t>
            </a:r>
            <a:r>
              <a:rPr sz="3600" b="1" spc="-5" dirty="0">
                <a:latin typeface="Arial"/>
                <a:cs typeface="Arial"/>
              </a:rPr>
              <a:t>d</a:t>
            </a:r>
            <a:r>
              <a:rPr sz="3600" b="1" spc="0" dirty="0">
                <a:latin typeface="Arial"/>
                <a:cs typeface="Arial"/>
              </a:rPr>
              <a:t>a</a:t>
            </a:r>
            <a:endParaRPr sz="3600" dirty="0">
              <a:latin typeface="Arial"/>
              <a:cs typeface="Arial"/>
            </a:endParaRPr>
          </a:p>
        </p:txBody>
      </p:sp>
      <p:sp>
        <p:nvSpPr>
          <p:cNvPr id="3" name="object 3"/>
          <p:cNvSpPr txBox="1"/>
          <p:nvPr/>
        </p:nvSpPr>
        <p:spPr>
          <a:xfrm>
            <a:off x="1069339" y="1210055"/>
            <a:ext cx="8741858" cy="4296388"/>
          </a:xfrm>
          <a:prstGeom prst="rect">
            <a:avLst/>
          </a:prstGeom>
        </p:spPr>
        <p:txBody>
          <a:bodyPr vert="horz" wrap="square" lIns="0" tIns="0" rIns="0" bIns="0" rtlCol="0">
            <a:noAutofit/>
          </a:bodyPr>
          <a:lstStyle/>
          <a:p>
            <a:pPr marL="12065">
              <a:lnSpc>
                <a:spcPct val="100000"/>
              </a:lnSpc>
              <a:buClr>
                <a:srgbClr val="118CAA"/>
              </a:buClr>
              <a:buSzPct val="125000"/>
              <a:tabLst>
                <a:tab pos="277495" algn="l"/>
              </a:tabLst>
            </a:pPr>
            <a:r>
              <a:rPr lang="en-US" sz="2000" dirty="0">
                <a:latin typeface="Arial"/>
                <a:cs typeface="Arial"/>
              </a:rPr>
              <a:t>Memory Map</a:t>
            </a:r>
          </a:p>
          <a:p>
            <a:pPr marL="12065">
              <a:buClr>
                <a:srgbClr val="118CAA"/>
              </a:buClr>
              <a:buSzPct val="125000"/>
              <a:tabLst>
                <a:tab pos="277495" algn="l"/>
              </a:tabLst>
            </a:pPr>
            <a:r>
              <a:rPr lang="en-US" sz="2000" dirty="0">
                <a:latin typeface="Arial"/>
                <a:cs typeface="Arial"/>
              </a:rPr>
              <a:t>Connecting the processor to memory and peripheral</a:t>
            </a:r>
          </a:p>
          <a:p>
            <a:pPr marL="12065">
              <a:buClr>
                <a:srgbClr val="118CAA"/>
              </a:buClr>
              <a:buSzPct val="125000"/>
              <a:tabLst>
                <a:tab pos="277495" algn="l"/>
              </a:tabLst>
            </a:pPr>
            <a:r>
              <a:rPr lang="en-US" sz="2000" dirty="0">
                <a:latin typeface="Arial"/>
                <a:cs typeface="Arial"/>
              </a:rPr>
              <a:t>Memory Requirements</a:t>
            </a:r>
          </a:p>
          <a:p>
            <a:pPr marL="12065">
              <a:buClr>
                <a:srgbClr val="118CAA"/>
              </a:buClr>
              <a:buSzPct val="125000"/>
              <a:tabLst>
                <a:tab pos="277495" algn="l"/>
              </a:tabLst>
            </a:pPr>
            <a:r>
              <a:rPr lang="en-US" sz="2000" dirty="0">
                <a:latin typeface="Arial"/>
                <a:cs typeface="Arial"/>
              </a:rPr>
              <a:t>Memory Endianness</a:t>
            </a:r>
          </a:p>
          <a:p>
            <a:pPr marL="12065">
              <a:buClr>
                <a:srgbClr val="118CAA"/>
              </a:buClr>
              <a:buSzPct val="125000"/>
              <a:tabLst>
                <a:tab pos="277495" algn="l"/>
              </a:tabLst>
            </a:pPr>
            <a:r>
              <a:rPr lang="en-US" sz="2000" dirty="0">
                <a:latin typeface="Arial"/>
                <a:cs typeface="Arial"/>
              </a:rPr>
              <a:t>Data alignment and Unaligned data access</a:t>
            </a:r>
          </a:p>
          <a:p>
            <a:pPr marL="12065">
              <a:buClr>
                <a:srgbClr val="118CAA"/>
              </a:buClr>
              <a:buSzPct val="125000"/>
              <a:tabLst>
                <a:tab pos="277495" algn="l"/>
              </a:tabLst>
            </a:pPr>
            <a:r>
              <a:rPr lang="en-US" sz="2000" dirty="0">
                <a:latin typeface="Arial"/>
                <a:cs typeface="Arial"/>
              </a:rPr>
              <a:t>Bit-band operations</a:t>
            </a:r>
          </a:p>
          <a:p>
            <a:pPr marL="12065">
              <a:buClr>
                <a:srgbClr val="118CAA"/>
              </a:buClr>
              <a:buSzPct val="125000"/>
              <a:tabLst>
                <a:tab pos="277495" algn="l"/>
              </a:tabLst>
            </a:pPr>
            <a:r>
              <a:rPr lang="en-US" sz="2000" dirty="0">
                <a:latin typeface="Arial"/>
                <a:cs typeface="Arial"/>
              </a:rPr>
              <a:t>Default Memory Access permissions</a:t>
            </a:r>
          </a:p>
          <a:p>
            <a:pPr marL="12065">
              <a:buClr>
                <a:srgbClr val="118CAA"/>
              </a:buClr>
              <a:buSzPct val="125000"/>
              <a:tabLst>
                <a:tab pos="277495" algn="l"/>
              </a:tabLst>
            </a:pPr>
            <a:r>
              <a:rPr lang="en-US" sz="2000" dirty="0">
                <a:latin typeface="Arial"/>
                <a:cs typeface="Arial"/>
              </a:rPr>
              <a:t>Exclusive access</a:t>
            </a:r>
          </a:p>
          <a:p>
            <a:pPr marL="12065">
              <a:buClr>
                <a:srgbClr val="118CAA"/>
              </a:buClr>
              <a:buSzPct val="125000"/>
              <a:tabLst>
                <a:tab pos="277495" algn="l"/>
              </a:tabLst>
            </a:pPr>
            <a:r>
              <a:rPr lang="en-US" sz="2000" dirty="0">
                <a:latin typeface="Arial"/>
                <a:cs typeface="Arial"/>
              </a:rPr>
              <a:t>Memory Barrier</a:t>
            </a:r>
          </a:p>
          <a:p>
            <a:pPr marL="12065">
              <a:buClr>
                <a:srgbClr val="118CAA"/>
              </a:buClr>
              <a:buSzPct val="125000"/>
              <a:tabLst>
                <a:tab pos="277495" algn="l"/>
              </a:tabLst>
            </a:pPr>
            <a:r>
              <a:rPr lang="en-US" sz="2000" dirty="0">
                <a:latin typeface="Arial"/>
                <a:cs typeface="Arial"/>
              </a:rPr>
              <a:t>Memory System in a microcontroller</a:t>
            </a:r>
          </a:p>
          <a:p>
            <a:pPr marL="12065">
              <a:buClr>
                <a:srgbClr val="118CAA"/>
              </a:buClr>
              <a:buSzPct val="125000"/>
              <a:tabLst>
                <a:tab pos="277495" algn="l"/>
              </a:tabLst>
            </a:pPr>
            <a:r>
              <a:rPr lang="en-US" sz="2000" dirty="0">
                <a:latin typeface="Arial"/>
                <a:cs typeface="Arial"/>
              </a:rPr>
              <a:t>		</a:t>
            </a:r>
            <a:endParaRPr sz="2400" dirty="0">
              <a:latin typeface="Arial"/>
              <a:cs typeface="Arial"/>
            </a:endParaRPr>
          </a:p>
        </p:txBody>
      </p:sp>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89</a:t>
            </a:fld>
            <a:endParaRPr lang="en-US" sz="900">
              <a:latin typeface="Arial"/>
              <a:cs typeface="Arial"/>
            </a:endParaRPr>
          </a:p>
        </p:txBody>
      </p:sp>
    </p:spTree>
    <p:extLst>
      <p:ext uri="{BB962C8B-B14F-4D97-AF65-F5344CB8AC3E}">
        <p14:creationId xmlns:p14="http://schemas.microsoft.com/office/powerpoint/2010/main" val="20727610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1026">
            <a:extLst>
              <a:ext uri="{FF2B5EF4-FFF2-40B4-BE49-F238E27FC236}">
                <a16:creationId xmlns:a16="http://schemas.microsoft.com/office/drawing/2014/main" id="{97015666-8E88-41F4-AAAE-A2E397FE6D8E}"/>
              </a:ext>
            </a:extLst>
          </p:cNvPr>
          <p:cNvSpPr>
            <a:spLocks noGrp="1" noChangeArrowheads="1"/>
          </p:cNvSpPr>
          <p:nvPr>
            <p:ph type="title"/>
          </p:nvPr>
        </p:nvSpPr>
        <p:spPr/>
        <p:txBody>
          <a:bodyPr/>
          <a:lstStyle/>
          <a:p>
            <a:pPr eaLnBrk="1" hangingPunct="1"/>
            <a:r>
              <a:rPr lang="en-US" altLang="en-US"/>
              <a:t>RISC vs. CISC Architecture</a:t>
            </a:r>
          </a:p>
        </p:txBody>
      </p:sp>
      <p:grpSp>
        <p:nvGrpSpPr>
          <p:cNvPr id="17411" name="Group 1027">
            <a:extLst>
              <a:ext uri="{FF2B5EF4-FFF2-40B4-BE49-F238E27FC236}">
                <a16:creationId xmlns:a16="http://schemas.microsoft.com/office/drawing/2014/main" id="{5F002713-45ED-4F7C-8767-C308C8D15241}"/>
              </a:ext>
            </a:extLst>
          </p:cNvPr>
          <p:cNvGrpSpPr>
            <a:grpSpLocks/>
          </p:cNvGrpSpPr>
          <p:nvPr/>
        </p:nvGrpSpPr>
        <p:grpSpPr bwMode="auto">
          <a:xfrm>
            <a:off x="644878" y="1544536"/>
            <a:ext cx="9403644" cy="5088393"/>
            <a:chOff x="192" y="883"/>
            <a:chExt cx="5376" cy="2909"/>
          </a:xfrm>
        </p:grpSpPr>
        <p:sp>
          <p:nvSpPr>
            <p:cNvPr id="17412" name="Rectangle 1028">
              <a:extLst>
                <a:ext uri="{FF2B5EF4-FFF2-40B4-BE49-F238E27FC236}">
                  <a16:creationId xmlns:a16="http://schemas.microsoft.com/office/drawing/2014/main" id="{79596137-35AF-4A2E-92C7-AA0B7A892E75}"/>
                </a:ext>
              </a:extLst>
            </p:cNvPr>
            <p:cNvSpPr>
              <a:spLocks noChangeArrowheads="1"/>
            </p:cNvSpPr>
            <p:nvPr/>
          </p:nvSpPr>
          <p:spPr bwMode="auto">
            <a:xfrm>
              <a:off x="2880" y="3290"/>
              <a:ext cx="2688" cy="50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9167" tIns="51567" rIns="99167" bIns="51567"/>
            <a:lstStyle>
              <a:lvl1pPr>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200">
                  <a:solidFill>
                    <a:schemeClr val="tx1"/>
                  </a:solidFill>
                  <a:latin typeface="Calibri" panose="020F0502020204030204" pitchFamily="34" charset="0"/>
                </a:defRPr>
              </a:lvl1pPr>
              <a:lvl2pPr marL="742950" indent="-28575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chemeClr val="tx1"/>
                  </a:solidFill>
                  <a:latin typeface="Calibri" panose="020F0502020204030204" pitchFamily="34" charset="0"/>
                </a:defRPr>
              </a:lvl2pPr>
              <a:lvl3pPr marL="11430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Calibri" panose="020F0502020204030204" pitchFamily="34" charset="0"/>
                </a:defRPr>
              </a:lvl3pPr>
              <a:lvl4pPr marL="16002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4pPr>
              <a:lvl5pPr marL="20574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9pPr>
            </a:lstStyle>
            <a:p>
              <a:pPr>
                <a:spcBef>
                  <a:spcPts val="771"/>
                </a:spcBef>
                <a:buClr>
                  <a:srgbClr val="000000"/>
                </a:buClr>
                <a:buNone/>
              </a:pPr>
              <a:r>
                <a:rPr lang="en-GB" altLang="en-US" sz="3085">
                  <a:solidFill>
                    <a:srgbClr val="000000"/>
                  </a:solidFill>
                  <a:cs typeface="Lucida Sans Unicode" panose="020B0602030504020204" pitchFamily="34" charset="0"/>
                </a:rPr>
                <a:t>Pipelining is Complex</a:t>
              </a:r>
            </a:p>
          </p:txBody>
        </p:sp>
        <p:sp>
          <p:nvSpPr>
            <p:cNvPr id="17413" name="Rectangle 1029">
              <a:extLst>
                <a:ext uri="{FF2B5EF4-FFF2-40B4-BE49-F238E27FC236}">
                  <a16:creationId xmlns:a16="http://schemas.microsoft.com/office/drawing/2014/main" id="{2A360699-5CAB-49C7-AA92-1B39CA2C8064}"/>
                </a:ext>
              </a:extLst>
            </p:cNvPr>
            <p:cNvSpPr>
              <a:spLocks noChangeArrowheads="1"/>
            </p:cNvSpPr>
            <p:nvPr/>
          </p:nvSpPr>
          <p:spPr bwMode="auto">
            <a:xfrm>
              <a:off x="192" y="3290"/>
              <a:ext cx="2688" cy="50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9167" tIns="51567" rIns="99167" bIns="51567"/>
            <a:lstStyle>
              <a:lvl1pPr>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200">
                  <a:solidFill>
                    <a:schemeClr val="tx1"/>
                  </a:solidFill>
                  <a:latin typeface="Calibri" panose="020F0502020204030204" pitchFamily="34" charset="0"/>
                </a:defRPr>
              </a:lvl1pPr>
              <a:lvl2pPr marL="742950" indent="-28575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chemeClr val="tx1"/>
                  </a:solidFill>
                  <a:latin typeface="Calibri" panose="020F0502020204030204" pitchFamily="34" charset="0"/>
                </a:defRPr>
              </a:lvl2pPr>
              <a:lvl3pPr marL="11430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Calibri" panose="020F0502020204030204" pitchFamily="34" charset="0"/>
                </a:defRPr>
              </a:lvl3pPr>
              <a:lvl4pPr marL="16002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4pPr>
              <a:lvl5pPr marL="20574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9pPr>
            </a:lstStyle>
            <a:p>
              <a:pPr>
                <a:spcBef>
                  <a:spcPts val="771"/>
                </a:spcBef>
                <a:buClr>
                  <a:srgbClr val="000000"/>
                </a:buClr>
                <a:buNone/>
              </a:pPr>
              <a:r>
                <a:rPr lang="en-GB" altLang="en-US" sz="3085">
                  <a:solidFill>
                    <a:srgbClr val="000000"/>
                  </a:solidFill>
                  <a:cs typeface="Lucida Sans Unicode" panose="020B0602030504020204" pitchFamily="34" charset="0"/>
                </a:rPr>
                <a:t>Instructions are pipelinable</a:t>
              </a:r>
            </a:p>
          </p:txBody>
        </p:sp>
        <p:sp>
          <p:nvSpPr>
            <p:cNvPr id="17414" name="Rectangle 1030">
              <a:extLst>
                <a:ext uri="{FF2B5EF4-FFF2-40B4-BE49-F238E27FC236}">
                  <a16:creationId xmlns:a16="http://schemas.microsoft.com/office/drawing/2014/main" id="{169D4FA8-5873-4670-A153-8F3D6416095E}"/>
                </a:ext>
              </a:extLst>
            </p:cNvPr>
            <p:cNvSpPr>
              <a:spLocks noChangeArrowheads="1"/>
            </p:cNvSpPr>
            <p:nvPr/>
          </p:nvSpPr>
          <p:spPr bwMode="auto">
            <a:xfrm>
              <a:off x="2880" y="2788"/>
              <a:ext cx="2688" cy="50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9167" tIns="51567" rIns="99167" bIns="51567"/>
            <a:lstStyle>
              <a:lvl1pPr>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200">
                  <a:solidFill>
                    <a:schemeClr val="tx1"/>
                  </a:solidFill>
                  <a:latin typeface="Calibri" panose="020F0502020204030204" pitchFamily="34" charset="0"/>
                </a:defRPr>
              </a:lvl1pPr>
              <a:lvl2pPr marL="742950" indent="-28575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chemeClr val="tx1"/>
                  </a:solidFill>
                  <a:latin typeface="Calibri" panose="020F0502020204030204" pitchFamily="34" charset="0"/>
                </a:defRPr>
              </a:lvl2pPr>
              <a:lvl3pPr marL="11430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Calibri" panose="020F0502020204030204" pitchFamily="34" charset="0"/>
                </a:defRPr>
              </a:lvl3pPr>
              <a:lvl4pPr marL="16002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4pPr>
              <a:lvl5pPr marL="20574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9pPr>
            </a:lstStyle>
            <a:p>
              <a:pPr>
                <a:spcBef>
                  <a:spcPts val="771"/>
                </a:spcBef>
                <a:buClr>
                  <a:srgbClr val="000000"/>
                </a:buClr>
                <a:buNone/>
              </a:pPr>
              <a:r>
                <a:rPr lang="en-GB" altLang="en-US" sz="3085">
                  <a:solidFill>
                    <a:srgbClr val="000000"/>
                  </a:solidFill>
                  <a:cs typeface="Lucida Sans Unicode" panose="020B0602030504020204" pitchFamily="34" charset="0"/>
                </a:rPr>
                <a:t>Small Register Bank</a:t>
              </a:r>
            </a:p>
          </p:txBody>
        </p:sp>
        <p:sp>
          <p:nvSpPr>
            <p:cNvPr id="17415" name="Rectangle 1031">
              <a:extLst>
                <a:ext uri="{FF2B5EF4-FFF2-40B4-BE49-F238E27FC236}">
                  <a16:creationId xmlns:a16="http://schemas.microsoft.com/office/drawing/2014/main" id="{FCEC7377-3C45-4BCA-8892-4E27D4A4C2AE}"/>
                </a:ext>
              </a:extLst>
            </p:cNvPr>
            <p:cNvSpPr>
              <a:spLocks noChangeArrowheads="1"/>
            </p:cNvSpPr>
            <p:nvPr/>
          </p:nvSpPr>
          <p:spPr bwMode="auto">
            <a:xfrm>
              <a:off x="192" y="2788"/>
              <a:ext cx="2688" cy="50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9167" tIns="51567" rIns="99167" bIns="51567"/>
            <a:lstStyle>
              <a:lvl1pPr>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200">
                  <a:solidFill>
                    <a:schemeClr val="tx1"/>
                  </a:solidFill>
                  <a:latin typeface="Calibri" panose="020F0502020204030204" pitchFamily="34" charset="0"/>
                </a:defRPr>
              </a:lvl1pPr>
              <a:lvl2pPr marL="742950" indent="-28575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chemeClr val="tx1"/>
                  </a:solidFill>
                  <a:latin typeface="Calibri" panose="020F0502020204030204" pitchFamily="34" charset="0"/>
                </a:defRPr>
              </a:lvl2pPr>
              <a:lvl3pPr marL="11430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Calibri" panose="020F0502020204030204" pitchFamily="34" charset="0"/>
                </a:defRPr>
              </a:lvl3pPr>
              <a:lvl4pPr marL="16002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4pPr>
              <a:lvl5pPr marL="20574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9pPr>
            </a:lstStyle>
            <a:p>
              <a:pPr>
                <a:spcBef>
                  <a:spcPts val="771"/>
                </a:spcBef>
                <a:buClr>
                  <a:srgbClr val="000000"/>
                </a:buClr>
                <a:buNone/>
              </a:pPr>
              <a:r>
                <a:rPr lang="en-GB" altLang="en-US" sz="3085">
                  <a:solidFill>
                    <a:srgbClr val="000000"/>
                  </a:solidFill>
                  <a:cs typeface="Lucida Sans Unicode" panose="020B0602030504020204" pitchFamily="34" charset="0"/>
                </a:rPr>
                <a:t>Large Register bank</a:t>
              </a:r>
            </a:p>
          </p:txBody>
        </p:sp>
        <p:sp>
          <p:nvSpPr>
            <p:cNvPr id="17416" name="Rectangle 1032">
              <a:extLst>
                <a:ext uri="{FF2B5EF4-FFF2-40B4-BE49-F238E27FC236}">
                  <a16:creationId xmlns:a16="http://schemas.microsoft.com/office/drawing/2014/main" id="{C8E9D6F1-BAF6-49C0-93FA-B7975EA385A5}"/>
                </a:ext>
              </a:extLst>
            </p:cNvPr>
            <p:cNvSpPr>
              <a:spLocks noChangeArrowheads="1"/>
            </p:cNvSpPr>
            <p:nvPr/>
          </p:nvSpPr>
          <p:spPr bwMode="auto">
            <a:xfrm>
              <a:off x="2880" y="2193"/>
              <a:ext cx="2688" cy="59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9167" tIns="51567" rIns="99167" bIns="51567"/>
            <a:lstStyle>
              <a:lvl1pPr>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200">
                  <a:solidFill>
                    <a:schemeClr val="tx1"/>
                  </a:solidFill>
                  <a:latin typeface="Calibri" panose="020F0502020204030204" pitchFamily="34" charset="0"/>
                </a:defRPr>
              </a:lvl1pPr>
              <a:lvl2pPr marL="742950" indent="-28575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chemeClr val="tx1"/>
                  </a:solidFill>
                  <a:latin typeface="Calibri" panose="020F0502020204030204" pitchFamily="34" charset="0"/>
                </a:defRPr>
              </a:lvl2pPr>
              <a:lvl3pPr marL="11430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Calibri" panose="020F0502020204030204" pitchFamily="34" charset="0"/>
                </a:defRPr>
              </a:lvl3pPr>
              <a:lvl4pPr marL="16002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4pPr>
              <a:lvl5pPr marL="20574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9pPr>
            </a:lstStyle>
            <a:p>
              <a:pPr>
                <a:spcBef>
                  <a:spcPts val="771"/>
                </a:spcBef>
                <a:buClr>
                  <a:srgbClr val="000000"/>
                </a:buClr>
                <a:buNone/>
              </a:pPr>
              <a:r>
                <a:rPr lang="en-GB" altLang="en-US" sz="3085">
                  <a:solidFill>
                    <a:srgbClr val="000000"/>
                  </a:solidFill>
                  <a:cs typeface="Lucida Sans Unicode" panose="020B0602030504020204" pitchFamily="34" charset="0"/>
                </a:rPr>
                <a:t>Memory values can be used as operands in instructions</a:t>
              </a:r>
            </a:p>
          </p:txBody>
        </p:sp>
        <p:sp>
          <p:nvSpPr>
            <p:cNvPr id="17417" name="Rectangle 1033">
              <a:extLst>
                <a:ext uri="{FF2B5EF4-FFF2-40B4-BE49-F238E27FC236}">
                  <a16:creationId xmlns:a16="http://schemas.microsoft.com/office/drawing/2014/main" id="{FAAFF369-B4ED-4BB2-821D-D1F7088663A2}"/>
                </a:ext>
              </a:extLst>
            </p:cNvPr>
            <p:cNvSpPr>
              <a:spLocks noChangeArrowheads="1"/>
            </p:cNvSpPr>
            <p:nvPr/>
          </p:nvSpPr>
          <p:spPr bwMode="auto">
            <a:xfrm>
              <a:off x="192" y="2193"/>
              <a:ext cx="2688" cy="59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9167" tIns="51567" rIns="99167" bIns="51567"/>
            <a:lstStyle>
              <a:lvl1pPr>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200">
                  <a:solidFill>
                    <a:schemeClr val="tx1"/>
                  </a:solidFill>
                  <a:latin typeface="Calibri" panose="020F0502020204030204" pitchFamily="34" charset="0"/>
                </a:defRPr>
              </a:lvl1pPr>
              <a:lvl2pPr marL="742950" indent="-28575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chemeClr val="tx1"/>
                  </a:solidFill>
                  <a:latin typeface="Calibri" panose="020F0502020204030204" pitchFamily="34" charset="0"/>
                </a:defRPr>
              </a:lvl2pPr>
              <a:lvl3pPr marL="11430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Calibri" panose="020F0502020204030204" pitchFamily="34" charset="0"/>
                </a:defRPr>
              </a:lvl3pPr>
              <a:lvl4pPr marL="16002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4pPr>
              <a:lvl5pPr marL="20574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9pPr>
            </a:lstStyle>
            <a:p>
              <a:pPr>
                <a:spcBef>
                  <a:spcPts val="771"/>
                </a:spcBef>
                <a:buClr>
                  <a:srgbClr val="000000"/>
                </a:buClr>
                <a:buNone/>
              </a:pPr>
              <a:r>
                <a:rPr lang="en-GB" altLang="en-US" sz="3085">
                  <a:solidFill>
                    <a:srgbClr val="000000"/>
                  </a:solidFill>
                  <a:cs typeface="Lucida Sans Unicode" panose="020B0602030504020204" pitchFamily="34" charset="0"/>
                </a:rPr>
                <a:t>Load/Store Architecture</a:t>
              </a:r>
            </a:p>
          </p:txBody>
        </p:sp>
        <p:sp>
          <p:nvSpPr>
            <p:cNvPr id="17418" name="Rectangle 1034">
              <a:extLst>
                <a:ext uri="{FF2B5EF4-FFF2-40B4-BE49-F238E27FC236}">
                  <a16:creationId xmlns:a16="http://schemas.microsoft.com/office/drawing/2014/main" id="{FA14358D-D97B-4418-A027-AA576EA4CAE6}"/>
                </a:ext>
              </a:extLst>
            </p:cNvPr>
            <p:cNvSpPr>
              <a:spLocks noChangeArrowheads="1"/>
            </p:cNvSpPr>
            <p:nvPr/>
          </p:nvSpPr>
          <p:spPr bwMode="auto">
            <a:xfrm>
              <a:off x="2880" y="1598"/>
              <a:ext cx="2688" cy="59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9167" tIns="51567" rIns="99167" bIns="51567"/>
            <a:lstStyle>
              <a:lvl1pPr>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200">
                  <a:solidFill>
                    <a:schemeClr val="tx1"/>
                  </a:solidFill>
                  <a:latin typeface="Calibri" panose="020F0502020204030204" pitchFamily="34" charset="0"/>
                </a:defRPr>
              </a:lvl1pPr>
              <a:lvl2pPr marL="742950" indent="-28575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chemeClr val="tx1"/>
                  </a:solidFill>
                  <a:latin typeface="Calibri" panose="020F0502020204030204" pitchFamily="34" charset="0"/>
                </a:defRPr>
              </a:lvl2pPr>
              <a:lvl3pPr marL="11430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Calibri" panose="020F0502020204030204" pitchFamily="34" charset="0"/>
                </a:defRPr>
              </a:lvl3pPr>
              <a:lvl4pPr marL="16002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4pPr>
              <a:lvl5pPr marL="20574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9pPr>
            </a:lstStyle>
            <a:p>
              <a:pPr>
                <a:spcBef>
                  <a:spcPts val="771"/>
                </a:spcBef>
                <a:buClr>
                  <a:srgbClr val="000000"/>
                </a:buClr>
                <a:buNone/>
              </a:pPr>
              <a:r>
                <a:rPr lang="en-GB" altLang="en-US" sz="3085">
                  <a:solidFill>
                    <a:srgbClr val="000000"/>
                  </a:solidFill>
                  <a:cs typeface="Lucida Sans Unicode" panose="020B0602030504020204" pitchFamily="34" charset="0"/>
                </a:rPr>
                <a:t>Several formats of instructions</a:t>
              </a:r>
            </a:p>
          </p:txBody>
        </p:sp>
        <p:sp>
          <p:nvSpPr>
            <p:cNvPr id="17419" name="Rectangle 1035">
              <a:extLst>
                <a:ext uri="{FF2B5EF4-FFF2-40B4-BE49-F238E27FC236}">
                  <a16:creationId xmlns:a16="http://schemas.microsoft.com/office/drawing/2014/main" id="{BA23B3D6-02D2-43DD-ACF3-FD4AD72AFE25}"/>
                </a:ext>
              </a:extLst>
            </p:cNvPr>
            <p:cNvSpPr>
              <a:spLocks noChangeArrowheads="1"/>
            </p:cNvSpPr>
            <p:nvPr/>
          </p:nvSpPr>
          <p:spPr bwMode="auto">
            <a:xfrm>
              <a:off x="192" y="1598"/>
              <a:ext cx="2688" cy="59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9167" tIns="51567" rIns="99167" bIns="51567"/>
            <a:lstStyle>
              <a:lvl1pPr>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200">
                  <a:solidFill>
                    <a:schemeClr val="tx1"/>
                  </a:solidFill>
                  <a:latin typeface="Calibri" panose="020F0502020204030204" pitchFamily="34" charset="0"/>
                </a:defRPr>
              </a:lvl1pPr>
              <a:lvl2pPr marL="742950" indent="-28575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chemeClr val="tx1"/>
                  </a:solidFill>
                  <a:latin typeface="Calibri" panose="020F0502020204030204" pitchFamily="34" charset="0"/>
                </a:defRPr>
              </a:lvl2pPr>
              <a:lvl3pPr marL="11430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Calibri" panose="020F0502020204030204" pitchFamily="34" charset="0"/>
                </a:defRPr>
              </a:lvl3pPr>
              <a:lvl4pPr marL="16002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4pPr>
              <a:lvl5pPr marL="20574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9pPr>
            </a:lstStyle>
            <a:p>
              <a:pPr>
                <a:spcBef>
                  <a:spcPts val="771"/>
                </a:spcBef>
                <a:buClr>
                  <a:srgbClr val="000000"/>
                </a:buClr>
                <a:buNone/>
              </a:pPr>
              <a:r>
                <a:rPr lang="en-GB" altLang="en-US" sz="3085">
                  <a:solidFill>
                    <a:srgbClr val="000000"/>
                  </a:solidFill>
                  <a:cs typeface="Lucida Sans Unicode" panose="020B0602030504020204" pitchFamily="34" charset="0"/>
                </a:rPr>
                <a:t>Few formats of instructions</a:t>
              </a:r>
            </a:p>
          </p:txBody>
        </p:sp>
        <p:sp>
          <p:nvSpPr>
            <p:cNvPr id="17420" name="Rectangle 1036">
              <a:extLst>
                <a:ext uri="{FF2B5EF4-FFF2-40B4-BE49-F238E27FC236}">
                  <a16:creationId xmlns:a16="http://schemas.microsoft.com/office/drawing/2014/main" id="{B1C1D38C-5E3B-4017-8F01-D68352336BDD}"/>
                </a:ext>
              </a:extLst>
            </p:cNvPr>
            <p:cNvSpPr>
              <a:spLocks noChangeArrowheads="1"/>
            </p:cNvSpPr>
            <p:nvPr/>
          </p:nvSpPr>
          <p:spPr bwMode="auto">
            <a:xfrm>
              <a:off x="2880" y="1209"/>
              <a:ext cx="2688" cy="38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9167" tIns="51567" rIns="99167" bIns="51567"/>
            <a:lstStyle>
              <a:lvl1pPr>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200">
                  <a:solidFill>
                    <a:schemeClr val="tx1"/>
                  </a:solidFill>
                  <a:latin typeface="Calibri" panose="020F0502020204030204" pitchFamily="34" charset="0"/>
                </a:defRPr>
              </a:lvl1pPr>
              <a:lvl2pPr marL="742950" indent="-28575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chemeClr val="tx1"/>
                  </a:solidFill>
                  <a:latin typeface="Calibri" panose="020F0502020204030204" pitchFamily="34" charset="0"/>
                </a:defRPr>
              </a:lvl2pPr>
              <a:lvl3pPr marL="11430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Calibri" panose="020F0502020204030204" pitchFamily="34" charset="0"/>
                </a:defRPr>
              </a:lvl3pPr>
              <a:lvl4pPr marL="16002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4pPr>
              <a:lvl5pPr marL="20574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9pPr>
            </a:lstStyle>
            <a:p>
              <a:pPr>
                <a:spcBef>
                  <a:spcPts val="771"/>
                </a:spcBef>
                <a:buClr>
                  <a:srgbClr val="000000"/>
                </a:buClr>
                <a:buNone/>
              </a:pPr>
              <a:r>
                <a:rPr lang="en-GB" altLang="en-US" sz="3085">
                  <a:solidFill>
                    <a:srgbClr val="000000"/>
                  </a:solidFill>
                  <a:cs typeface="Lucida Sans Unicode" panose="020B0602030504020204" pitchFamily="34" charset="0"/>
                </a:rPr>
                <a:t>Variable length instructions</a:t>
              </a:r>
            </a:p>
          </p:txBody>
        </p:sp>
        <p:sp>
          <p:nvSpPr>
            <p:cNvPr id="17421" name="Rectangle 1037">
              <a:extLst>
                <a:ext uri="{FF2B5EF4-FFF2-40B4-BE49-F238E27FC236}">
                  <a16:creationId xmlns:a16="http://schemas.microsoft.com/office/drawing/2014/main" id="{526DF776-C9D0-4492-9A8D-02E0C44FBCAD}"/>
                </a:ext>
              </a:extLst>
            </p:cNvPr>
            <p:cNvSpPr>
              <a:spLocks noChangeArrowheads="1"/>
            </p:cNvSpPr>
            <p:nvPr/>
          </p:nvSpPr>
          <p:spPr bwMode="auto">
            <a:xfrm>
              <a:off x="192" y="1209"/>
              <a:ext cx="2688" cy="38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9167" tIns="51567" rIns="99167" bIns="51567"/>
            <a:lstStyle>
              <a:lvl1pPr>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200">
                  <a:solidFill>
                    <a:schemeClr val="tx1"/>
                  </a:solidFill>
                  <a:latin typeface="Calibri" panose="020F0502020204030204" pitchFamily="34" charset="0"/>
                </a:defRPr>
              </a:lvl1pPr>
              <a:lvl2pPr marL="742950" indent="-28575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chemeClr val="tx1"/>
                  </a:solidFill>
                  <a:latin typeface="Calibri" panose="020F0502020204030204" pitchFamily="34" charset="0"/>
                </a:defRPr>
              </a:lvl2pPr>
              <a:lvl3pPr marL="11430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Calibri" panose="020F0502020204030204" pitchFamily="34" charset="0"/>
                </a:defRPr>
              </a:lvl3pPr>
              <a:lvl4pPr marL="16002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4pPr>
              <a:lvl5pPr marL="20574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9pPr>
            </a:lstStyle>
            <a:p>
              <a:pPr>
                <a:spcBef>
                  <a:spcPts val="771"/>
                </a:spcBef>
                <a:buClr>
                  <a:srgbClr val="000000"/>
                </a:buClr>
                <a:buNone/>
              </a:pPr>
              <a:r>
                <a:rPr lang="en-GB" altLang="en-US" sz="3085">
                  <a:solidFill>
                    <a:srgbClr val="000000"/>
                  </a:solidFill>
                  <a:cs typeface="Lucida Sans Unicode" panose="020B0602030504020204" pitchFamily="34" charset="0"/>
                </a:rPr>
                <a:t>Fixed width instructions</a:t>
              </a:r>
            </a:p>
          </p:txBody>
        </p:sp>
        <p:sp>
          <p:nvSpPr>
            <p:cNvPr id="17422" name="Rectangle 1038">
              <a:extLst>
                <a:ext uri="{FF2B5EF4-FFF2-40B4-BE49-F238E27FC236}">
                  <a16:creationId xmlns:a16="http://schemas.microsoft.com/office/drawing/2014/main" id="{88EC2952-0E67-4479-A397-1378B1EC3914}"/>
                </a:ext>
              </a:extLst>
            </p:cNvPr>
            <p:cNvSpPr>
              <a:spLocks noChangeArrowheads="1"/>
            </p:cNvSpPr>
            <p:nvPr/>
          </p:nvSpPr>
          <p:spPr bwMode="auto">
            <a:xfrm>
              <a:off x="2880" y="883"/>
              <a:ext cx="2688" cy="326"/>
            </a:xfrm>
            <a:prstGeom prst="rect">
              <a:avLst/>
            </a:prstGeom>
            <a:solidFill>
              <a:srgbClr val="B2B2B2"/>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9167" tIns="51567" rIns="99167" bIns="51567"/>
            <a:lstStyle>
              <a:lvl1pPr>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200">
                  <a:solidFill>
                    <a:schemeClr val="tx1"/>
                  </a:solidFill>
                  <a:latin typeface="Calibri" panose="020F0502020204030204" pitchFamily="34" charset="0"/>
                </a:defRPr>
              </a:lvl1pPr>
              <a:lvl2pPr marL="742950" indent="-28575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chemeClr val="tx1"/>
                  </a:solidFill>
                  <a:latin typeface="Calibri" panose="020F0502020204030204" pitchFamily="34" charset="0"/>
                </a:defRPr>
              </a:lvl2pPr>
              <a:lvl3pPr marL="11430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Calibri" panose="020F0502020204030204" pitchFamily="34" charset="0"/>
                </a:defRPr>
              </a:lvl3pPr>
              <a:lvl4pPr marL="16002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4pPr>
              <a:lvl5pPr marL="20574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9pPr>
            </a:lstStyle>
            <a:p>
              <a:pPr algn="ctr">
                <a:spcBef>
                  <a:spcPts val="771"/>
                </a:spcBef>
                <a:buClr>
                  <a:srgbClr val="000000"/>
                </a:buClr>
                <a:buNone/>
              </a:pPr>
              <a:r>
                <a:rPr lang="en-GB" altLang="en-US" sz="3085" b="1">
                  <a:solidFill>
                    <a:srgbClr val="000000"/>
                  </a:solidFill>
                  <a:cs typeface="Lucida Sans Unicode" panose="020B0602030504020204" pitchFamily="34" charset="0"/>
                </a:rPr>
                <a:t>CISC</a:t>
              </a:r>
            </a:p>
          </p:txBody>
        </p:sp>
        <p:sp>
          <p:nvSpPr>
            <p:cNvPr id="17423" name="Rectangle 1039">
              <a:extLst>
                <a:ext uri="{FF2B5EF4-FFF2-40B4-BE49-F238E27FC236}">
                  <a16:creationId xmlns:a16="http://schemas.microsoft.com/office/drawing/2014/main" id="{D72703C3-8BAA-41CB-BBF9-E2D7F2FE60CE}"/>
                </a:ext>
              </a:extLst>
            </p:cNvPr>
            <p:cNvSpPr>
              <a:spLocks noChangeArrowheads="1"/>
            </p:cNvSpPr>
            <p:nvPr/>
          </p:nvSpPr>
          <p:spPr bwMode="auto">
            <a:xfrm>
              <a:off x="192" y="883"/>
              <a:ext cx="2688" cy="326"/>
            </a:xfrm>
            <a:prstGeom prst="rect">
              <a:avLst/>
            </a:prstGeom>
            <a:solidFill>
              <a:srgbClr val="B2B2B2"/>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9167" tIns="51567" rIns="99167" bIns="51567"/>
            <a:lstStyle>
              <a:lvl1pPr>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200">
                  <a:solidFill>
                    <a:schemeClr val="tx1"/>
                  </a:solidFill>
                  <a:latin typeface="Calibri" panose="020F0502020204030204" pitchFamily="34" charset="0"/>
                </a:defRPr>
              </a:lvl1pPr>
              <a:lvl2pPr marL="742950" indent="-28575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chemeClr val="tx1"/>
                  </a:solidFill>
                  <a:latin typeface="Calibri" panose="020F0502020204030204" pitchFamily="34" charset="0"/>
                </a:defRPr>
              </a:lvl2pPr>
              <a:lvl3pPr marL="11430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Calibri" panose="020F0502020204030204" pitchFamily="34" charset="0"/>
                </a:defRPr>
              </a:lvl3pPr>
              <a:lvl4pPr marL="16002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4pPr>
              <a:lvl5pPr marL="20574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9pPr>
            </a:lstStyle>
            <a:p>
              <a:pPr algn="ctr">
                <a:spcBef>
                  <a:spcPts val="771"/>
                </a:spcBef>
                <a:buClr>
                  <a:srgbClr val="000000"/>
                </a:buClr>
                <a:buNone/>
              </a:pPr>
              <a:r>
                <a:rPr lang="en-GB" altLang="en-US" sz="3085" b="1">
                  <a:solidFill>
                    <a:srgbClr val="000000"/>
                  </a:solidFill>
                  <a:cs typeface="Lucida Sans Unicode" panose="020B0602030504020204" pitchFamily="34" charset="0"/>
                </a:rPr>
                <a:t>RISC</a:t>
              </a:r>
            </a:p>
          </p:txBody>
        </p:sp>
        <p:sp>
          <p:nvSpPr>
            <p:cNvPr id="17424" name="Line 1040">
              <a:extLst>
                <a:ext uri="{FF2B5EF4-FFF2-40B4-BE49-F238E27FC236}">
                  <a16:creationId xmlns:a16="http://schemas.microsoft.com/office/drawing/2014/main" id="{F6D8D7F6-DF99-4C2B-B1BB-C4FFDD4ECA1C}"/>
                </a:ext>
              </a:extLst>
            </p:cNvPr>
            <p:cNvSpPr>
              <a:spLocks noChangeShapeType="1"/>
            </p:cNvSpPr>
            <p:nvPr/>
          </p:nvSpPr>
          <p:spPr bwMode="auto">
            <a:xfrm>
              <a:off x="192" y="883"/>
              <a:ext cx="5376" cy="1"/>
            </a:xfrm>
            <a:prstGeom prst="line">
              <a:avLst/>
            </a:prstGeom>
            <a:noFill/>
            <a:ln w="2844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983"/>
            </a:p>
          </p:txBody>
        </p:sp>
        <p:sp>
          <p:nvSpPr>
            <p:cNvPr id="17425" name="Line 1041">
              <a:extLst>
                <a:ext uri="{FF2B5EF4-FFF2-40B4-BE49-F238E27FC236}">
                  <a16:creationId xmlns:a16="http://schemas.microsoft.com/office/drawing/2014/main" id="{85C4DCE2-FA37-4298-B659-0985F181D80C}"/>
                </a:ext>
              </a:extLst>
            </p:cNvPr>
            <p:cNvSpPr>
              <a:spLocks noChangeShapeType="1"/>
            </p:cNvSpPr>
            <p:nvPr/>
          </p:nvSpPr>
          <p:spPr bwMode="auto">
            <a:xfrm>
              <a:off x="192" y="1209"/>
              <a:ext cx="5376" cy="1"/>
            </a:xfrm>
            <a:prstGeom prst="line">
              <a:avLst/>
            </a:prstGeom>
            <a:noFill/>
            <a:ln w="1260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983"/>
            </a:p>
          </p:txBody>
        </p:sp>
        <p:sp>
          <p:nvSpPr>
            <p:cNvPr id="17426" name="Line 1042">
              <a:extLst>
                <a:ext uri="{FF2B5EF4-FFF2-40B4-BE49-F238E27FC236}">
                  <a16:creationId xmlns:a16="http://schemas.microsoft.com/office/drawing/2014/main" id="{D2AC573B-27CF-48E9-9A25-C4FDB57C1BA8}"/>
                </a:ext>
              </a:extLst>
            </p:cNvPr>
            <p:cNvSpPr>
              <a:spLocks noChangeShapeType="1"/>
            </p:cNvSpPr>
            <p:nvPr/>
          </p:nvSpPr>
          <p:spPr bwMode="auto">
            <a:xfrm>
              <a:off x="192" y="3792"/>
              <a:ext cx="5376" cy="1"/>
            </a:xfrm>
            <a:prstGeom prst="line">
              <a:avLst/>
            </a:prstGeom>
            <a:noFill/>
            <a:ln w="2844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983"/>
            </a:p>
          </p:txBody>
        </p:sp>
        <p:sp>
          <p:nvSpPr>
            <p:cNvPr id="17427" name="Line 1043">
              <a:extLst>
                <a:ext uri="{FF2B5EF4-FFF2-40B4-BE49-F238E27FC236}">
                  <a16:creationId xmlns:a16="http://schemas.microsoft.com/office/drawing/2014/main" id="{CE99AD54-3928-4770-9BC1-1AF9D90E2E7A}"/>
                </a:ext>
              </a:extLst>
            </p:cNvPr>
            <p:cNvSpPr>
              <a:spLocks noChangeShapeType="1"/>
            </p:cNvSpPr>
            <p:nvPr/>
          </p:nvSpPr>
          <p:spPr bwMode="auto">
            <a:xfrm>
              <a:off x="192" y="883"/>
              <a:ext cx="1" cy="2909"/>
            </a:xfrm>
            <a:prstGeom prst="line">
              <a:avLst/>
            </a:prstGeom>
            <a:noFill/>
            <a:ln w="2844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983"/>
            </a:p>
          </p:txBody>
        </p:sp>
        <p:sp>
          <p:nvSpPr>
            <p:cNvPr id="17428" name="Line 1044">
              <a:extLst>
                <a:ext uri="{FF2B5EF4-FFF2-40B4-BE49-F238E27FC236}">
                  <a16:creationId xmlns:a16="http://schemas.microsoft.com/office/drawing/2014/main" id="{126777A3-CD91-4708-BC76-8487C55DA665}"/>
                </a:ext>
              </a:extLst>
            </p:cNvPr>
            <p:cNvSpPr>
              <a:spLocks noChangeShapeType="1"/>
            </p:cNvSpPr>
            <p:nvPr/>
          </p:nvSpPr>
          <p:spPr bwMode="auto">
            <a:xfrm>
              <a:off x="2880" y="883"/>
              <a:ext cx="1" cy="2909"/>
            </a:xfrm>
            <a:prstGeom prst="line">
              <a:avLst/>
            </a:prstGeom>
            <a:noFill/>
            <a:ln w="1260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983"/>
            </a:p>
          </p:txBody>
        </p:sp>
        <p:sp>
          <p:nvSpPr>
            <p:cNvPr id="17429" name="Line 1045">
              <a:extLst>
                <a:ext uri="{FF2B5EF4-FFF2-40B4-BE49-F238E27FC236}">
                  <a16:creationId xmlns:a16="http://schemas.microsoft.com/office/drawing/2014/main" id="{B1F92CD5-896A-4E53-B1AD-8591CC2F86D6}"/>
                </a:ext>
              </a:extLst>
            </p:cNvPr>
            <p:cNvSpPr>
              <a:spLocks noChangeShapeType="1"/>
            </p:cNvSpPr>
            <p:nvPr/>
          </p:nvSpPr>
          <p:spPr bwMode="auto">
            <a:xfrm>
              <a:off x="5568" y="883"/>
              <a:ext cx="1" cy="2909"/>
            </a:xfrm>
            <a:prstGeom prst="line">
              <a:avLst/>
            </a:prstGeom>
            <a:noFill/>
            <a:ln w="2844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983"/>
            </a:p>
          </p:txBody>
        </p:sp>
        <p:sp>
          <p:nvSpPr>
            <p:cNvPr id="17430" name="Line 1046">
              <a:extLst>
                <a:ext uri="{FF2B5EF4-FFF2-40B4-BE49-F238E27FC236}">
                  <a16:creationId xmlns:a16="http://schemas.microsoft.com/office/drawing/2014/main" id="{B4382C80-A49F-4728-B713-1F4F6738BBA0}"/>
                </a:ext>
              </a:extLst>
            </p:cNvPr>
            <p:cNvSpPr>
              <a:spLocks noChangeShapeType="1"/>
            </p:cNvSpPr>
            <p:nvPr/>
          </p:nvSpPr>
          <p:spPr bwMode="auto">
            <a:xfrm>
              <a:off x="192" y="1598"/>
              <a:ext cx="5376" cy="1"/>
            </a:xfrm>
            <a:prstGeom prst="line">
              <a:avLst/>
            </a:prstGeom>
            <a:noFill/>
            <a:ln w="1260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983"/>
            </a:p>
          </p:txBody>
        </p:sp>
        <p:sp>
          <p:nvSpPr>
            <p:cNvPr id="17431" name="Line 1047">
              <a:extLst>
                <a:ext uri="{FF2B5EF4-FFF2-40B4-BE49-F238E27FC236}">
                  <a16:creationId xmlns:a16="http://schemas.microsoft.com/office/drawing/2014/main" id="{599B0EB2-90DC-4369-BA44-0CD02E57F29B}"/>
                </a:ext>
              </a:extLst>
            </p:cNvPr>
            <p:cNvSpPr>
              <a:spLocks noChangeShapeType="1"/>
            </p:cNvSpPr>
            <p:nvPr/>
          </p:nvSpPr>
          <p:spPr bwMode="auto">
            <a:xfrm>
              <a:off x="192" y="2193"/>
              <a:ext cx="5376" cy="1"/>
            </a:xfrm>
            <a:prstGeom prst="line">
              <a:avLst/>
            </a:prstGeom>
            <a:noFill/>
            <a:ln w="1260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983"/>
            </a:p>
          </p:txBody>
        </p:sp>
        <p:sp>
          <p:nvSpPr>
            <p:cNvPr id="17432" name="Line 1048">
              <a:extLst>
                <a:ext uri="{FF2B5EF4-FFF2-40B4-BE49-F238E27FC236}">
                  <a16:creationId xmlns:a16="http://schemas.microsoft.com/office/drawing/2014/main" id="{1D920086-4606-406F-9DDE-6A4242E1F651}"/>
                </a:ext>
              </a:extLst>
            </p:cNvPr>
            <p:cNvSpPr>
              <a:spLocks noChangeShapeType="1"/>
            </p:cNvSpPr>
            <p:nvPr/>
          </p:nvSpPr>
          <p:spPr bwMode="auto">
            <a:xfrm>
              <a:off x="192" y="2788"/>
              <a:ext cx="5376" cy="1"/>
            </a:xfrm>
            <a:prstGeom prst="line">
              <a:avLst/>
            </a:prstGeom>
            <a:noFill/>
            <a:ln w="1260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983"/>
            </a:p>
          </p:txBody>
        </p:sp>
        <p:sp>
          <p:nvSpPr>
            <p:cNvPr id="17433" name="Line 1049">
              <a:extLst>
                <a:ext uri="{FF2B5EF4-FFF2-40B4-BE49-F238E27FC236}">
                  <a16:creationId xmlns:a16="http://schemas.microsoft.com/office/drawing/2014/main" id="{B3D7EC27-6A74-4842-9975-7E099E12C89C}"/>
                </a:ext>
              </a:extLst>
            </p:cNvPr>
            <p:cNvSpPr>
              <a:spLocks noChangeShapeType="1"/>
            </p:cNvSpPr>
            <p:nvPr/>
          </p:nvSpPr>
          <p:spPr bwMode="auto">
            <a:xfrm>
              <a:off x="192" y="3290"/>
              <a:ext cx="5376" cy="1"/>
            </a:xfrm>
            <a:prstGeom prst="line">
              <a:avLst/>
            </a:prstGeom>
            <a:noFill/>
            <a:ln w="1260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983"/>
            </a:p>
          </p:txBody>
        </p:sp>
      </p:gr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Memory Map</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90</a:t>
            </a:fld>
            <a:endParaRPr lang="en-US" sz="900">
              <a:latin typeface="Arial"/>
              <a:cs typeface="Arial"/>
            </a:endParaRPr>
          </a:p>
        </p:txBody>
      </p:sp>
    </p:spTree>
    <p:extLst>
      <p:ext uri="{BB962C8B-B14F-4D97-AF65-F5344CB8AC3E}">
        <p14:creationId xmlns:p14="http://schemas.microsoft.com/office/powerpoint/2010/main" val="122725482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91</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810197" y="105844"/>
            <a:ext cx="8885626" cy="6388101"/>
          </a:xfrm>
          <a:prstGeom prst="rect">
            <a:avLst/>
          </a:prstGeom>
        </p:spPr>
      </p:pic>
    </p:spTree>
    <p:extLst>
      <p:ext uri="{BB962C8B-B14F-4D97-AF65-F5344CB8AC3E}">
        <p14:creationId xmlns:p14="http://schemas.microsoft.com/office/powerpoint/2010/main" val="119630777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latin typeface="Arial" panose="020B0604020202020204" pitchFamily="34" charset="0"/>
                <a:cs typeface="Arial" panose="020B0604020202020204" pitchFamily="34" charset="0"/>
              </a:rPr>
              <a:t>Bit Banding</a:t>
            </a:r>
            <a:endParaRPr lang="en-IN" sz="3600" b="1"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2"/>
          <a:stretch>
            <a:fillRect/>
          </a:stretch>
        </p:blipFill>
        <p:spPr>
          <a:xfrm>
            <a:off x="1057147" y="1263651"/>
            <a:ext cx="8579103" cy="5486400"/>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92</a:t>
            </a:fld>
            <a:endParaRPr lang="en-US" sz="900">
              <a:latin typeface="Arial"/>
              <a:cs typeface="Arial"/>
            </a:endParaRPr>
          </a:p>
        </p:txBody>
      </p:sp>
    </p:spTree>
    <p:extLst>
      <p:ext uri="{BB962C8B-B14F-4D97-AF65-F5344CB8AC3E}">
        <p14:creationId xmlns:p14="http://schemas.microsoft.com/office/powerpoint/2010/main" val="142708532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Read Modify Write vs Bit Banding</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93</a:t>
            </a:fld>
            <a:endParaRPr lang="en-US" sz="900">
              <a:latin typeface="Arial"/>
              <a:cs typeface="Arial"/>
            </a:endParaRPr>
          </a:p>
        </p:txBody>
      </p:sp>
      <p:pic>
        <p:nvPicPr>
          <p:cNvPr id="3" name="Picture 2"/>
          <p:cNvPicPr>
            <a:picLocks noChangeAspect="1"/>
          </p:cNvPicPr>
          <p:nvPr/>
        </p:nvPicPr>
        <p:blipFill rotWithShape="1">
          <a:blip r:embed="rId2"/>
          <a:srcRect t="3670" b="5299"/>
          <a:stretch/>
        </p:blipFill>
        <p:spPr>
          <a:xfrm>
            <a:off x="1469497" y="1211609"/>
            <a:ext cx="7565476" cy="2520280"/>
          </a:xfrm>
          <a:prstGeom prst="rect">
            <a:avLst/>
          </a:prstGeom>
        </p:spPr>
      </p:pic>
      <p:pic>
        <p:nvPicPr>
          <p:cNvPr id="6" name="Picture 5"/>
          <p:cNvPicPr>
            <a:picLocks noChangeAspect="1"/>
          </p:cNvPicPr>
          <p:nvPr/>
        </p:nvPicPr>
        <p:blipFill rotWithShape="1">
          <a:blip r:embed="rId3"/>
          <a:srcRect t="15080" b="6286"/>
          <a:stretch/>
        </p:blipFill>
        <p:spPr>
          <a:xfrm>
            <a:off x="2533752" y="3869369"/>
            <a:ext cx="7565476" cy="1368153"/>
          </a:xfrm>
          <a:prstGeom prst="rect">
            <a:avLst/>
          </a:prstGeom>
        </p:spPr>
      </p:pic>
      <p:pic>
        <p:nvPicPr>
          <p:cNvPr id="7" name="Picture 6"/>
          <p:cNvPicPr>
            <a:picLocks noChangeAspect="1"/>
          </p:cNvPicPr>
          <p:nvPr/>
        </p:nvPicPr>
        <p:blipFill rotWithShape="1">
          <a:blip r:embed="rId4"/>
          <a:srcRect l="878" b="21635"/>
          <a:stretch/>
        </p:blipFill>
        <p:spPr>
          <a:xfrm>
            <a:off x="2466380" y="5434434"/>
            <a:ext cx="7549437" cy="1224136"/>
          </a:xfrm>
          <a:prstGeom prst="rect">
            <a:avLst/>
          </a:prstGeom>
        </p:spPr>
      </p:pic>
      <p:sp>
        <p:nvSpPr>
          <p:cNvPr id="8" name="TextBox 7"/>
          <p:cNvSpPr txBox="1"/>
          <p:nvPr/>
        </p:nvSpPr>
        <p:spPr>
          <a:xfrm>
            <a:off x="306140" y="3994274"/>
            <a:ext cx="2016224" cy="1200329"/>
          </a:xfrm>
          <a:prstGeom prst="rect">
            <a:avLst/>
          </a:prstGeom>
          <a:noFill/>
        </p:spPr>
        <p:txBody>
          <a:bodyPr wrap="square" rtlCol="0">
            <a:spAutoFit/>
          </a:bodyPr>
          <a:lstStyle/>
          <a:p>
            <a:r>
              <a:rPr lang="en-US" dirty="0"/>
              <a:t>Assembler sequence to write a bit with and without bit-band</a:t>
            </a:r>
          </a:p>
        </p:txBody>
      </p:sp>
      <p:sp>
        <p:nvSpPr>
          <p:cNvPr id="9" name="TextBox 8"/>
          <p:cNvSpPr txBox="1"/>
          <p:nvPr/>
        </p:nvSpPr>
        <p:spPr>
          <a:xfrm>
            <a:off x="306140" y="5434434"/>
            <a:ext cx="2016224" cy="646331"/>
          </a:xfrm>
          <a:prstGeom prst="rect">
            <a:avLst/>
          </a:prstGeom>
          <a:noFill/>
        </p:spPr>
        <p:txBody>
          <a:bodyPr wrap="square" rtlCol="0">
            <a:spAutoFit/>
          </a:bodyPr>
          <a:lstStyle/>
          <a:p>
            <a:r>
              <a:rPr lang="en-US"/>
              <a:t>Read from the bit-band alias</a:t>
            </a:r>
            <a:endParaRPr lang="en-US" dirty="0"/>
          </a:p>
        </p:txBody>
      </p:sp>
    </p:spTree>
    <p:extLst>
      <p:ext uri="{BB962C8B-B14F-4D97-AF65-F5344CB8AC3E}">
        <p14:creationId xmlns:p14="http://schemas.microsoft.com/office/powerpoint/2010/main" val="225108480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Advantages of Bit-Band</a:t>
            </a:r>
          </a:p>
        </p:txBody>
      </p:sp>
      <p:sp>
        <p:nvSpPr>
          <p:cNvPr id="3" name="Text Placeholder 2"/>
          <p:cNvSpPr>
            <a:spLocks noGrp="1"/>
          </p:cNvSpPr>
          <p:nvPr>
            <p:ph type="body" idx="1"/>
          </p:nvPr>
        </p:nvSpPr>
        <p:spPr>
          <a:xfrm>
            <a:off x="162123" y="1185962"/>
            <a:ext cx="10369152" cy="1667375"/>
          </a:xfrm>
        </p:spPr>
        <p:txBody>
          <a:bodyPr/>
          <a:lstStyle/>
          <a:p>
            <a:r>
              <a:rPr lang="en-US"/>
              <a:t>Bit-Band vs. </a:t>
            </a:r>
            <a:r>
              <a:rPr lang="en-US" dirty="0"/>
              <a:t>Bit-Bang</a:t>
            </a:r>
          </a:p>
          <a:p>
            <a:pPr lvl="1"/>
            <a:r>
              <a:rPr lang="en-US" dirty="0"/>
              <a:t>In the Cortex-M3, we use the term bit-band to indicate that the feature is a special memory band (region) that provides </a:t>
            </a:r>
            <a:r>
              <a:rPr lang="en-US"/>
              <a:t>bit accesses. </a:t>
            </a:r>
            <a:endParaRPr lang="en-US" dirty="0"/>
          </a:p>
          <a:p>
            <a:pPr lvl="1"/>
            <a:r>
              <a:rPr lang="en-US" dirty="0"/>
              <a:t>Bit-bang commonly refers to driving I/O pins under software control to provide serial </a:t>
            </a:r>
            <a:r>
              <a:rPr lang="en-US"/>
              <a:t>communication functions. </a:t>
            </a:r>
            <a:r>
              <a:rPr lang="en-US" dirty="0"/>
              <a:t>The bit-band feature in the Cortex-M3 can be used for bit-banging implementations, but the definitions of these two terms </a:t>
            </a:r>
            <a:r>
              <a:rPr lang="en-US"/>
              <a:t>are different.</a:t>
            </a:r>
            <a:endParaRPr lang="en-US" dirty="0"/>
          </a:p>
          <a:p>
            <a:r>
              <a:rPr lang="en-US" dirty="0"/>
              <a:t>Reading the whole register</a:t>
            </a:r>
          </a:p>
          <a:p>
            <a:r>
              <a:rPr lang="en-US" dirty="0"/>
              <a:t>Masking the unwanted bits</a:t>
            </a:r>
          </a:p>
          <a:p>
            <a:r>
              <a:rPr lang="en-US" dirty="0"/>
              <a:t>Comparing and branching</a:t>
            </a:r>
          </a:p>
          <a:p>
            <a:r>
              <a:rPr lang="en-US" dirty="0"/>
              <a:t>You can simplify the operations to:</a:t>
            </a:r>
          </a:p>
          <a:p>
            <a:r>
              <a:rPr lang="en-US" dirty="0"/>
              <a:t>Reading the status bit via the bit-band alias (get 0 or 1)</a:t>
            </a:r>
          </a:p>
          <a:p>
            <a:r>
              <a:rPr lang="en-US" dirty="0"/>
              <a:t>Comparing and branching</a:t>
            </a:r>
          </a:p>
          <a:p>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94</a:t>
            </a:fld>
            <a:endParaRPr lang="en-US" sz="900">
              <a:latin typeface="Arial"/>
              <a:cs typeface="Arial"/>
            </a:endParaRPr>
          </a:p>
        </p:txBody>
      </p:sp>
    </p:spTree>
    <p:extLst>
      <p:ext uri="{BB962C8B-B14F-4D97-AF65-F5344CB8AC3E}">
        <p14:creationId xmlns:p14="http://schemas.microsoft.com/office/powerpoint/2010/main" val="196679580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57147" y="557331"/>
            <a:ext cx="8579104" cy="556623"/>
          </a:xfrm>
        </p:spPr>
        <p:txBody>
          <a:bodyPr/>
          <a:lstStyle/>
          <a:p>
            <a:r>
              <a:rPr lang="en-US" dirty="0"/>
              <a:t>Memory Endianness</a:t>
            </a:r>
          </a:p>
        </p:txBody>
      </p:sp>
      <p:pic>
        <p:nvPicPr>
          <p:cNvPr id="5" name="Picture 4"/>
          <p:cNvPicPr>
            <a:picLocks noChangeAspect="1"/>
          </p:cNvPicPr>
          <p:nvPr/>
        </p:nvPicPr>
        <p:blipFill>
          <a:blip r:embed="rId2"/>
          <a:stretch>
            <a:fillRect/>
          </a:stretch>
        </p:blipFill>
        <p:spPr>
          <a:xfrm>
            <a:off x="2394372" y="1202976"/>
            <a:ext cx="8022451" cy="2794000"/>
          </a:xfrm>
          <a:prstGeom prst="rect">
            <a:avLst/>
          </a:prstGeom>
        </p:spPr>
      </p:pic>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95</a:t>
            </a:fld>
            <a:endParaRPr lang="en-US" sz="900">
              <a:latin typeface="Arial"/>
              <a:cs typeface="Arial"/>
            </a:endParaRPr>
          </a:p>
        </p:txBody>
      </p:sp>
      <p:pic>
        <p:nvPicPr>
          <p:cNvPr id="6" name="Picture 5"/>
          <p:cNvPicPr>
            <a:picLocks noChangeAspect="1"/>
          </p:cNvPicPr>
          <p:nvPr/>
        </p:nvPicPr>
        <p:blipFill>
          <a:blip r:embed="rId3"/>
          <a:stretch>
            <a:fillRect/>
          </a:stretch>
        </p:blipFill>
        <p:spPr>
          <a:xfrm>
            <a:off x="2394372" y="4117403"/>
            <a:ext cx="8022451" cy="2527300"/>
          </a:xfrm>
          <a:prstGeom prst="rect">
            <a:avLst/>
          </a:prstGeom>
        </p:spPr>
      </p:pic>
      <p:sp>
        <p:nvSpPr>
          <p:cNvPr id="7" name="TextBox 6"/>
          <p:cNvSpPr txBox="1"/>
          <p:nvPr/>
        </p:nvSpPr>
        <p:spPr>
          <a:xfrm>
            <a:off x="234133" y="1401987"/>
            <a:ext cx="1944215" cy="1477328"/>
          </a:xfrm>
          <a:prstGeom prst="rect">
            <a:avLst/>
          </a:prstGeom>
          <a:noFill/>
        </p:spPr>
        <p:txBody>
          <a:bodyPr wrap="square" rtlCol="0">
            <a:spAutoFit/>
          </a:bodyPr>
          <a:lstStyle/>
          <a:p>
            <a:r>
              <a:rPr lang="en-US" dirty="0"/>
              <a:t>The Cortex-M3 (byte-invariant big-endian, BE-8) – Data on</a:t>
            </a:r>
          </a:p>
          <a:p>
            <a:r>
              <a:rPr lang="en-US" dirty="0"/>
              <a:t>the AHB Bus</a:t>
            </a:r>
          </a:p>
        </p:txBody>
      </p:sp>
      <p:sp>
        <p:nvSpPr>
          <p:cNvPr id="8" name="TextBox 7"/>
          <p:cNvSpPr txBox="1"/>
          <p:nvPr/>
        </p:nvSpPr>
        <p:spPr>
          <a:xfrm>
            <a:off x="234133" y="4354314"/>
            <a:ext cx="1944215" cy="923330"/>
          </a:xfrm>
          <a:prstGeom prst="rect">
            <a:avLst/>
          </a:prstGeom>
          <a:noFill/>
        </p:spPr>
        <p:txBody>
          <a:bodyPr wrap="square" rtlCol="0">
            <a:spAutoFit/>
          </a:bodyPr>
          <a:lstStyle/>
          <a:p>
            <a:r>
              <a:rPr lang="en-US" b="1" dirty="0"/>
              <a:t>Little Endian – Data on the AHB Bus</a:t>
            </a:r>
          </a:p>
        </p:txBody>
      </p:sp>
    </p:spTree>
    <p:extLst>
      <p:ext uri="{BB962C8B-B14F-4D97-AF65-F5344CB8AC3E}">
        <p14:creationId xmlns:p14="http://schemas.microsoft.com/office/powerpoint/2010/main" val="417380508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6141" y="490730"/>
            <a:ext cx="9793088" cy="556623"/>
          </a:xfrm>
        </p:spPr>
        <p:txBody>
          <a:bodyPr/>
          <a:lstStyle/>
          <a:p>
            <a:pPr algn="ctr"/>
            <a:r>
              <a:rPr lang="en-US" dirty="0"/>
              <a:t>Data alignment and unaligned data access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96</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132376" y="1454151"/>
            <a:ext cx="8428651" cy="4648200"/>
          </a:xfrm>
          <a:prstGeom prst="rect">
            <a:avLst/>
          </a:prstGeom>
        </p:spPr>
      </p:pic>
    </p:spTree>
    <p:extLst>
      <p:ext uri="{BB962C8B-B14F-4D97-AF65-F5344CB8AC3E}">
        <p14:creationId xmlns:p14="http://schemas.microsoft.com/office/powerpoint/2010/main" val="423018580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Access attributes</a:t>
            </a:r>
          </a:p>
        </p:txBody>
      </p:sp>
      <p:sp>
        <p:nvSpPr>
          <p:cNvPr id="3" name="Text Placeholder 2"/>
          <p:cNvSpPr>
            <a:spLocks noGrp="1"/>
          </p:cNvSpPr>
          <p:nvPr>
            <p:ph type="body" idx="1"/>
          </p:nvPr>
        </p:nvSpPr>
        <p:spPr>
          <a:xfrm>
            <a:off x="162124" y="1808862"/>
            <a:ext cx="10369152" cy="1667375"/>
          </a:xfrm>
        </p:spPr>
        <p:txBody>
          <a:bodyPr/>
          <a:lstStyle/>
          <a:p>
            <a:r>
              <a:rPr lang="en-US" b="1" dirty="0" err="1">
                <a:solidFill>
                  <a:srgbClr val="FF0000"/>
                </a:solidFill>
              </a:rPr>
              <a:t>Bufferable</a:t>
            </a:r>
            <a:r>
              <a:rPr lang="en-US" dirty="0"/>
              <a:t>: Write to memory can be carried out by a write buffer while the processor continues on to next instruction execution.</a:t>
            </a:r>
          </a:p>
          <a:p>
            <a:r>
              <a:rPr lang="en-US" b="1" dirty="0">
                <a:solidFill>
                  <a:srgbClr val="FF0000"/>
                </a:solidFill>
              </a:rPr>
              <a:t>Cacheable</a:t>
            </a:r>
            <a:r>
              <a:rPr lang="en-US" dirty="0"/>
              <a:t>: Data obtained from memory read can be copied to a memory cache so that next time it is accessed the value can be obtained from the cache to speed up program execution.</a:t>
            </a:r>
          </a:p>
          <a:p>
            <a:r>
              <a:rPr lang="en-US" b="1" dirty="0">
                <a:solidFill>
                  <a:srgbClr val="FF0000"/>
                </a:solidFill>
              </a:rPr>
              <a:t>Executable</a:t>
            </a:r>
            <a:r>
              <a:rPr lang="en-US" dirty="0"/>
              <a:t>: The processor can fetch and execute program code from this memory region.</a:t>
            </a:r>
          </a:p>
          <a:p>
            <a:r>
              <a:rPr lang="en-US" b="1" dirty="0">
                <a:solidFill>
                  <a:srgbClr val="FF0000"/>
                </a:solidFill>
              </a:rPr>
              <a:t>Sharable</a:t>
            </a:r>
            <a:r>
              <a:rPr lang="en-US" dirty="0"/>
              <a:t>: Data in this memory region could be shared by multiple bus masters. The memory system needs to ensure coherency of data between different bus masters in the shareable memory region.</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97</a:t>
            </a:fld>
            <a:endParaRPr lang="en-US" sz="900">
              <a:latin typeface="Arial"/>
              <a:cs typeface="Arial"/>
            </a:endParaRPr>
          </a:p>
        </p:txBody>
      </p:sp>
    </p:spTree>
    <p:extLst>
      <p:ext uri="{BB962C8B-B14F-4D97-AF65-F5344CB8AC3E}">
        <p14:creationId xmlns:p14="http://schemas.microsoft.com/office/powerpoint/2010/main" val="350699160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2207" y="490730"/>
            <a:ext cx="8754046" cy="556623"/>
          </a:xfrm>
        </p:spPr>
        <p:txBody>
          <a:bodyPr/>
          <a:lstStyle/>
          <a:p>
            <a:r>
              <a:rPr lang="en-US" dirty="0"/>
              <a:t>Exclusive Access in MUTEX semaphore</a:t>
            </a:r>
          </a:p>
        </p:txBody>
      </p:sp>
      <p:sp>
        <p:nvSpPr>
          <p:cNvPr id="3" name="Slide Number Placeholder 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98</a:t>
            </a:fld>
            <a:endParaRPr lang="en-US" sz="900">
              <a:latin typeface="Arial"/>
              <a:cs typeface="Arial"/>
            </a:endParaRPr>
          </a:p>
        </p:txBody>
      </p:sp>
      <p:pic>
        <p:nvPicPr>
          <p:cNvPr id="4" name="Picture 3"/>
          <p:cNvPicPr>
            <a:picLocks noChangeAspect="1"/>
          </p:cNvPicPr>
          <p:nvPr/>
        </p:nvPicPr>
        <p:blipFill>
          <a:blip r:embed="rId2"/>
          <a:stretch>
            <a:fillRect/>
          </a:stretch>
        </p:blipFill>
        <p:spPr>
          <a:xfrm>
            <a:off x="1208538" y="1206500"/>
            <a:ext cx="8276326" cy="5143501"/>
          </a:xfrm>
          <a:prstGeom prst="rect">
            <a:avLst/>
          </a:prstGeom>
        </p:spPr>
      </p:pic>
    </p:spTree>
    <p:extLst>
      <p:ext uri="{BB962C8B-B14F-4D97-AF65-F5344CB8AC3E}">
        <p14:creationId xmlns:p14="http://schemas.microsoft.com/office/powerpoint/2010/main" val="319490205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system in a Microcontroller</a:t>
            </a:r>
          </a:p>
        </p:txBody>
      </p:sp>
      <p:sp>
        <p:nvSpPr>
          <p:cNvPr id="4" name="Text Placeholder 3"/>
          <p:cNvSpPr>
            <a:spLocks noGrp="1"/>
          </p:cNvSpPr>
          <p:nvPr>
            <p:ph type="body" idx="1"/>
          </p:nvPr>
        </p:nvSpPr>
        <p:spPr>
          <a:xfrm>
            <a:off x="162125" y="1113955"/>
            <a:ext cx="10225136" cy="1667375"/>
          </a:xfrm>
        </p:spPr>
        <p:txBody>
          <a:bodyPr/>
          <a:lstStyle/>
          <a:p>
            <a:pPr marL="0" indent="0">
              <a:buNone/>
            </a:pPr>
            <a:r>
              <a:rPr lang="en-US" dirty="0"/>
              <a:t>In many microcontroller devices, the designs integrate additional memory system features such as:</a:t>
            </a:r>
          </a:p>
          <a:p>
            <a:r>
              <a:rPr lang="en-US" dirty="0"/>
              <a:t>Boot loader</a:t>
            </a:r>
          </a:p>
          <a:p>
            <a:r>
              <a:rPr lang="en-US" dirty="0"/>
              <a:t>Memory remapping</a:t>
            </a:r>
          </a:p>
          <a:p>
            <a:r>
              <a:rPr lang="en-US" dirty="0"/>
              <a:t>Memory alias</a:t>
            </a:r>
          </a:p>
          <a:p>
            <a:pPr marL="0" indent="0">
              <a:buNone/>
            </a:pPr>
            <a:r>
              <a:rPr lang="en-US" dirty="0"/>
              <a:t>There are many different reasons why chip designers put a boot loader into the system. For example, to:</a:t>
            </a:r>
          </a:p>
          <a:p>
            <a:r>
              <a:rPr lang="en-US" dirty="0">
                <a:solidFill>
                  <a:srgbClr val="FF0000"/>
                </a:solidFill>
              </a:rPr>
              <a:t>Provide a flash programming utility, so that you can program the flash using a simple UART interface</a:t>
            </a:r>
            <a:r>
              <a:rPr lang="en-US" dirty="0"/>
              <a:t>, or </a:t>
            </a:r>
            <a:r>
              <a:rPr lang="en-US" dirty="0">
                <a:solidFill>
                  <a:srgbClr val="FF0000"/>
                </a:solidFill>
              </a:rPr>
              <a:t>even program some parts of the flash memory dynamically.</a:t>
            </a:r>
          </a:p>
          <a:p>
            <a:r>
              <a:rPr lang="en-US" dirty="0"/>
              <a:t>Provide </a:t>
            </a:r>
            <a:r>
              <a:rPr lang="en-US" dirty="0">
                <a:solidFill>
                  <a:srgbClr val="FF0000"/>
                </a:solidFill>
              </a:rPr>
              <a:t>Built-In Self Test (BIST) for the chip.</a:t>
            </a:r>
          </a:p>
        </p:txBody>
      </p:sp>
      <p:sp>
        <p:nvSpPr>
          <p:cNvPr id="3" name="Slide Number Placeholder 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99</a:t>
            </a:fld>
            <a:endParaRPr lang="en-US" sz="900">
              <a:latin typeface="Arial"/>
              <a:cs typeface="Arial"/>
            </a:endParaRPr>
          </a:p>
        </p:txBody>
      </p:sp>
    </p:spTree>
    <p:extLst>
      <p:ext uri="{BB962C8B-B14F-4D97-AF65-F5344CB8AC3E}">
        <p14:creationId xmlns:p14="http://schemas.microsoft.com/office/powerpoint/2010/main" val="125304753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11.xml.rels><?xml version="1.0" encoding="UTF-8" standalone="yes"?>
<Relationships xmlns="http://schemas.openxmlformats.org/package/2006/relationships"><Relationship Id="rId1" Type="http://schemas.openxmlformats.org/officeDocument/2006/relationships/customXmlProps" Target="itemProps11.xml"/></Relationships>
</file>

<file path=customXml/_rels/item12.xml.rels><?xml version="1.0" encoding="UTF-8" standalone="yes"?>
<Relationships xmlns="http://schemas.openxmlformats.org/package/2006/relationships"><Relationship Id="rId1" Type="http://schemas.openxmlformats.org/officeDocument/2006/relationships/customXmlProps" Target="itemProps12.xml"/></Relationships>
</file>

<file path=customXml/_rels/item13.xml.rels><?xml version="1.0" encoding="UTF-8" standalone="yes"?>
<Relationships xmlns="http://schemas.openxmlformats.org/package/2006/relationships"><Relationship Id="rId1" Type="http://schemas.openxmlformats.org/officeDocument/2006/relationships/customXmlProps" Target="itemProps13.xml"/></Relationships>
</file>

<file path=customXml/_rels/item14.xml.rels><?xml version="1.0" encoding="UTF-8" standalone="yes"?>
<Relationships xmlns="http://schemas.openxmlformats.org/package/2006/relationships"><Relationship Id="rId1" Type="http://schemas.openxmlformats.org/officeDocument/2006/relationships/customXmlProps" Target="itemProps14.xml"/></Relationships>
</file>

<file path=customXml/_rels/item15.xml.rels><?xml version="1.0" encoding="UTF-8" standalone="yes"?>
<Relationships xmlns="http://schemas.openxmlformats.org/package/2006/relationships"><Relationship Id="rId1" Type="http://schemas.openxmlformats.org/officeDocument/2006/relationships/customXmlProps" Target="itemProps15.xml"/></Relationships>
</file>

<file path=customXml/_rels/item16.xml.rels><?xml version="1.0" encoding="UTF-8" standalone="yes"?>
<Relationships xmlns="http://schemas.openxmlformats.org/package/2006/relationships"><Relationship Id="rId1" Type="http://schemas.openxmlformats.org/officeDocument/2006/relationships/customXmlProps" Target="itemProps16.xml"/></Relationships>
</file>

<file path=customXml/_rels/item17.xml.rels><?xml version="1.0" encoding="UTF-8" standalone="yes"?>
<Relationships xmlns="http://schemas.openxmlformats.org/package/2006/relationships"><Relationship Id="rId1" Type="http://schemas.openxmlformats.org/officeDocument/2006/relationships/customXmlProps" Target="itemProps17.xml"/></Relationships>
</file>

<file path=customXml/_rels/item18.xml.rels><?xml version="1.0" encoding="UTF-8" standalone="yes"?>
<Relationships xmlns="http://schemas.openxmlformats.org/package/2006/relationships"><Relationship Id="rId1" Type="http://schemas.openxmlformats.org/officeDocument/2006/relationships/customXmlProps" Target="itemProps18.xml"/></Relationships>
</file>

<file path=customXml/_rels/item19.xml.rels><?xml version="1.0" encoding="UTF-8" standalone="yes"?>
<Relationships xmlns="http://schemas.openxmlformats.org/package/2006/relationships"><Relationship Id="rId1" Type="http://schemas.openxmlformats.org/officeDocument/2006/relationships/customXmlProps" Target="itemProps19.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20.xml.rels><?xml version="1.0" encoding="UTF-8" standalone="yes"?>
<Relationships xmlns="http://schemas.openxmlformats.org/package/2006/relationships"><Relationship Id="rId1" Type="http://schemas.openxmlformats.org/officeDocument/2006/relationships/customXmlProps" Target="itemProps20.xml"/></Relationships>
</file>

<file path=customXml/_rels/item21.xml.rels><?xml version="1.0" encoding="UTF-8" standalone="yes"?>
<Relationships xmlns="http://schemas.openxmlformats.org/package/2006/relationships"><Relationship Id="rId1" Type="http://schemas.openxmlformats.org/officeDocument/2006/relationships/customXmlProps" Target="itemProps21.xml"/></Relationships>
</file>

<file path=customXml/_rels/item22.xml.rels><?xml version="1.0" encoding="UTF-8" standalone="yes"?>
<Relationships xmlns="http://schemas.openxmlformats.org/package/2006/relationships"><Relationship Id="rId1" Type="http://schemas.openxmlformats.org/officeDocument/2006/relationships/customXmlProps" Target="itemProps22.xml"/></Relationships>
</file>

<file path=customXml/_rels/item23.xml.rels><?xml version="1.0" encoding="UTF-8" standalone="yes"?>
<Relationships xmlns="http://schemas.openxmlformats.org/package/2006/relationships"><Relationship Id="rId1" Type="http://schemas.openxmlformats.org/officeDocument/2006/relationships/customXmlProps" Target="itemProps23.xml"/></Relationships>
</file>

<file path=customXml/_rels/item24.xml.rels><?xml version="1.0" encoding="UTF-8" standalone="yes"?>
<Relationships xmlns="http://schemas.openxmlformats.org/package/2006/relationships"><Relationship Id="rId1" Type="http://schemas.openxmlformats.org/officeDocument/2006/relationships/customXmlProps" Target="itemProps24.xml"/></Relationships>
</file>

<file path=customXml/_rels/item25.xml.rels><?xml version="1.0" encoding="UTF-8" standalone="yes"?>
<Relationships xmlns="http://schemas.openxmlformats.org/package/2006/relationships"><Relationship Id="rId1" Type="http://schemas.openxmlformats.org/officeDocument/2006/relationships/customXmlProps" Target="itemProps25.xml"/></Relationships>
</file>

<file path=customXml/_rels/item26.xml.rels><?xml version="1.0" encoding="UTF-8" standalone="yes"?>
<Relationships xmlns="http://schemas.openxmlformats.org/package/2006/relationships"><Relationship Id="rId1" Type="http://schemas.openxmlformats.org/officeDocument/2006/relationships/customXmlProps" Target="itemProps26.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item1.xml><?xml version="1.0" encoding="utf-8"?>
<nXeGKudETKPeaCNGFh5i7cKyawAjgyQn9gyiebCxx1jD9eHXSWW9Lib2F1j9>fA1qgb7790upUrxYUxfdzcBesH0ECkOSNOlUUDKovnb4vNmfjysJ+j36hEnPy9rkf4Jmc+wequkgpMU9A0amCQ==</nXeGKudETKPeaCNGFh5i7cKyawAjgyQn9gyiebCxx1jD9eHXSWW9Lib2F1j9>
</file>

<file path=customXml/item10.xml><?xml version="1.0" encoding="utf-8"?>
<NovaPath_tenantID>8BC9BD9B-31E2-4E97-ABE0-B03814292429</NovaPath_tenantID>
</file>

<file path=customXml/item11.xml><?xml version="1.0" encoding="utf-8"?>
<NovaPath_severityLevel>0</NovaPath_severityLevel>
</file>

<file path=customXml/item12.xml><?xml version="1.0" encoding="utf-8"?>
<nXeGKudETKPeaCNGFh5iKXsadLDxTRe0xbrxgS3asWaSdlBY0sLX5pYu7jLmo>SiTVZYrZoP6lgSCTj6v0lYUXo7rptB3vsxE98fSlaTok74hHqUQ//z+IzG3f3dKdNUyW4Kjm/X9VSbJA4Gr5MW0KPH+B642pxXdDNArGooo=</nXeGKudETKPeaCNGFh5iKXsadLDxTRe0xbrxgS3asWaSdlBY0sLX5pYu7jLmo>
</file>

<file path=customXml/item13.xml><?xml version="1.0" encoding="utf-8"?>
<NovaPath_docClassDate>11/09/2020 17:34:42</NovaPath_docClassDate>
</file>

<file path=customXml/item14.xml><?xml version="1.0" encoding="utf-8"?>
<NovaPath_versionInfo>5.0.3.12870</NovaPath_versionInfo>
</file>

<file path=customXml/item15.xml><?xml version="1.0" encoding="utf-8"?>
<NovaPath_docAuthor>jbungo</NovaPath_docAuthor>
</file>

<file path=customXml/item16.xml><?xml version="1.0" encoding="utf-8"?>
<NovaPath_DocumentType>0</NovaPath_DocumentType>
</file>

<file path=customXml/item17.xml><?xml version="1.0" encoding="utf-8"?>
<nXeGKudETKPeaCNGFh5ix5fP7fSWtl37NIroXmZN38TajkfZeW3Vf6bvmNn8>F3zN+b/i4tnmf1Pn8dMHjQY4fOkrWxKKFMwQJVnEdZxFV8fboXniajiXuuMheA5H</nXeGKudETKPeaCNGFh5ix5fP7fSWtl37NIroXmZN38TajkfZeW3Vf6bvmNn8>
</file>

<file path=customXml/item18.xml><?xml version="1.0" encoding="utf-8"?>
<nXeGKudETKPeaCNGFh5i0BGlH9ci87cLWvMx3DlPzuAPh2gY9s703zKUS7uW>mZ4rtFSXbzk2Ux9ca9oo0xssZsK6RtvXeFpgWced9qTnnSF/zlEjoqm0v7i91j1Vxii9QCg+8cB1ldFwI4Uut7FkjP+UI8M1cV9ttMuEg8TrxYRiQB6ifhBS6WnwKiaWXSisUpHrVGW1xdRgka8gxQ==</nXeGKudETKPeaCNGFh5i0BGlH9ci87cLWvMx3DlPzuAPh2gY9s703zKUS7uW>
</file>

<file path=customXml/item19.xml><?xml version="1.0" encoding="utf-8"?>
<NovaPath_docPath>C:\Users\z665059\Downloads\CortexM3_Uni_Intro (2).pptx</NovaPath_docPath>
</file>

<file path=customXml/item2.xml><?xml version="1.0" encoding="utf-8"?>
<NovaPath_docOwner>Z665059</NovaPath_docOwner>
</file>

<file path=customXml/item20.xml><?xml version="1.0" encoding="utf-8"?>
<NovaPath_docClass>Public</NovaPath_docClass>
</file>

<file path=customXml/item21.xml><?xml version="1.0" encoding="utf-8"?>
<nXeGKudETKPeaCNGFh5i2aVdoOsLYjULCdH7T707tDyRRmguot4fEcJ2iD6f9>FpGM3f2hcFY+SsLGgsEJmw==</nXeGKudETKPeaCNGFh5i2aVdoOsLYjULCdH7T707tDyRRmguot4fEcJ2iD6f9>
</file>

<file path=customXml/item22.xml><?xml version="1.0" encoding="utf-8"?>
<nXeGKudETKPeaCNGFh5iyLk1gcWWJqTgFQk8wGFUmjFC0m6hdwbr2zDsrBNVqK>ZlVJfRBpz5lbyGnSv/Z+QA==</nXeGKudETKPeaCNGFh5iyLk1gcWWJqTgFQk8wGFUmjFC0m6hdwbr2zDsrBNVqK>
</file>

<file path=customXml/item23.xml><?xml version="1.0" encoding="utf-8"?>
<nXeGKudETKPeaCNGFh5i8sltj09I1nJ8AlBUytNZ1Ehih9jnZMZtoeNI9UMZ5>hQOrgaZel9Xce9iivZRnVtPKMmclybzjQee+t57u6m4=</nXeGKudETKPeaCNGFh5i8sltj09I1nJ8AlBUytNZ1Ehih9jnZMZtoeNI9UMZ5>
</file>

<file path=customXml/item24.xml><?xml version="1.0" encoding="utf-8"?>
<NovaPath_docName>CortexM3_Uni_Intro (2).pptx</NovaPath_docName>
</file>

<file path=customXml/item25.xml><?xml version="1.0" encoding="utf-8"?>
<nXeGKudETKPeaCNGFh5iwUzzYZDrQrCHKPfejBusKNvQLcln0aiewszm1omL74>xXOERgJrn4wgiPpGYa05bg==</nXeGKudETKPeaCNGFh5iwUzzYZDrQrCHKPfejBusKNvQLcln0aiewszm1omL74>
</file>

<file path=customXml/item26.xml><?xml version="1.0" encoding="utf-8"?>
<NovaPath_docID>LVYCHO19NYL359163243VPG4TH</NovaPath_docID>
</file>

<file path=customXml/item3.xml><?xml version="1.0" encoding="utf-8"?>
<NovaPath_docClassID>1010</NovaPath_docClassID>
</file>

<file path=customXml/item4.xml><?xml version="1.0" encoding="utf-8"?>
<nXeGKudETKPeaCNGFh5iTSI5UodjD94nh7U7VklxY>FS3MYj/iUxgF6pSYx3UlFNqeY30FWgHovIktz7UL9DoN1Gv0/2V3+Bgs3qnG34IT9l1UjmTGrWrT9GpPJvv8Bg==</nXeGKudETKPeaCNGFh5iTSI5UodjD94nh7U7VklxY>
</file>

<file path=customXml/item5.xml><?xml version="1.0" encoding="utf-8"?>
<nXeGKudETKPeaCNGFh5i5IeuWeXv6XDtePDOrtUSOqWwmvYa7PTRiLQvIZkriN4zFxEJfkpx7yiWurrFRQTw>wET7z3APVwWLb5suGR4vTrhDRZJozxrRzOAhwYFpvHz9eQHoa02Xka3de7sjEXtf</nXeGKudETKPeaCNGFh5i5IeuWeXv6XDtePDOrtUSOqWwmvYa7PTRiLQvIZkriN4zFxEJfkpx7yiWurrFRQTw>
</file>

<file path=customXml/item6.xml><?xml version="1.0" encoding="utf-8"?>
<nXeGKudETKPeaCNGFh5i7KB6PCgefevITs3IW5zvHkDTq2cPPZVDzitehfVaR>xXOERgJrn4wgiPpGYa05bg==</nXeGKudETKPeaCNGFh5i7KB6PCgefevITs3IW5zvHkDTq2cPPZVDzitehfVaR>
</file>

<file path=customXml/item7.xml><?xml version="1.0" encoding="utf-8"?>
<NovaPath_baseApplication>Microsoft PowerPoint</NovaPath_baseApplication>
</file>

<file path=customXml/item8.xml><?xml version="1.0" encoding="utf-8"?>
<nXeGKudETKPeaCNGFh5ix5fP7fSWtl37NIroXmYBQsS1cecqKZfGozr8W9iy>lRNKEdCWJXNAkniveh3+yQ==</nXeGKudETKPeaCNGFh5ix5fP7fSWtl37NIroXmYBQsS1cecqKZfGozr8W9iy>
</file>

<file path=customXml/item9.xml><?xml version="1.0" encoding="utf-8"?>
<nXeGKudETKPeaCNGFh5ix5fP7fSWtl37NIroXmZyHIynb9qBde2n67FOJFV2>eDRB324l0Mn4dbbVFF/GnQ==</nXeGKudETKPeaCNGFh5ix5fP7fSWtl37NIroXmZyHIynb9qBde2n67FOJFV2>
</file>

<file path=customXml/itemProps1.xml><?xml version="1.0" encoding="utf-8"?>
<ds:datastoreItem xmlns:ds="http://schemas.openxmlformats.org/officeDocument/2006/customXml" ds:itemID="{98C8A440-FDB1-472D-8C33-9E42EAC851A1}">
  <ds:schemaRefs/>
</ds:datastoreItem>
</file>

<file path=customXml/itemProps10.xml><?xml version="1.0" encoding="utf-8"?>
<ds:datastoreItem xmlns:ds="http://schemas.openxmlformats.org/officeDocument/2006/customXml" ds:itemID="{8EA93414-B350-4404-AACD-D8D301824F7B}">
  <ds:schemaRefs/>
</ds:datastoreItem>
</file>

<file path=customXml/itemProps11.xml><?xml version="1.0" encoding="utf-8"?>
<ds:datastoreItem xmlns:ds="http://schemas.openxmlformats.org/officeDocument/2006/customXml" ds:itemID="{A07E62D5-CD5C-4076-9BC6-1E25CEEB1BA2}">
  <ds:schemaRefs/>
</ds:datastoreItem>
</file>

<file path=customXml/itemProps12.xml><?xml version="1.0" encoding="utf-8"?>
<ds:datastoreItem xmlns:ds="http://schemas.openxmlformats.org/officeDocument/2006/customXml" ds:itemID="{76188721-9506-4294-AD5A-0BBF6875966D}">
  <ds:schemaRefs/>
</ds:datastoreItem>
</file>

<file path=customXml/itemProps13.xml><?xml version="1.0" encoding="utf-8"?>
<ds:datastoreItem xmlns:ds="http://schemas.openxmlformats.org/officeDocument/2006/customXml" ds:itemID="{BB587D7A-6141-434B-A579-1A98B71AE98B}">
  <ds:schemaRefs/>
</ds:datastoreItem>
</file>

<file path=customXml/itemProps14.xml><?xml version="1.0" encoding="utf-8"?>
<ds:datastoreItem xmlns:ds="http://schemas.openxmlformats.org/officeDocument/2006/customXml" ds:itemID="{F5C4C2F4-CBE1-4E32-942B-F09D3CC810EF}">
  <ds:schemaRefs/>
</ds:datastoreItem>
</file>

<file path=customXml/itemProps15.xml><?xml version="1.0" encoding="utf-8"?>
<ds:datastoreItem xmlns:ds="http://schemas.openxmlformats.org/officeDocument/2006/customXml" ds:itemID="{632E5392-2DA1-425C-B512-21002E0D7418}">
  <ds:schemaRefs/>
</ds:datastoreItem>
</file>

<file path=customXml/itemProps16.xml><?xml version="1.0" encoding="utf-8"?>
<ds:datastoreItem xmlns:ds="http://schemas.openxmlformats.org/officeDocument/2006/customXml" ds:itemID="{4B81F814-0AFA-4648-B987-64576560D85A}">
  <ds:schemaRefs/>
</ds:datastoreItem>
</file>

<file path=customXml/itemProps17.xml><?xml version="1.0" encoding="utf-8"?>
<ds:datastoreItem xmlns:ds="http://schemas.openxmlformats.org/officeDocument/2006/customXml" ds:itemID="{28D03332-5333-4921-8441-FB1A521D2A57}">
  <ds:schemaRefs/>
</ds:datastoreItem>
</file>

<file path=customXml/itemProps18.xml><?xml version="1.0" encoding="utf-8"?>
<ds:datastoreItem xmlns:ds="http://schemas.openxmlformats.org/officeDocument/2006/customXml" ds:itemID="{5E0E0918-1318-469F-B171-67D60DBBECD1}">
  <ds:schemaRefs/>
</ds:datastoreItem>
</file>

<file path=customXml/itemProps19.xml><?xml version="1.0" encoding="utf-8"?>
<ds:datastoreItem xmlns:ds="http://schemas.openxmlformats.org/officeDocument/2006/customXml" ds:itemID="{2E17BA9F-142D-423C-933E-25D5435F5951}">
  <ds:schemaRefs/>
</ds:datastoreItem>
</file>

<file path=customXml/itemProps2.xml><?xml version="1.0" encoding="utf-8"?>
<ds:datastoreItem xmlns:ds="http://schemas.openxmlformats.org/officeDocument/2006/customXml" ds:itemID="{6FFD013A-90A8-4ABC-A3F4-B535C5BB5738}">
  <ds:schemaRefs/>
</ds:datastoreItem>
</file>

<file path=customXml/itemProps20.xml><?xml version="1.0" encoding="utf-8"?>
<ds:datastoreItem xmlns:ds="http://schemas.openxmlformats.org/officeDocument/2006/customXml" ds:itemID="{5303415C-4C72-47D4-AA8C-AA6C4312C693}">
  <ds:schemaRefs/>
</ds:datastoreItem>
</file>

<file path=customXml/itemProps21.xml><?xml version="1.0" encoding="utf-8"?>
<ds:datastoreItem xmlns:ds="http://schemas.openxmlformats.org/officeDocument/2006/customXml" ds:itemID="{1C7693F1-63BB-4051-A5BC-4118CDCFFB1B}">
  <ds:schemaRefs/>
</ds:datastoreItem>
</file>

<file path=customXml/itemProps22.xml><?xml version="1.0" encoding="utf-8"?>
<ds:datastoreItem xmlns:ds="http://schemas.openxmlformats.org/officeDocument/2006/customXml" ds:itemID="{481EBD72-B192-443B-8114-59C28453AEB0}">
  <ds:schemaRefs/>
</ds:datastoreItem>
</file>

<file path=customXml/itemProps23.xml><?xml version="1.0" encoding="utf-8"?>
<ds:datastoreItem xmlns:ds="http://schemas.openxmlformats.org/officeDocument/2006/customXml" ds:itemID="{838F5B1D-F5B9-4DA5-AE4C-EC9992C1C2EE}">
  <ds:schemaRefs/>
</ds:datastoreItem>
</file>

<file path=customXml/itemProps24.xml><?xml version="1.0" encoding="utf-8"?>
<ds:datastoreItem xmlns:ds="http://schemas.openxmlformats.org/officeDocument/2006/customXml" ds:itemID="{4AA3869D-FDAA-495B-AC9C-C6DE6B105034}">
  <ds:schemaRefs/>
</ds:datastoreItem>
</file>

<file path=customXml/itemProps25.xml><?xml version="1.0" encoding="utf-8"?>
<ds:datastoreItem xmlns:ds="http://schemas.openxmlformats.org/officeDocument/2006/customXml" ds:itemID="{871F7A91-E79E-489A-8A81-50D251CB3745}">
  <ds:schemaRefs/>
</ds:datastoreItem>
</file>

<file path=customXml/itemProps26.xml><?xml version="1.0" encoding="utf-8"?>
<ds:datastoreItem xmlns:ds="http://schemas.openxmlformats.org/officeDocument/2006/customXml" ds:itemID="{C097465D-E039-4EAA-BF73-A1B556F2491F}">
  <ds:schemaRefs/>
</ds:datastoreItem>
</file>

<file path=customXml/itemProps3.xml><?xml version="1.0" encoding="utf-8"?>
<ds:datastoreItem xmlns:ds="http://schemas.openxmlformats.org/officeDocument/2006/customXml" ds:itemID="{4B36DCB3-A0BF-4B4A-97A2-B5312116F23D}">
  <ds:schemaRefs/>
</ds:datastoreItem>
</file>

<file path=customXml/itemProps4.xml><?xml version="1.0" encoding="utf-8"?>
<ds:datastoreItem xmlns:ds="http://schemas.openxmlformats.org/officeDocument/2006/customXml" ds:itemID="{005CE29A-CABD-4E2C-B815-A24B3B89224D}">
  <ds:schemaRefs/>
</ds:datastoreItem>
</file>

<file path=customXml/itemProps5.xml><?xml version="1.0" encoding="utf-8"?>
<ds:datastoreItem xmlns:ds="http://schemas.openxmlformats.org/officeDocument/2006/customXml" ds:itemID="{89830B55-A272-498B-B4B3-5D0C5480D74E}">
  <ds:schemaRefs/>
</ds:datastoreItem>
</file>

<file path=customXml/itemProps6.xml><?xml version="1.0" encoding="utf-8"?>
<ds:datastoreItem xmlns:ds="http://schemas.openxmlformats.org/officeDocument/2006/customXml" ds:itemID="{C6455E77-D443-43E6-8B1F-CD9DDB63E59E}">
  <ds:schemaRefs/>
</ds:datastoreItem>
</file>

<file path=customXml/itemProps7.xml><?xml version="1.0" encoding="utf-8"?>
<ds:datastoreItem xmlns:ds="http://schemas.openxmlformats.org/officeDocument/2006/customXml" ds:itemID="{8609E2E9-85C8-4FA7-8318-F8E027521687}">
  <ds:schemaRefs/>
</ds:datastoreItem>
</file>

<file path=customXml/itemProps8.xml><?xml version="1.0" encoding="utf-8"?>
<ds:datastoreItem xmlns:ds="http://schemas.openxmlformats.org/officeDocument/2006/customXml" ds:itemID="{02495C98-9ED6-4774-ACE1-2B327817F1EA}">
  <ds:schemaRefs/>
</ds:datastoreItem>
</file>

<file path=customXml/itemProps9.xml><?xml version="1.0" encoding="utf-8"?>
<ds:datastoreItem xmlns:ds="http://schemas.openxmlformats.org/officeDocument/2006/customXml" ds:itemID="{B89FAA7E-68E5-457E-8C86-8FBDF7CD2A31}">
  <ds:schemaRefs/>
</ds:datastoreItem>
</file>

<file path=docProps/app.xml><?xml version="1.0" encoding="utf-8"?>
<Properties xmlns="http://schemas.openxmlformats.org/officeDocument/2006/extended-properties" xmlns:vt="http://schemas.openxmlformats.org/officeDocument/2006/docPropsVTypes">
  <Template/>
  <TotalTime>7123</TotalTime>
  <Words>5911</Words>
  <Application>Microsoft Office PowerPoint</Application>
  <PresentationFormat>Custom</PresentationFormat>
  <Paragraphs>823</Paragraphs>
  <Slides>138</Slides>
  <Notes>13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138</vt:i4>
      </vt:variant>
    </vt:vector>
  </HeadingPairs>
  <TitlesOfParts>
    <vt:vector size="146" baseType="lpstr">
      <vt:lpstr>arial</vt:lpstr>
      <vt:lpstr>arial</vt:lpstr>
      <vt:lpstr>Calibri</vt:lpstr>
      <vt:lpstr>Courier New</vt:lpstr>
      <vt:lpstr>Minion-Regular</vt:lpstr>
      <vt:lpstr>Times New Roman</vt:lpstr>
      <vt:lpstr>Trebuchet MS</vt:lpstr>
      <vt:lpstr>Office Theme</vt:lpstr>
      <vt:lpstr>Introduction to ARM Cortex-M Processors</vt:lpstr>
      <vt:lpstr>Cortex M3 @ S/W Developer point of View</vt:lpstr>
      <vt:lpstr>Agenda</vt:lpstr>
      <vt:lpstr>Why ARM here ???</vt:lpstr>
      <vt:lpstr>What’s Happening in Microcontrollers?</vt:lpstr>
      <vt:lpstr>ARM History</vt:lpstr>
      <vt:lpstr>ARM History</vt:lpstr>
      <vt:lpstr>Advanced RISC Machines</vt:lpstr>
      <vt:lpstr>RISC vs. CISC Architecture</vt:lpstr>
      <vt:lpstr>RISC</vt:lpstr>
      <vt:lpstr>CISC vs. RISC </vt:lpstr>
      <vt:lpstr>Features used from RISC</vt:lpstr>
      <vt:lpstr>What am I going to get from this course?  </vt:lpstr>
      <vt:lpstr>Load Store Architecture</vt:lpstr>
      <vt:lpstr>3 Address Instruction Format</vt:lpstr>
      <vt:lpstr>Von Neumann vs Harvard Architecture</vt:lpstr>
      <vt:lpstr>What are ARM Cortex M processors?</vt:lpstr>
      <vt:lpstr>ARM Cortex-M3 Microcontroller</vt:lpstr>
      <vt:lpstr>ARM Cortex-M3 Microcontroller</vt:lpstr>
      <vt:lpstr>The Cortex M Processor Family</vt:lpstr>
      <vt:lpstr>Advantage of Cortex –M Processor</vt:lpstr>
      <vt:lpstr>Features Cont.</vt:lpstr>
      <vt:lpstr>Architecture Version and Thumb ISA</vt:lpstr>
      <vt:lpstr>ISA Enhancement and Evolution</vt:lpstr>
      <vt:lpstr>Introduction to Embedded Software Development</vt:lpstr>
      <vt:lpstr>What are inside typical ARM µC.</vt:lpstr>
      <vt:lpstr>What you need to start</vt:lpstr>
      <vt:lpstr>Software Development Flow </vt:lpstr>
      <vt:lpstr>Software Compiling Flow</vt:lpstr>
      <vt:lpstr>Polling Flow</vt:lpstr>
      <vt:lpstr>Interrupt Driven</vt:lpstr>
      <vt:lpstr>Multi Tasking System</vt:lpstr>
      <vt:lpstr>RTOS to Handle Multiple Task</vt:lpstr>
      <vt:lpstr>ARM Data Size Definition &amp; Interfaces</vt:lpstr>
      <vt:lpstr>Technical Overview</vt:lpstr>
      <vt:lpstr>Processor type and Architecture </vt:lpstr>
      <vt:lpstr>Instruction Set - Thumb2 </vt:lpstr>
      <vt:lpstr>The Thumb-2 instruction set</vt:lpstr>
      <vt:lpstr>ARM and Thumb Mode Switching</vt:lpstr>
      <vt:lpstr>Thumb2 No Switching Req.</vt:lpstr>
      <vt:lpstr>Block Diagram</vt:lpstr>
      <vt:lpstr>Various Bus Interfaces on Cortex M3 </vt:lpstr>
      <vt:lpstr>AMBA 3.0 System</vt:lpstr>
      <vt:lpstr>PowerPoint Presentation</vt:lpstr>
      <vt:lpstr>PowerPoint Presentation</vt:lpstr>
      <vt:lpstr>Architecture</vt:lpstr>
      <vt:lpstr>Agenda</vt:lpstr>
      <vt:lpstr>Programmer’s Model</vt:lpstr>
      <vt:lpstr>CPU Operating Modes – Cont.</vt:lpstr>
      <vt:lpstr>Register Set</vt:lpstr>
      <vt:lpstr>Stack Pointer –R13</vt:lpstr>
      <vt:lpstr>Link Register – R14</vt:lpstr>
      <vt:lpstr>Link Register Flow diagram</vt:lpstr>
      <vt:lpstr>Program Counter – R15</vt:lpstr>
      <vt:lpstr>Special Registers</vt:lpstr>
      <vt:lpstr>Program Status Register</vt:lpstr>
      <vt:lpstr>Program Status Register: xPSR</vt:lpstr>
      <vt:lpstr>APSR</vt:lpstr>
      <vt:lpstr>Q Flag – Signed &amp; Unsigned Saturation</vt:lpstr>
      <vt:lpstr>IPSR</vt:lpstr>
      <vt:lpstr>CONTROL register </vt:lpstr>
      <vt:lpstr>CONTROL register </vt:lpstr>
      <vt:lpstr>Mask registers</vt:lpstr>
      <vt:lpstr>Stacks</vt:lpstr>
      <vt:lpstr>Both Thread and Handler using MSP</vt:lpstr>
      <vt:lpstr>Thread uses PSP &amp; Handler uses MSP</vt:lpstr>
      <vt:lpstr>Switching Privileged &amp; Unprivileged</vt:lpstr>
      <vt:lpstr>Privilege, Modes and Stacks</vt:lpstr>
      <vt:lpstr>Memory System</vt:lpstr>
      <vt:lpstr>Memory Map</vt:lpstr>
      <vt:lpstr>Stack Memory</vt:lpstr>
      <vt:lpstr>Exceptions and Interrupts</vt:lpstr>
      <vt:lpstr>Various Exception sources</vt:lpstr>
      <vt:lpstr>Exception Types</vt:lpstr>
      <vt:lpstr>Nested Vectored Interrupt Controller</vt:lpstr>
      <vt:lpstr>Starting Address of Exception Handler</vt:lpstr>
      <vt:lpstr>Vector Table</vt:lpstr>
      <vt:lpstr>Fault Handling</vt:lpstr>
      <vt:lpstr>System Control Block (SCB)</vt:lpstr>
      <vt:lpstr>Core Sight Debug and Trace Technology</vt:lpstr>
      <vt:lpstr>Core Sight features</vt:lpstr>
      <vt:lpstr>Cortex Reset Sequence &amp; Startup</vt:lpstr>
      <vt:lpstr>Vector Table at Startup </vt:lpstr>
      <vt:lpstr>Reset Sequence</vt:lpstr>
      <vt:lpstr>Reset Behavior</vt:lpstr>
      <vt:lpstr>Status of SP and PC during reset</vt:lpstr>
      <vt:lpstr>Initialization Summary</vt:lpstr>
      <vt:lpstr>Memory System</vt:lpstr>
      <vt:lpstr>Agenda</vt:lpstr>
      <vt:lpstr>Memory Map</vt:lpstr>
      <vt:lpstr>PowerPoint Presentation</vt:lpstr>
      <vt:lpstr>Bit Banding</vt:lpstr>
      <vt:lpstr>Read Modify Write vs Bit Banding</vt:lpstr>
      <vt:lpstr>Advantages of Bit-Band</vt:lpstr>
      <vt:lpstr>Memory Endianness</vt:lpstr>
      <vt:lpstr>Data alignment and unaligned data access</vt:lpstr>
      <vt:lpstr>Memory Access attributes</vt:lpstr>
      <vt:lpstr>Exclusive Access in MUTEX semaphore</vt:lpstr>
      <vt:lpstr>Memory system in a Microcontroller</vt:lpstr>
      <vt:lpstr>Bootloaders and Memory Remapping</vt:lpstr>
      <vt:lpstr>PowerPoint Presentation</vt:lpstr>
      <vt:lpstr>Memory remap implementation with boot loader</vt:lpstr>
      <vt:lpstr>Possibilities of Re-mapping</vt:lpstr>
      <vt:lpstr>Exceptions and Interrupts</vt:lpstr>
      <vt:lpstr>Exception Type</vt:lpstr>
      <vt:lpstr>Exception types </vt:lpstr>
      <vt:lpstr>PowerPoint Presentation</vt:lpstr>
      <vt:lpstr>List of Interrupts</vt:lpstr>
      <vt:lpstr>Commonly Used CMSIS-Core Fxns</vt:lpstr>
      <vt:lpstr>Definition of Priority</vt:lpstr>
      <vt:lpstr>PowerPoint Presentation</vt:lpstr>
      <vt:lpstr>Group Priority</vt:lpstr>
      <vt:lpstr>Group Priority</vt:lpstr>
      <vt:lpstr>Vector Table and its Relocation</vt:lpstr>
      <vt:lpstr>Vector Table Offset Register</vt:lpstr>
      <vt:lpstr>Vector Table Relocation for Boot Rom</vt:lpstr>
      <vt:lpstr>Booting from Pen Drive or SD Card</vt:lpstr>
      <vt:lpstr>Interrupt Inputs and Pending Behavior</vt:lpstr>
      <vt:lpstr>Interrupt pending and activation behavior</vt:lpstr>
      <vt:lpstr>Exceptions Handling In Detail</vt:lpstr>
      <vt:lpstr>Exception entrance and stacking</vt:lpstr>
      <vt:lpstr>Nested Interrupt Stacking</vt:lpstr>
      <vt:lpstr>Interrupt Handling</vt:lpstr>
      <vt:lpstr>NVIC Operations Exception Entry/Exit</vt:lpstr>
      <vt:lpstr>Interrupt Preemption</vt:lpstr>
      <vt:lpstr>Low Power and System Control Features</vt:lpstr>
      <vt:lpstr>Power Management</vt:lpstr>
      <vt:lpstr>Clock Gating</vt:lpstr>
      <vt:lpstr>Activities in an Interrupt-Driven Application</vt:lpstr>
      <vt:lpstr>Various Power Modes</vt:lpstr>
      <vt:lpstr>State Retention Power Gating</vt:lpstr>
      <vt:lpstr>SRPG</vt:lpstr>
      <vt:lpstr>The Cortex microcontroller software interface standard (CMSIS)</vt:lpstr>
      <vt:lpstr>CMSIS</vt:lpstr>
      <vt:lpstr>CMSIS Projects</vt:lpstr>
      <vt:lpstr>Standardization in CMSIS-Core</vt:lpstr>
      <vt:lpstr>Organization of CMSIS-Core</vt:lpstr>
      <vt:lpstr>CMSIS-Core structure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PowerPoint - CortexM3_Uni_Intro [Compatibility Mode]</dc:title>
  <dc:creator>jbungo</dc:creator>
  <cp:keywords>Public</cp:keywords>
  <cp:lastModifiedBy>Gayle Fernandes</cp:lastModifiedBy>
  <cp:revision>218</cp:revision>
  <dcterms:created xsi:type="dcterms:W3CDTF">2016-04-03T12:12:23Z</dcterms:created>
  <dcterms:modified xsi:type="dcterms:W3CDTF">2022-11-24T07:41:14Z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2011-02-22T00:00:00Z</vt:filetime>
  </property>
  <property fmtid="{D5CDD505-2E9C-101B-9397-08002B2CF9AE}" pid="3" name="LastSaved">
    <vt:filetime>2016-04-03T00:00:00Z</vt:filetime>
  </property>
  <property fmtid="{D5CDD505-2E9C-101B-9397-08002B2CF9AE}" pid="4" name="Klassifizierung">
    <vt:lpwstr>Public</vt:lpwstr>
  </property>
  <property fmtid="{D5CDD505-2E9C-101B-9397-08002B2CF9AE}" pid="5" name="Klassifizierungs-Id">
    <vt:lpwstr>1010</vt:lpwstr>
  </property>
  <property fmtid="{D5CDD505-2E9C-101B-9397-08002B2CF9AE}" pid="6" name="Klassifizierungs-Datum">
    <vt:lpwstr>11/09/2020 17:34:42</vt:lpwstr>
  </property>
  <property fmtid="{D5CDD505-2E9C-101B-9397-08002B2CF9AE}" pid="7" name="NovaPath-SeverityName">
    <vt:lpwstr>Undefined</vt:lpwstr>
  </property>
  <property fmtid="{D5CDD505-2E9C-101B-9397-08002B2CF9AE}" pid="8" name="NovaPath-SeverityLevel">
    <vt:lpwstr>0</vt:lpwstr>
  </property>
  <property fmtid="{D5CDD505-2E9C-101B-9397-08002B2CF9AE}" pid="9" name="Dokumenten-ID">
    <vt:lpwstr>LVYCHO19NYL359163243VPG4TH</vt:lpwstr>
  </property>
  <property fmtid="{D5CDD505-2E9C-101B-9397-08002B2CF9AE}" pid="10" name="NovaPath-Version">
    <vt:lpwstr>5.0.3.12870</vt:lpwstr>
  </property>
</Properties>
</file>